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notesSlides/notesSlide19.xml" ContentType="application/vnd.openxmlformats-officedocument.presentationml.notesSlide+xml"/>
  <Override PartName="/ppt/theme/themeOverride17.xml" ContentType="application/vnd.openxmlformats-officedocument.themeOverride+xml"/>
  <Override PartName="/ppt/notesSlides/notesSlide20.xml" ContentType="application/vnd.openxmlformats-officedocument.presentationml.notesSlide+xml"/>
  <Override PartName="/ppt/theme/themeOverride18.xml" ContentType="application/vnd.openxmlformats-officedocument.themeOverride+xml"/>
  <Override PartName="/ppt/notesSlides/notesSlide21.xml" ContentType="application/vnd.openxmlformats-officedocument.presentationml.notesSlide+xml"/>
  <Override PartName="/ppt/theme/themeOverride19.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0.xml" ContentType="application/vnd.openxmlformats-officedocument.themeOverride+xml"/>
  <Override PartName="/ppt/notesSlides/notesSlide25.xml" ContentType="application/vnd.openxmlformats-officedocument.presentationml.notesSlide+xml"/>
  <Override PartName="/ppt/theme/themeOverride21.xml" ContentType="application/vnd.openxmlformats-officedocument.themeOverride+xml"/>
  <Override PartName="/ppt/notesSlides/notesSlide26.xml" ContentType="application/vnd.openxmlformats-officedocument.presentationml.notesSlide+xml"/>
  <Override PartName="/ppt/theme/themeOverride2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3.xml" ContentType="application/vnd.openxmlformats-officedocument.themeOverride+xml"/>
  <Override PartName="/ppt/notesSlides/notesSlide29.xml" ContentType="application/vnd.openxmlformats-officedocument.presentationml.notesSlide+xml"/>
  <Override PartName="/ppt/theme/themeOverride24.xml" ContentType="application/vnd.openxmlformats-officedocument.themeOverride+xml"/>
  <Override PartName="/ppt/notesSlides/notesSlide30.xml" ContentType="application/vnd.openxmlformats-officedocument.presentationml.notesSlide+xml"/>
  <Override PartName="/ppt/theme/themeOverride25.xml" ContentType="application/vnd.openxmlformats-officedocument.themeOverride+xml"/>
  <Override PartName="/ppt/notesSlides/notesSlide31.xml" ContentType="application/vnd.openxmlformats-officedocument.presentationml.notesSlide+xml"/>
  <Override PartName="/ppt/theme/themeOverride26.xml" ContentType="application/vnd.openxmlformats-officedocument.themeOverride+xml"/>
  <Override PartName="/ppt/notesSlides/notesSlide32.xml" ContentType="application/vnd.openxmlformats-officedocument.presentationml.notesSlide+xml"/>
  <Override PartName="/ppt/theme/themeOverride27.xml" ContentType="application/vnd.openxmlformats-officedocument.themeOverride+xml"/>
  <Override PartName="/ppt/notesSlides/notesSlide33.xml" ContentType="application/vnd.openxmlformats-officedocument.presentationml.notesSlide+xml"/>
  <Override PartName="/ppt/theme/themeOverride28.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29.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30.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31.xml" ContentType="application/vnd.openxmlformats-officedocument.themeOverride+xml"/>
  <Override PartName="/ppt/notesSlides/notesSlide45.xml" ContentType="application/vnd.openxmlformats-officedocument.presentationml.notesSlide+xml"/>
  <Override PartName="/ppt/theme/themeOverride32.xml" ContentType="application/vnd.openxmlformats-officedocument.themeOverride+xml"/>
  <Override PartName="/ppt/notesSlides/notesSlide46.xml" ContentType="application/vnd.openxmlformats-officedocument.presentationml.notesSlide+xml"/>
  <Override PartName="/ppt/theme/themeOverride33.xml" ContentType="application/vnd.openxmlformats-officedocument.themeOverride+xml"/>
  <Override PartName="/ppt/notesSlides/notesSlide47.xml" ContentType="application/vnd.openxmlformats-officedocument.presentationml.notesSlide+xml"/>
  <Override PartName="/ppt/theme/themeOverride34.xml" ContentType="application/vnd.openxmlformats-officedocument.themeOverride+xml"/>
  <Override PartName="/ppt/notesSlides/notesSlide48.xml" ContentType="application/vnd.openxmlformats-officedocument.presentationml.notesSlide+xml"/>
  <Override PartName="/ppt/theme/themeOverride35.xml" ContentType="application/vnd.openxmlformats-officedocument.themeOverride+xml"/>
  <Override PartName="/ppt/notesSlides/notesSlide49.xml" ContentType="application/vnd.openxmlformats-officedocument.presentationml.notesSlide+xml"/>
  <Override PartName="/ppt/theme/themeOverride36.xml" ContentType="application/vnd.openxmlformats-officedocument.themeOverride+xml"/>
  <Override PartName="/ppt/notesSlides/notesSlide50.xml" ContentType="application/vnd.openxmlformats-officedocument.presentationml.notesSlide+xml"/>
  <Override PartName="/ppt/theme/themeOverride37.xml" ContentType="application/vnd.openxmlformats-officedocument.themeOverride+xml"/>
  <Override PartName="/ppt/notesSlides/notesSlide51.xml" ContentType="application/vnd.openxmlformats-officedocument.presentationml.notesSlide+xml"/>
  <Override PartName="/ppt/theme/themeOverride38.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1"/>
  </p:sldMasterIdLst>
  <p:notesMasterIdLst>
    <p:notesMasterId r:id="rId202"/>
  </p:notesMasterIdLst>
  <p:handoutMasterIdLst>
    <p:handoutMasterId r:id="rId203"/>
  </p:handoutMasterIdLst>
  <p:sldIdLst>
    <p:sldId id="921" r:id="rId2"/>
    <p:sldId id="856" r:id="rId3"/>
    <p:sldId id="857" r:id="rId4"/>
    <p:sldId id="842" r:id="rId5"/>
    <p:sldId id="843" r:id="rId6"/>
    <p:sldId id="941" r:id="rId7"/>
    <p:sldId id="942" r:id="rId8"/>
    <p:sldId id="845" r:id="rId9"/>
    <p:sldId id="846" r:id="rId10"/>
    <p:sldId id="346" r:id="rId11"/>
    <p:sldId id="257" r:id="rId12"/>
    <p:sldId id="260" r:id="rId13"/>
    <p:sldId id="261" r:id="rId14"/>
    <p:sldId id="268" r:id="rId15"/>
    <p:sldId id="269" r:id="rId16"/>
    <p:sldId id="267" r:id="rId17"/>
    <p:sldId id="271" r:id="rId18"/>
    <p:sldId id="262" r:id="rId19"/>
    <p:sldId id="263" r:id="rId20"/>
    <p:sldId id="273" r:id="rId21"/>
    <p:sldId id="264" r:id="rId22"/>
    <p:sldId id="471" r:id="rId23"/>
    <p:sldId id="276" r:id="rId24"/>
    <p:sldId id="277" r:id="rId25"/>
    <p:sldId id="265" r:id="rId26"/>
    <p:sldId id="457" r:id="rId27"/>
    <p:sldId id="684" r:id="rId28"/>
    <p:sldId id="258" r:id="rId29"/>
    <p:sldId id="865" r:id="rId30"/>
    <p:sldId id="284" r:id="rId31"/>
    <p:sldId id="280" r:id="rId32"/>
    <p:sldId id="488" r:id="rId33"/>
    <p:sldId id="490" r:id="rId34"/>
    <p:sldId id="495" r:id="rId35"/>
    <p:sldId id="493" r:id="rId36"/>
    <p:sldId id="498" r:id="rId37"/>
    <p:sldId id="499" r:id="rId38"/>
    <p:sldId id="496" r:id="rId39"/>
    <p:sldId id="500" r:id="rId40"/>
    <p:sldId id="501" r:id="rId41"/>
    <p:sldId id="682" r:id="rId42"/>
    <p:sldId id="687" r:id="rId43"/>
    <p:sldId id="464" r:id="rId44"/>
    <p:sldId id="465" r:id="rId45"/>
    <p:sldId id="466" r:id="rId46"/>
    <p:sldId id="467" r:id="rId47"/>
    <p:sldId id="487" r:id="rId48"/>
    <p:sldId id="525" r:id="rId49"/>
    <p:sldId id="527" r:id="rId50"/>
    <p:sldId id="688" r:id="rId51"/>
    <p:sldId id="689" r:id="rId52"/>
    <p:sldId id="867" r:id="rId53"/>
    <p:sldId id="691" r:id="rId54"/>
    <p:sldId id="692" r:id="rId55"/>
    <p:sldId id="695" r:id="rId56"/>
    <p:sldId id="696" r:id="rId57"/>
    <p:sldId id="694" r:id="rId58"/>
    <p:sldId id="697" r:id="rId59"/>
    <p:sldId id="698" r:id="rId60"/>
    <p:sldId id="868" r:id="rId61"/>
    <p:sldId id="874" r:id="rId62"/>
    <p:sldId id="875" r:id="rId63"/>
    <p:sldId id="876" r:id="rId64"/>
    <p:sldId id="877" r:id="rId65"/>
    <p:sldId id="533" r:id="rId66"/>
    <p:sldId id="869" r:id="rId67"/>
    <p:sldId id="535" r:id="rId68"/>
    <p:sldId id="872" r:id="rId69"/>
    <p:sldId id="873" r:id="rId70"/>
    <p:sldId id="870" r:id="rId71"/>
    <p:sldId id="540" r:id="rId72"/>
    <p:sldId id="713" r:id="rId73"/>
    <p:sldId id="543" r:id="rId74"/>
    <p:sldId id="878" r:id="rId75"/>
    <p:sldId id="545" r:id="rId76"/>
    <p:sldId id="546" r:id="rId77"/>
    <p:sldId id="549" r:id="rId78"/>
    <p:sldId id="879" r:id="rId79"/>
    <p:sldId id="943" r:id="rId80"/>
    <p:sldId id="917" r:id="rId81"/>
    <p:sldId id="918" r:id="rId82"/>
    <p:sldId id="551" r:id="rId83"/>
    <p:sldId id="552" r:id="rId84"/>
    <p:sldId id="862" r:id="rId85"/>
    <p:sldId id="863" r:id="rId86"/>
    <p:sldId id="553" r:id="rId87"/>
    <p:sldId id="554" r:id="rId88"/>
    <p:sldId id="681" r:id="rId89"/>
    <p:sldId id="680" r:id="rId90"/>
    <p:sldId id="555" r:id="rId91"/>
    <p:sldId id="881" r:id="rId92"/>
    <p:sldId id="556" r:id="rId93"/>
    <p:sldId id="841" r:id="rId94"/>
    <p:sldId id="558" r:id="rId95"/>
    <p:sldId id="709" r:id="rId96"/>
    <p:sldId id="710" r:id="rId97"/>
    <p:sldId id="711" r:id="rId98"/>
    <p:sldId id="712" r:id="rId99"/>
    <p:sldId id="848" r:id="rId100"/>
    <p:sldId id="564" r:id="rId101"/>
    <p:sldId id="847" r:id="rId102"/>
    <p:sldId id="570" r:id="rId103"/>
    <p:sldId id="850" r:id="rId104"/>
    <p:sldId id="572" r:id="rId105"/>
    <p:sldId id="573" r:id="rId106"/>
    <p:sldId id="849" r:id="rId107"/>
    <p:sldId id="574" r:id="rId108"/>
    <p:sldId id="576" r:id="rId109"/>
    <p:sldId id="578" r:id="rId110"/>
    <p:sldId id="579" r:id="rId111"/>
    <p:sldId id="580" r:id="rId112"/>
    <p:sldId id="861" r:id="rId113"/>
    <p:sldId id="581" r:id="rId114"/>
    <p:sldId id="582" r:id="rId115"/>
    <p:sldId id="883" r:id="rId116"/>
    <p:sldId id="880" r:id="rId117"/>
    <p:sldId id="922" r:id="rId118"/>
    <p:sldId id="584" r:id="rId119"/>
    <p:sldId id="586" r:id="rId120"/>
    <p:sldId id="587" r:id="rId121"/>
    <p:sldId id="588" r:id="rId122"/>
    <p:sldId id="590" r:id="rId123"/>
    <p:sldId id="591" r:id="rId124"/>
    <p:sldId id="598" r:id="rId125"/>
    <p:sldId id="593" r:id="rId126"/>
    <p:sldId id="600" r:id="rId127"/>
    <p:sldId id="884" r:id="rId128"/>
    <p:sldId id="603" r:id="rId129"/>
    <p:sldId id="605" r:id="rId130"/>
    <p:sldId id="606" r:id="rId131"/>
    <p:sldId id="607" r:id="rId132"/>
    <p:sldId id="608" r:id="rId133"/>
    <p:sldId id="609" r:id="rId134"/>
    <p:sldId id="610" r:id="rId135"/>
    <p:sldId id="901" r:id="rId136"/>
    <p:sldId id="940" r:id="rId137"/>
    <p:sldId id="939" r:id="rId138"/>
    <p:sldId id="923" r:id="rId139"/>
    <p:sldId id="924" r:id="rId140"/>
    <p:sldId id="927" r:id="rId141"/>
    <p:sldId id="930" r:id="rId142"/>
    <p:sldId id="929" r:id="rId143"/>
    <p:sldId id="931" r:id="rId144"/>
    <p:sldId id="928" r:id="rId145"/>
    <p:sldId id="932" r:id="rId146"/>
    <p:sldId id="933" r:id="rId147"/>
    <p:sldId id="935" r:id="rId148"/>
    <p:sldId id="936" r:id="rId149"/>
    <p:sldId id="937" r:id="rId150"/>
    <p:sldId id="938" r:id="rId151"/>
    <p:sldId id="925" r:id="rId152"/>
    <p:sldId id="926" r:id="rId153"/>
    <p:sldId id="934" r:id="rId154"/>
    <p:sldId id="614" r:id="rId155"/>
    <p:sldId id="616" r:id="rId156"/>
    <p:sldId id="885" r:id="rId157"/>
    <p:sldId id="886" r:id="rId158"/>
    <p:sldId id="887" r:id="rId159"/>
    <p:sldId id="888" r:id="rId160"/>
    <p:sldId id="889" r:id="rId161"/>
    <p:sldId id="897" r:id="rId162"/>
    <p:sldId id="890" r:id="rId163"/>
    <p:sldId id="891" r:id="rId164"/>
    <p:sldId id="892" r:id="rId165"/>
    <p:sldId id="893" r:id="rId166"/>
    <p:sldId id="894" r:id="rId167"/>
    <p:sldId id="895" r:id="rId168"/>
    <p:sldId id="896" r:id="rId169"/>
    <p:sldId id="626" r:id="rId170"/>
    <p:sldId id="854" r:id="rId171"/>
    <p:sldId id="644" r:id="rId172"/>
    <p:sldId id="628" r:id="rId173"/>
    <p:sldId id="914" r:id="rId174"/>
    <p:sldId id="902" r:id="rId175"/>
    <p:sldId id="904" r:id="rId176"/>
    <p:sldId id="903" r:id="rId177"/>
    <p:sldId id="905" r:id="rId178"/>
    <p:sldId id="906" r:id="rId179"/>
    <p:sldId id="908" r:id="rId180"/>
    <p:sldId id="911" r:id="rId181"/>
    <p:sldId id="909" r:id="rId182"/>
    <p:sldId id="907" r:id="rId183"/>
    <p:sldId id="915" r:id="rId184"/>
    <p:sldId id="630" r:id="rId185"/>
    <p:sldId id="919" r:id="rId186"/>
    <p:sldId id="631" r:id="rId187"/>
    <p:sldId id="913" r:id="rId188"/>
    <p:sldId id="632" r:id="rId189"/>
    <p:sldId id="633" r:id="rId190"/>
    <p:sldId id="634" r:id="rId191"/>
    <p:sldId id="638" r:id="rId192"/>
    <p:sldId id="639" r:id="rId193"/>
    <p:sldId id="640" r:id="rId194"/>
    <p:sldId id="702" r:id="rId195"/>
    <p:sldId id="703" r:id="rId196"/>
    <p:sldId id="641" r:id="rId197"/>
    <p:sldId id="898" r:id="rId198"/>
    <p:sldId id="899" r:id="rId199"/>
    <p:sldId id="944" r:id="rId200"/>
    <p:sldId id="900" r:id="rId201"/>
  </p:sldIdLst>
  <p:sldSz cx="12192000" cy="6858000"/>
  <p:notesSz cx="7099300" cy="10234613"/>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58" userDrawn="1">
          <p15:clr>
            <a:srgbClr val="A4A3A4"/>
          </p15:clr>
        </p15:guide>
        <p15:guide id="2" pos="2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0099FF"/>
    <a:srgbClr val="FF3300"/>
    <a:srgbClr val="FF66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2258" autoAdjust="0"/>
  </p:normalViewPr>
  <p:slideViewPr>
    <p:cSldViewPr>
      <p:cViewPr varScale="1">
        <p:scale>
          <a:sx n="105" d="100"/>
          <a:sy n="105" d="100"/>
        </p:scale>
        <p:origin x="1104" y="82"/>
      </p:cViewPr>
      <p:guideLst>
        <p:guide orient="horz" pos="2858"/>
        <p:guide pos="28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heme" Target="theme/theme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207"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5" Type="http://schemas.openxmlformats.org/officeDocument/2006/relationships/image" Target="../media/image67.wmf"/><Relationship Id="rId4"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cs typeface="+mn-cs"/>
              </a:defRPr>
            </a:lvl1pPr>
          </a:lstStyle>
          <a:p>
            <a:pPr>
              <a:defRPr/>
            </a:pPr>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30086501-1D84-4231-A7ED-03E27960E2A1}" type="slidenum">
              <a:rPr altLang="en-US"/>
              <a:pPr/>
              <a:t>‹#›</a:t>
            </a:fld>
            <a:endParaRPr lang="zh-CN" altLang="en-US"/>
          </a:p>
        </p:txBody>
      </p:sp>
    </p:spTree>
    <p:extLst>
      <p:ext uri="{BB962C8B-B14F-4D97-AF65-F5344CB8AC3E}">
        <p14:creationId xmlns:p14="http://schemas.microsoft.com/office/powerpoint/2010/main" val="3244114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076575" cy="511175"/>
          </a:xfrm>
          <a:prstGeom prst="rect">
            <a:avLst/>
          </a:prstGeom>
          <a:noFill/>
          <a:ln w="9525">
            <a:noFill/>
            <a:miter/>
          </a:ln>
        </p:spPr>
        <p:txBody>
          <a:bodyPr lIns="99048" tIns="49524" rIns="99048" bIns="49524"/>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1" name="Rectangle 3"/>
          <p:cNvSpPr>
            <a:spLocks noGrp="1"/>
          </p:cNvSpPr>
          <p:nvPr>
            <p:ph type="dt" idx="1"/>
          </p:nvPr>
        </p:nvSpPr>
        <p:spPr>
          <a:xfrm>
            <a:off x="4022725" y="0"/>
            <a:ext cx="3076575" cy="511175"/>
          </a:xfrm>
          <a:prstGeom prst="rect">
            <a:avLst/>
          </a:prstGeom>
          <a:noFill/>
          <a:ln w="9525">
            <a:noFill/>
            <a:miter/>
          </a:ln>
        </p:spPr>
        <p:txBody>
          <a:bodyPr lIns="99048" tIns="49524" rIns="99048" bIns="49524"/>
          <a:lstStyle>
            <a:lvl1pPr algn="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184324" name="Rectangle 4"/>
          <p:cNvSpPr>
            <a:spLocks noGrp="1" noRot="1" noChangeAspect="1" noChangeArrowheads="1"/>
          </p:cNvSpPr>
          <p:nvPr>
            <p:ph type="sldImg" idx="4294967295"/>
          </p:nvPr>
        </p:nvSpPr>
        <p:spPr bwMode="auto">
          <a:xfrm>
            <a:off x="139700" y="768350"/>
            <a:ext cx="68199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ctr" anchorCtr="0" compatLnSpc="1"/>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p:cNvSpPr>
          <p:nvPr>
            <p:ph type="ftr" sz="quarter" idx="4"/>
          </p:nvPr>
        </p:nvSpPr>
        <p:spPr>
          <a:xfrm>
            <a:off x="0" y="9723438"/>
            <a:ext cx="3076575" cy="511175"/>
          </a:xfrm>
          <a:prstGeom prst="rect">
            <a:avLst/>
          </a:prstGeom>
          <a:noFill/>
          <a:ln w="9525">
            <a:noFill/>
            <a:miter/>
          </a:ln>
        </p:spPr>
        <p:txBody>
          <a:bodyPr lIns="99048" tIns="49524" rIns="99048" bIns="49524" anchor="b"/>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5" name="Rectangle 7"/>
          <p:cNvSpPr>
            <a:spLocks noGrp="1"/>
          </p:cNvSpPr>
          <p:nvPr>
            <p:ph type="sldNum" sz="quarter" idx="5"/>
          </p:nvPr>
        </p:nvSpPr>
        <p:spPr>
          <a:xfrm>
            <a:off x="4022725" y="9723438"/>
            <a:ext cx="3076575" cy="511175"/>
          </a:xfrm>
          <a:prstGeom prst="rect">
            <a:avLst/>
          </a:prstGeom>
          <a:noFill/>
          <a:ln w="9525">
            <a:noFill/>
            <a:miter/>
          </a:ln>
        </p:spPr>
        <p:txBody>
          <a:bodyPr vert="horz" wrap="square" lIns="99048" tIns="49524" rIns="99048" bIns="49524" numCol="1" anchor="b" anchorCtr="0" compatLnSpc="1">
            <a:prstTxWarp prst="textNoShape">
              <a:avLst/>
            </a:prstTxWarp>
          </a:bodyPr>
          <a:lstStyle>
            <a:lvl1pPr algn="r" defTabSz="990600" eaLnBrk="1" hangingPunct="1">
              <a:lnSpc>
                <a:spcPct val="80000"/>
              </a:lnSpc>
              <a:buClr>
                <a:schemeClr val="folHlink"/>
              </a:buClr>
              <a:buSzPct val="60000"/>
              <a:buFont typeface="Wingdings" panose="05000000000000000000" pitchFamily="2" charset="2"/>
              <a:buNone/>
              <a:defRPr sz="1300" noProof="1">
                <a:latin typeface="Times New Roman" panose="02020603050405020304" pitchFamily="18" charset="0"/>
              </a:defRPr>
            </a:lvl1pPr>
          </a:lstStyle>
          <a:p>
            <a:fld id="{6BDFC057-3626-47AF-AC17-6767A91630E3}" type="slidenum">
              <a:rPr altLang="zh-CN"/>
              <a:pPr/>
              <a:t>‹#›</a:t>
            </a:fld>
            <a:endParaRPr lang="zh-CN" altLang="zh-CN">
              <a:latin typeface="Arial" panose="020B0604020202020204" pitchFamily="34" charset="0"/>
            </a:endParaRPr>
          </a:p>
        </p:txBody>
      </p:sp>
    </p:spTree>
    <p:extLst>
      <p:ext uri="{BB962C8B-B14F-4D97-AF65-F5344CB8AC3E}">
        <p14:creationId xmlns:p14="http://schemas.microsoft.com/office/powerpoint/2010/main" val="193557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94.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119.xml"/><Relationship Id="rId2" Type="http://schemas.openxmlformats.org/officeDocument/2006/relationships/notesMaster" Target="../notesMasters/notesMaster1.xml"/><Relationship Id="rId1" Type="http://schemas.openxmlformats.org/officeDocument/2006/relationships/themeOverride" Target="../theme/themeOverride30.xml"/><Relationship Id="rId4" Type="http://schemas.openxmlformats.org/officeDocument/2006/relationships/hyperlink" Target="http://baike.baidu.com/view/1350708.htm"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184.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186.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187.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188.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189.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190.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93.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196.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你会在计算机网络，操作系统，数据库等后续课程中再次看到这些内容</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2</a:t>
            </a:fld>
            <a:endParaRPr lang="zh-CN" altLang="en-US">
              <a:latin typeface="Arial" panose="020B0604020202020204" pitchFamily="34" charset="0"/>
            </a:endParaRPr>
          </a:p>
        </p:txBody>
      </p:sp>
    </p:spTree>
    <p:extLst>
      <p:ext uri="{BB962C8B-B14F-4D97-AF65-F5344CB8AC3E}">
        <p14:creationId xmlns:p14="http://schemas.microsoft.com/office/powerpoint/2010/main" val="387955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2FD0D91-9548-470F-AC2B-A0B78A98D588}" type="slidenum">
              <a:rPr lang="en-US" altLang="zh-CN" sz="1300">
                <a:latin typeface="Times New Roman" panose="02020603050405020304" pitchFamily="18" charset="0"/>
              </a:rPr>
              <a:pPr algn="r" eaLnBrk="1" hangingPunct="1">
                <a:buFont typeface="Wingdings" panose="05000000000000000000" pitchFamily="2" charset="2"/>
                <a:buChar char="•"/>
              </a:pPr>
              <a:t>21</a:t>
            </a:fld>
            <a:endParaRPr lang="en-US" altLang="zh-CN" sz="1300">
              <a:latin typeface="Times New Roman" panose="02020603050405020304" pitchFamily="18" charset="0"/>
            </a:endParaRPr>
          </a:p>
        </p:txBody>
      </p:sp>
      <p:sp>
        <p:nvSpPr>
          <p:cNvPr id="192515" name="Rectangle 2"/>
          <p:cNvSpPr>
            <a:spLocks noGrp="1" noRot="1" noChangeAspect="1" noChangeArrowheads="1" noTextEdit="1"/>
          </p:cNvSpPr>
          <p:nvPr>
            <p:ph type="sldImg" idx="4294967295"/>
          </p:nvPr>
        </p:nvSpPr>
        <p:spPr>
          <a:xfrm>
            <a:off x="139700" y="768350"/>
            <a:ext cx="6819900" cy="3836988"/>
          </a:xfrm>
        </p:spPr>
      </p:sp>
      <p:sp>
        <p:nvSpPr>
          <p:cNvPr id="19251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1978153290"/>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A25499F2-E28A-456A-BC7B-5A43E707D16E}" type="slidenum">
              <a:rPr lang="en-US" altLang="zh-CN" sz="1300">
                <a:latin typeface="Times New Roman" panose="02020603050405020304" pitchFamily="18" charset="0"/>
              </a:rPr>
              <a:pPr algn="r" eaLnBrk="1" hangingPunct="1">
                <a:buFont typeface="Wingdings" panose="05000000000000000000" pitchFamily="2" charset="2"/>
                <a:buChar char="•"/>
              </a:pPr>
              <a:t>22</a:t>
            </a:fld>
            <a:endParaRPr lang="en-US" altLang="zh-CN" sz="1300">
              <a:latin typeface="Times New Roman" panose="02020603050405020304" pitchFamily="18" charset="0"/>
            </a:endParaRPr>
          </a:p>
        </p:txBody>
      </p:sp>
      <p:sp>
        <p:nvSpPr>
          <p:cNvPr id="193539" name="Rectangle 2"/>
          <p:cNvSpPr>
            <a:spLocks noGrp="1" noRot="1" noChangeAspect="1" noChangeArrowheads="1" noTextEdit="1"/>
          </p:cNvSpPr>
          <p:nvPr>
            <p:ph type="sldImg" idx="4294967295"/>
          </p:nvPr>
        </p:nvSpPr>
        <p:spPr>
          <a:xfrm>
            <a:off x="139700" y="768350"/>
            <a:ext cx="6819900" cy="3836988"/>
          </a:xfrm>
        </p:spPr>
      </p:sp>
      <p:sp>
        <p:nvSpPr>
          <p:cNvPr id="193540"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2200726345"/>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107092E-DA86-4F3C-950C-67B460814460}" type="slidenum">
              <a:rPr lang="en-US" altLang="zh-CN" sz="1300">
                <a:latin typeface="Times New Roman" panose="02020603050405020304" pitchFamily="18" charset="0"/>
              </a:rPr>
              <a:pPr algn="r" eaLnBrk="1" hangingPunct="1">
                <a:buFont typeface="Wingdings" panose="05000000000000000000" pitchFamily="2" charset="2"/>
                <a:buChar char="•"/>
              </a:pPr>
              <a:t>23</a:t>
            </a:fld>
            <a:endParaRPr lang="en-US" altLang="zh-CN" sz="1300">
              <a:latin typeface="Times New Roman" panose="02020603050405020304" pitchFamily="18" charset="0"/>
            </a:endParaRPr>
          </a:p>
        </p:txBody>
      </p:sp>
      <p:sp>
        <p:nvSpPr>
          <p:cNvPr id="194563" name="Rectangle 2"/>
          <p:cNvSpPr>
            <a:spLocks noGrp="1" noRot="1" noChangeAspect="1" noChangeArrowheads="1" noTextEdit="1"/>
          </p:cNvSpPr>
          <p:nvPr>
            <p:ph type="sldImg" idx="4294967295"/>
          </p:nvPr>
        </p:nvSpPr>
        <p:spPr>
          <a:xfrm>
            <a:off x="139700" y="768350"/>
            <a:ext cx="6819900" cy="3836988"/>
          </a:xfrm>
        </p:spPr>
      </p:sp>
      <p:sp>
        <p:nvSpPr>
          <p:cNvPr id="19456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例：</a:t>
            </a:r>
            <a:r>
              <a:rPr lang="en-US" altLang="zh-CN" smtClean="0"/>
              <a:t>G</a:t>
            </a:r>
            <a:r>
              <a:rPr lang="en-US" altLang="zh-CN" baseline="-30000" smtClean="0"/>
              <a:t>1</a:t>
            </a:r>
            <a:r>
              <a:rPr lang="zh-CN" altLang="en-US" smtClean="0">
                <a:latin typeface="宋体" panose="02010600030101010101" pitchFamily="2" charset="-122"/>
              </a:rPr>
              <a:t>不是强连通图，但它有两个强连通分量</a:t>
            </a:r>
            <a:endParaRPr lang="zh-CN" altLang="en-US" smtClean="0"/>
          </a:p>
          <a:p>
            <a:pPr eaLnBrk="1" hangingPunct="1"/>
            <a:endParaRPr lang="en-US" altLang="zh-CN" smtClean="0"/>
          </a:p>
        </p:txBody>
      </p:sp>
    </p:spTree>
    <p:extLst>
      <p:ext uri="{BB962C8B-B14F-4D97-AF65-F5344CB8AC3E}">
        <p14:creationId xmlns:p14="http://schemas.microsoft.com/office/powerpoint/2010/main" val="1339914842"/>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16AD9B8-8852-4DBB-AC60-5E012ED9C7BF}" type="slidenum">
              <a:rPr lang="en-US" altLang="zh-CN" sz="1300">
                <a:latin typeface="Times New Roman" panose="02020603050405020304" pitchFamily="18" charset="0"/>
              </a:rPr>
              <a:pPr algn="r" eaLnBrk="1" hangingPunct="1">
                <a:buFont typeface="Wingdings" panose="05000000000000000000" pitchFamily="2" charset="2"/>
                <a:buChar char="•"/>
              </a:pPr>
              <a:t>24</a:t>
            </a:fld>
            <a:endParaRPr lang="en-US" altLang="zh-CN" sz="1300">
              <a:latin typeface="Times New Roman" panose="02020603050405020304" pitchFamily="18" charset="0"/>
            </a:endParaRPr>
          </a:p>
        </p:txBody>
      </p:sp>
      <p:sp>
        <p:nvSpPr>
          <p:cNvPr id="195587" name="Rectangle 2"/>
          <p:cNvSpPr>
            <a:spLocks noGrp="1" noRot="1" noChangeAspect="1" noChangeArrowheads="1" noTextEdit="1"/>
          </p:cNvSpPr>
          <p:nvPr>
            <p:ph type="sldImg" idx="4294967295"/>
          </p:nvPr>
        </p:nvSpPr>
        <p:spPr>
          <a:xfrm>
            <a:off x="139700" y="768350"/>
            <a:ext cx="6819900" cy="3836988"/>
          </a:xfrm>
        </p:spPr>
      </p:sp>
      <p:sp>
        <p:nvSpPr>
          <p:cNvPr id="19558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solidFill>
                  <a:srgbClr val="FF0000"/>
                </a:solidFill>
              </a:rPr>
              <a:t>注意</a:t>
            </a:r>
            <a:r>
              <a:rPr lang="zh-CN" altLang="en-US" smtClean="0"/>
              <a:t>：可不止一棵生成树。</a:t>
            </a:r>
            <a:r>
              <a:rPr lang="zh-CN" altLang="en-US" b="1" smtClean="0">
                <a:solidFill>
                  <a:srgbClr val="FF0000"/>
                </a:solidFill>
              </a:rPr>
              <a:t>一棵有</a:t>
            </a:r>
            <a:r>
              <a:rPr lang="en-US" altLang="zh-CN" b="1" smtClean="0">
                <a:solidFill>
                  <a:srgbClr val="FF0000"/>
                </a:solidFill>
              </a:rPr>
              <a:t>n</a:t>
            </a:r>
            <a:r>
              <a:rPr lang="zh-CN" altLang="en-US" b="1" smtClean="0">
                <a:solidFill>
                  <a:srgbClr val="FF0000"/>
                </a:solidFill>
              </a:rPr>
              <a:t>个顶点的生成树有且仅有</a:t>
            </a:r>
            <a:r>
              <a:rPr lang="en-US" altLang="zh-CN" b="1" smtClean="0">
                <a:solidFill>
                  <a:srgbClr val="FF0000"/>
                </a:solidFill>
              </a:rPr>
              <a:t>n-1</a:t>
            </a:r>
            <a:r>
              <a:rPr lang="zh-CN" altLang="en-US" b="1" smtClean="0">
                <a:solidFill>
                  <a:srgbClr val="FF0000"/>
                </a:solidFill>
              </a:rPr>
              <a:t>条边</a:t>
            </a:r>
            <a:r>
              <a:rPr lang="zh-CN" altLang="en-US" smtClean="0"/>
              <a:t>（请证明该结论）。</a:t>
            </a:r>
            <a:endParaRPr lang="en-US" altLang="zh-CN" smtClean="0"/>
          </a:p>
          <a:p>
            <a:pPr eaLnBrk="1" hangingPunct="1"/>
            <a:endParaRPr lang="en-US" altLang="zh-CN" smtClean="0"/>
          </a:p>
          <a:p>
            <a:r>
              <a:rPr lang="zh-CN" altLang="en-US" smtClean="0"/>
              <a:t>自由树（</a:t>
            </a:r>
            <a:r>
              <a:rPr lang="en-US" altLang="zh-CN" b="1" smtClean="0"/>
              <a:t>free tree</a:t>
            </a:r>
            <a:r>
              <a:rPr lang="zh-CN" altLang="en-US" b="1" smtClean="0"/>
              <a:t>）</a:t>
            </a:r>
          </a:p>
          <a:p>
            <a:r>
              <a:rPr lang="zh-CN" altLang="en-US" smtClean="0"/>
              <a:t>􀂄 不带有简单回路的无向图，它是连通的，并且具有</a:t>
            </a:r>
            <a:r>
              <a:rPr lang="en-US" altLang="zh-CN" b="1" smtClean="0"/>
              <a:t>|V|-1</a:t>
            </a:r>
            <a:r>
              <a:rPr lang="zh-CN" altLang="en-US" b="1" smtClean="0"/>
              <a:t>条边</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629381891"/>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4C8E0FCE-BD0E-424F-AF5B-B87F8CACFD67}" type="slidenum">
              <a:rPr lang="en-US" altLang="zh-CN" sz="1300">
                <a:latin typeface="Times New Roman" panose="02020603050405020304" pitchFamily="18" charset="0"/>
              </a:rPr>
              <a:pPr algn="r" eaLnBrk="1" hangingPunct="1">
                <a:buFont typeface="Wingdings" panose="05000000000000000000" pitchFamily="2" charset="2"/>
                <a:buChar char="•"/>
              </a:pPr>
              <a:t>25</a:t>
            </a:fld>
            <a:endParaRPr lang="en-US" altLang="zh-CN" sz="1300">
              <a:latin typeface="Times New Roman" panose="02020603050405020304" pitchFamily="18" charset="0"/>
            </a:endParaRPr>
          </a:p>
        </p:txBody>
      </p:sp>
      <p:sp>
        <p:nvSpPr>
          <p:cNvPr id="196611" name="Rectangle 2"/>
          <p:cNvSpPr>
            <a:spLocks noGrp="1" noRot="1" noChangeAspect="1" noChangeArrowheads="1" noTextEdit="1"/>
          </p:cNvSpPr>
          <p:nvPr>
            <p:ph type="sldImg" idx="4294967295"/>
          </p:nvPr>
        </p:nvSpPr>
        <p:spPr>
          <a:xfrm>
            <a:off x="139700" y="768350"/>
            <a:ext cx="6819900" cy="3836988"/>
          </a:xfrm>
        </p:spPr>
      </p:sp>
      <p:sp>
        <p:nvSpPr>
          <p:cNvPr id="19661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从图的逻辑结构的定义来看，图中的顶点之间不存在全序的关系（即无法将图中顶点 排列成一个线性序列），任何一个顶点都可被看成是第一个顶点、另一方面，任一顶点的邻 接点之间也不存在次序关系。但为了操作方便，我们需要将图中顶点按任意的顺序排列起 来（这个排列和关系</a:t>
            </a:r>
            <a:r>
              <a:rPr lang="en-US" altLang="zh-CN" smtClean="0"/>
              <a:t>VR</a:t>
            </a:r>
            <a:r>
              <a:rPr lang="zh-CN" altLang="en-US" smtClean="0"/>
              <a:t>无关），由此，所谓顶点在图中的位置指的是该顶点在这个人为 的随意排列中的位置（或序号）。同理可对某个顶点的所有邻接点进行排队，在这个排队 中自然形成了第一个或第</a:t>
            </a:r>
            <a:r>
              <a:rPr lang="en-US" altLang="zh-CN" smtClean="0"/>
              <a:t>k</a:t>
            </a:r>
            <a:r>
              <a:rPr lang="zh-CN" altLang="en-US" smtClean="0"/>
              <a:t>个邻接点。若某个顶点的邻接点的个数大于</a:t>
            </a:r>
            <a:r>
              <a:rPr lang="en-US" altLang="zh-CN" smtClean="0"/>
              <a:t>k</a:t>
            </a:r>
            <a:r>
              <a:rPr lang="zh-CN" altLang="en-US" smtClean="0"/>
              <a:t>则称第</a:t>
            </a:r>
            <a:r>
              <a:rPr lang="en-US" altLang="zh-CN" smtClean="0"/>
              <a:t>k</a:t>
            </a:r>
            <a:r>
              <a:rPr lang="zh-CN" altLang="en-US" smtClean="0"/>
              <a:t>＋</a:t>
            </a:r>
            <a:r>
              <a:rPr lang="en-US" altLang="zh-CN" smtClean="0"/>
              <a:t>1</a:t>
            </a:r>
            <a:r>
              <a:rPr lang="zh-CN" altLang="en-US" smtClean="0"/>
              <a:t>个 邻接点为第</a:t>
            </a:r>
            <a:r>
              <a:rPr lang="en-US" altLang="zh-CN" smtClean="0"/>
              <a:t>k</a:t>
            </a:r>
            <a:r>
              <a:rPr lang="zh-CN" altLang="en-US" smtClean="0"/>
              <a:t>个邻接点的下一个邻接点，而最后一个邻接点的下一个邻接点为</a:t>
            </a:r>
            <a:r>
              <a:rPr lang="zh-CN" altLang="en-US" smtClean="0">
                <a:latin typeface="Times New Roman" panose="02020603050405020304" pitchFamily="18" charset="0"/>
              </a:rPr>
              <a:t>“</a:t>
            </a:r>
            <a:r>
              <a:rPr lang="zh-CN" altLang="en-US" smtClean="0"/>
              <a:t>空</a:t>
            </a:r>
            <a:r>
              <a:rPr lang="zh-CN" altLang="en-US" smtClean="0">
                <a:latin typeface="Times New Roman" panose="02020603050405020304" pitchFamily="18" charset="0"/>
              </a:rPr>
              <a:t>”</a:t>
            </a:r>
            <a:r>
              <a:rPr lang="zh-CN" altLang="en-US" smtClean="0"/>
              <a:t>。 </a:t>
            </a:r>
          </a:p>
          <a:p>
            <a:pPr eaLnBrk="1" hangingPunct="1"/>
            <a:endParaRPr lang="zh-CN" altLang="en-US" smtClean="0"/>
          </a:p>
        </p:txBody>
      </p:sp>
    </p:spTree>
    <p:extLst>
      <p:ext uri="{BB962C8B-B14F-4D97-AF65-F5344CB8AC3E}">
        <p14:creationId xmlns:p14="http://schemas.microsoft.com/office/powerpoint/2010/main" val="3672281945"/>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a:xfrm>
            <a:off x="139700" y="768350"/>
            <a:ext cx="6819900" cy="3836988"/>
          </a:xfrm>
        </p:spPr>
      </p:sp>
      <p:sp>
        <p:nvSpPr>
          <p:cNvPr id="198659"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86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EFAAE40-2FC2-4918-82F2-94E4C8164C4D}" type="slidenum">
              <a:rPr lang="en-US" altLang="zh-CN" sz="1300">
                <a:latin typeface="Times New Roman" panose="02020603050405020304" pitchFamily="18" charset="0"/>
              </a:rPr>
              <a:pPr algn="r" eaLnBrk="1" hangingPunct="1">
                <a:buFont typeface="Wingdings" panose="05000000000000000000" pitchFamily="2" charset="2"/>
                <a:buChar char="•"/>
              </a:pPr>
              <a:t>26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33179623"/>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idx="4294967295"/>
          </p:nvPr>
        </p:nvSpPr>
        <p:spPr>
          <a:xfrm>
            <a:off x="139700" y="768350"/>
            <a:ext cx="6819900" cy="3836988"/>
          </a:xfrm>
        </p:spPr>
      </p:sp>
      <p:sp>
        <p:nvSpPr>
          <p:cNvPr id="199683"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968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90F1ACF-92F0-4EF9-BA6A-B83967C6BE39}" type="slidenum">
              <a:rPr lang="en-US" altLang="zh-CN" sz="1300">
                <a:latin typeface="Times New Roman" panose="02020603050405020304" pitchFamily="18" charset="0"/>
              </a:rPr>
              <a:pPr algn="r" eaLnBrk="1" hangingPunct="1">
                <a:buFont typeface="Wingdings" panose="05000000000000000000" pitchFamily="2" charset="2"/>
                <a:buChar char="•"/>
              </a:pPr>
              <a:t>28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160429779"/>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DA2EBCB0-DBA0-409B-B1BF-0895CEEF801A}" type="slidenum">
              <a:rPr lang="en-US" altLang="zh-CN" sz="1300">
                <a:latin typeface="Times New Roman" panose="02020603050405020304" pitchFamily="18" charset="0"/>
              </a:rPr>
              <a:pPr algn="r" eaLnBrk="1" hangingPunct="1">
                <a:buFont typeface="Wingdings" panose="05000000000000000000" pitchFamily="2" charset="2"/>
                <a:buChar char="•"/>
              </a:pPr>
              <a:t>31</a:t>
            </a:fld>
            <a:endParaRPr lang="en-US" altLang="zh-CN" sz="1300">
              <a:latin typeface="Times New Roman" panose="02020603050405020304" pitchFamily="18" charset="0"/>
            </a:endParaRPr>
          </a:p>
        </p:txBody>
      </p:sp>
      <p:sp>
        <p:nvSpPr>
          <p:cNvPr id="200707" name="Rectangle 2"/>
          <p:cNvSpPr>
            <a:spLocks noGrp="1" noRot="1" noChangeAspect="1" noChangeArrowheads="1" noTextEdit="1"/>
          </p:cNvSpPr>
          <p:nvPr>
            <p:ph type="sldImg" idx="4294967295"/>
          </p:nvPr>
        </p:nvSpPr>
        <p:spPr>
          <a:xfrm>
            <a:off x="139700" y="768350"/>
            <a:ext cx="6819900" cy="3836988"/>
          </a:xfrm>
        </p:spPr>
      </p:sp>
      <p:sp>
        <p:nvSpPr>
          <p:cNvPr id="20070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无向网的邻接矩阵也是对称的，而有向网的邻接矩阵不一定对称。 </a:t>
            </a:r>
            <a:r>
              <a:rPr lang="zh-CN" altLang="en-US" smtClean="0">
                <a:latin typeface="Times New Roman" panose="02020603050405020304" pitchFamily="18" charset="0"/>
              </a:rPr>
              <a:t> </a:t>
            </a:r>
            <a:r>
              <a:rPr lang="zh-CN" altLang="en-US" smtClean="0"/>
              <a:t> </a:t>
            </a:r>
          </a:p>
        </p:txBody>
      </p:sp>
    </p:spTree>
    <p:extLst>
      <p:ext uri="{BB962C8B-B14F-4D97-AF65-F5344CB8AC3E}">
        <p14:creationId xmlns:p14="http://schemas.microsoft.com/office/powerpoint/2010/main" val="1955383098"/>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1730" name="幻灯片图像占位符 49153"/>
          <p:cNvSpPr>
            <a:spLocks noGrp="1" noRot="1" noChangeAspect="1" noChangeArrowheads="1" noTextEdit="1"/>
          </p:cNvSpPr>
          <p:nvPr>
            <p:ph type="sldImg" idx="4294967295"/>
          </p:nvPr>
        </p:nvSpPr>
        <p:spPr>
          <a:xfrm>
            <a:off x="139700" y="768350"/>
            <a:ext cx="6819900" cy="3836988"/>
          </a:xfrm>
          <a:ln/>
          <a:extLst>
            <a:ext uri="{91240B29-F687-4F45-9708-019B960494DF}">
              <a14:hiddenLine xmlns:a14="http://schemas.microsoft.com/office/drawing/2010/main" w="1">
                <a:solidFill>
                  <a:srgbClr val="000000"/>
                </a:solidFill>
                <a:miter lim="800000"/>
                <a:headEnd/>
                <a:tailEnd/>
              </a14:hiddenLine>
            </a:ext>
          </a:extLst>
        </p:spPr>
      </p:sp>
      <p:sp>
        <p:nvSpPr>
          <p:cNvPr id="201731" name="文本占位符 49154"/>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prstTxWarp prst="textNoShape">
              <a:avLst/>
            </a:prstTxWarp>
          </a:bodyPr>
          <a:lstStyle/>
          <a:p>
            <a:endParaRPr lang="en-US" altLang="zh-CN" sz="2800" b="1" dirty="0" smtClean="0"/>
          </a:p>
        </p:txBody>
      </p:sp>
    </p:spTree>
    <p:extLst>
      <p:ext uri="{BB962C8B-B14F-4D97-AF65-F5344CB8AC3E}">
        <p14:creationId xmlns:p14="http://schemas.microsoft.com/office/powerpoint/2010/main" val="3220422444"/>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idx="4294967295"/>
          </p:nvPr>
        </p:nvSpPr>
        <p:spPr>
          <a:xfrm>
            <a:off x="139700" y="768350"/>
            <a:ext cx="6819900" cy="3836988"/>
          </a:xfrm>
        </p:spPr>
      </p:sp>
      <p:sp>
        <p:nvSpPr>
          <p:cNvPr id="202755" name="Rectangle 3"/>
          <p:cNvSpPr>
            <a:spLocks noGrp="1" noChangeArrowheads="1"/>
          </p:cNvSpPr>
          <p:nvPr>
            <p:ph type="body" idx="4294967295"/>
          </p:nvPr>
        </p:nvSpPr>
        <p:spPr/>
        <p:txBody>
          <a:bodyPr anchor="t">
            <a:prstTxWarp prst="textNoShape">
              <a:avLst/>
            </a:prstTxWarp>
          </a:bodyPr>
          <a:lstStyle/>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761094564"/>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5</a:t>
            </a:fld>
            <a:endParaRPr lang="zh-CN" altLang="en-US">
              <a:latin typeface="Arial" panose="020B0604020202020204" pitchFamily="34" charset="0"/>
            </a:endParaRPr>
          </a:p>
        </p:txBody>
      </p:sp>
    </p:spTree>
    <p:extLst>
      <p:ext uri="{BB962C8B-B14F-4D97-AF65-F5344CB8AC3E}">
        <p14:creationId xmlns:p14="http://schemas.microsoft.com/office/powerpoint/2010/main" val="417254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idx="4294967295"/>
          </p:nvPr>
        </p:nvSpPr>
        <p:spPr>
          <a:xfrm>
            <a:off x="139700" y="768350"/>
            <a:ext cx="6819900" cy="3836988"/>
          </a:xfrm>
        </p:spPr>
      </p:sp>
      <p:sp>
        <p:nvSpPr>
          <p:cNvPr id="203779" name="Rectangle 3"/>
          <p:cNvSpPr>
            <a:spLocks noGrp="1" noChangeArrowheads="1"/>
          </p:cNvSpPr>
          <p:nvPr>
            <p:ph type="body" idx="4294967295"/>
          </p:nvPr>
        </p:nvSpPr>
        <p:spPr/>
        <p:txBody>
          <a:bodyPr anchor="t">
            <a:prstTxWarp prst="textNoShape">
              <a:avLst/>
            </a:prstTxWarp>
          </a:bodyPr>
          <a:lstStyle/>
          <a:p>
            <a:pPr>
              <a:lnSpc>
                <a:spcPct val="90000"/>
              </a:lnSpc>
            </a:pPr>
            <a:r>
              <a:rPr lang="zh-CN" altLang="en-US" sz="1000" smtClean="0"/>
              <a:t>如果图是无向的，则还要添加对称弧。</a:t>
            </a:r>
            <a:endParaRPr lang="en-US" altLang="zh-CN" sz="1000" smtClean="0"/>
          </a:p>
          <a:p>
            <a:pPr>
              <a:lnSpc>
                <a:spcPct val="90000"/>
              </a:lnSpc>
            </a:pPr>
            <a:endParaRPr lang="en-US" altLang="zh-CN" sz="1000" smtClean="0"/>
          </a:p>
          <a:p>
            <a:pPr>
              <a:lnSpc>
                <a:spcPct val="90000"/>
              </a:lnSpc>
            </a:pPr>
            <a:r>
              <a:rPr lang="en-US" altLang="zh-CN" sz="1000" b="1" smtClean="0">
                <a:solidFill>
                  <a:srgbClr val="080808"/>
                </a:solidFill>
              </a:rPr>
              <a:t>ListGet(G-&gt;Vertices,v1,&amp;x) ==0||ListGet(G-&gt;Vertices,v2,&amp;x) ==0</a:t>
            </a:r>
            <a:endParaRPr lang="zh-CN" altLang="en-US" sz="1000" smtClean="0"/>
          </a:p>
          <a:p>
            <a:pPr>
              <a:lnSpc>
                <a:spcPct val="90000"/>
              </a:lnSpc>
            </a:pPr>
            <a:r>
              <a:rPr lang="en-US" altLang="zh-CN" sz="1000" smtClean="0"/>
              <a:t>exit(0)</a:t>
            </a:r>
            <a:r>
              <a:rPr lang="zh-CN" altLang="en-US" sz="1000" smtClean="0"/>
              <a:t>：正常结束程序运行 </a:t>
            </a:r>
            <a:br>
              <a:rPr lang="zh-CN" altLang="en-US" sz="1000" smtClean="0"/>
            </a:br>
            <a:r>
              <a:rPr lang="en-US" altLang="zh-CN" sz="1000" smtClean="0"/>
              <a:t>exit(</a:t>
            </a:r>
            <a:r>
              <a:rPr lang="zh-CN" altLang="en-US" sz="1000" smtClean="0"/>
              <a:t>非</a:t>
            </a:r>
            <a:r>
              <a:rPr lang="en-US" altLang="zh-CN" sz="1000" smtClean="0"/>
              <a:t>0</a:t>
            </a:r>
            <a:r>
              <a:rPr lang="zh-CN" altLang="en-US" sz="1000" smtClean="0"/>
              <a:t>）：非正常结束程序运行</a:t>
            </a:r>
          </a:p>
          <a:p>
            <a:pPr>
              <a:lnSpc>
                <a:spcPct val="90000"/>
              </a:lnSpc>
            </a:pPr>
            <a:endParaRPr lang="zh-CN" altLang="en-US" sz="1000" smtClean="0"/>
          </a:p>
          <a:p>
            <a:pPr>
              <a:lnSpc>
                <a:spcPct val="90000"/>
              </a:lnSpc>
            </a:pPr>
            <a:endParaRPr lang="zh-CN" altLang="en-US" sz="1000" smtClean="0"/>
          </a:p>
          <a:p>
            <a:pPr>
              <a:lnSpc>
                <a:spcPct val="90000"/>
              </a:lnSpc>
            </a:pPr>
            <a:r>
              <a:rPr lang="en-US" altLang="zh-CN" sz="1000" b="1" smtClean="0">
                <a:solidFill>
                  <a:srgbClr val="080808"/>
                </a:solidFill>
                <a:latin typeface="Times New Roman" panose="02020603050405020304" pitchFamily="18" charset="0"/>
              </a:rPr>
              <a:t> </a:t>
            </a:r>
            <a:r>
              <a:rPr lang="en-US" altLang="zh-CN" sz="1000" b="1" smtClean="0">
                <a:solidFill>
                  <a:srgbClr val="080808"/>
                </a:solidFill>
              </a:rPr>
              <a:t>void InsertEdge(AdjMGraph *G, int v1, int v2, int weight)</a:t>
            </a:r>
          </a:p>
          <a:p>
            <a:pPr>
              <a:lnSpc>
                <a:spcPct val="90000"/>
              </a:lnSpc>
            </a:pPr>
            <a:r>
              <a:rPr lang="en-US" altLang="zh-CN" sz="1000" b="1" smtClean="0"/>
              <a:t>/* </a:t>
            </a:r>
            <a:r>
              <a:rPr lang="zh-CN" altLang="en-US" sz="1000" b="1" smtClean="0"/>
              <a:t>在带权有向图</a:t>
            </a:r>
            <a:r>
              <a:rPr lang="en-US" altLang="zh-CN" sz="1000" b="1" smtClean="0"/>
              <a:t>G</a:t>
            </a:r>
            <a:r>
              <a:rPr lang="zh-CN" altLang="en-US" sz="1000" b="1" smtClean="0"/>
              <a:t>中插入一条第</a:t>
            </a:r>
            <a:r>
              <a:rPr lang="en-US" altLang="zh-CN" sz="1000" b="1" smtClean="0"/>
              <a:t>v1</a:t>
            </a:r>
            <a:r>
              <a:rPr lang="zh-CN" altLang="en-US" sz="1000" b="1" smtClean="0"/>
              <a:t>个顶点指向第</a:t>
            </a:r>
            <a:r>
              <a:rPr lang="en-US" altLang="zh-CN" sz="1000" b="1" smtClean="0"/>
              <a:t>v2</a:t>
            </a:r>
            <a:r>
              <a:rPr lang="zh-CN" altLang="en-US" sz="1000" b="1" smtClean="0"/>
              <a:t>个顶点，权值为</a:t>
            </a:r>
            <a:r>
              <a:rPr lang="en-US" altLang="zh-CN" sz="1000" b="1" smtClean="0"/>
              <a:t>weight</a:t>
            </a:r>
            <a:r>
              <a:rPr lang="zh-CN" altLang="en-US" sz="1000" b="1" smtClean="0"/>
              <a:t>的有向边。如果</a:t>
            </a:r>
            <a:r>
              <a:rPr lang="en-US" altLang="zh-CN" sz="1000" b="1" smtClean="0"/>
              <a:t>v1</a:t>
            </a:r>
            <a:r>
              <a:rPr lang="zh-CN" altLang="en-US" sz="1000" b="1" smtClean="0"/>
              <a:t>和</a:t>
            </a:r>
            <a:r>
              <a:rPr lang="en-US" altLang="zh-CN" sz="1000" b="1" smtClean="0"/>
              <a:t>v2</a:t>
            </a:r>
            <a:r>
              <a:rPr lang="zh-CN" altLang="en-US" sz="1000" b="1" smtClean="0"/>
              <a:t>有一个不是图中的顶点，则图不变；如果</a:t>
            </a:r>
            <a:r>
              <a:rPr lang="en-US" altLang="zh-CN" sz="1000" b="1" smtClean="0"/>
              <a:t>v1</a:t>
            </a:r>
            <a:r>
              <a:rPr lang="zh-CN" altLang="en-US" sz="1000" b="1" smtClean="0"/>
              <a:t>和</a:t>
            </a:r>
            <a:r>
              <a:rPr lang="en-US" altLang="zh-CN" sz="1000" b="1" smtClean="0"/>
              <a:t>v2</a:t>
            </a:r>
            <a:r>
              <a:rPr lang="zh-CN" altLang="en-US" sz="1000" b="1" smtClean="0"/>
              <a:t>相等，则图不变。如果图已经包含该边，则边的权值更改为新的权值。*</a:t>
            </a:r>
            <a:r>
              <a:rPr lang="en-US" altLang="zh-CN" sz="1000" b="1" smtClean="0"/>
              <a:t>/</a:t>
            </a:r>
            <a:endParaRPr lang="en-US" altLang="zh-CN" sz="1000" b="1" smtClean="0">
              <a:solidFill>
                <a:srgbClr val="080808"/>
              </a:solidFill>
            </a:endParaRPr>
          </a:p>
          <a:p>
            <a:pPr>
              <a:lnSpc>
                <a:spcPct val="90000"/>
              </a:lnSpc>
            </a:pPr>
            <a:r>
              <a:rPr lang="en-US" altLang="zh-CN" sz="1000" b="1" smtClean="0">
                <a:solidFill>
                  <a:srgbClr val="080808"/>
                </a:solidFill>
              </a:rPr>
              <a:t>{	</a:t>
            </a:r>
            <a:r>
              <a:rPr lang="en-US" altLang="zh-CN" sz="1000" b="1" smtClean="0"/>
              <a:t>DataType x;</a:t>
            </a:r>
          </a:p>
          <a:p>
            <a:pPr>
              <a:lnSpc>
                <a:spcPct val="90000"/>
              </a:lnSpc>
            </a:pPr>
            <a:r>
              <a:rPr lang="en-US" altLang="zh-CN" sz="1000" b="1" smtClean="0"/>
              <a:t>	if(</a:t>
            </a:r>
            <a:r>
              <a:rPr lang="en-US" altLang="zh-CN" sz="1000" b="1" smtClean="0">
                <a:solidFill>
                  <a:schemeClr val="tx2"/>
                </a:solidFill>
              </a:rPr>
              <a:t>v1!=v2</a:t>
            </a:r>
            <a:r>
              <a:rPr lang="en-US" altLang="zh-CN" sz="1000" b="1" smtClean="0"/>
              <a:t>)</a:t>
            </a:r>
            <a:endParaRPr lang="zh-CN" altLang="en-US" sz="1000" b="1" smtClean="0"/>
          </a:p>
          <a:p>
            <a:pPr>
              <a:lnSpc>
                <a:spcPct val="90000"/>
              </a:lnSpc>
            </a:pPr>
            <a:r>
              <a:rPr lang="zh-CN" altLang="en-US" sz="1000" b="1" smtClean="0"/>
              <a:t>	</a:t>
            </a:r>
            <a:r>
              <a:rPr lang="en-US" altLang="zh-CN" sz="1000" b="1" smtClean="0"/>
              <a:t>{	if(</a:t>
            </a:r>
            <a:r>
              <a:rPr lang="en-US" altLang="zh-CN" sz="1000" b="1" smtClean="0">
                <a:solidFill>
                  <a:schemeClr val="tx2"/>
                </a:solidFill>
              </a:rPr>
              <a:t>(ListGet(G-&gt;Vertices,v1,&amp;x)==0) ||</a:t>
            </a:r>
          </a:p>
          <a:p>
            <a:pPr>
              <a:lnSpc>
                <a:spcPct val="90000"/>
              </a:lnSpc>
            </a:pPr>
            <a:r>
              <a:rPr lang="en-US" altLang="zh-CN" sz="1000" b="1" smtClean="0">
                <a:solidFill>
                  <a:schemeClr val="tx2"/>
                </a:solidFill>
              </a:rPr>
              <a:t>			(ListGet(G-&gt;Vertices,v2,&amp;x)==0)</a:t>
            </a:r>
            <a:r>
              <a:rPr lang="en-US" altLang="zh-CN" sz="1000" b="1" smtClean="0"/>
              <a:t>)</a:t>
            </a:r>
          </a:p>
          <a:p>
            <a:pPr>
              <a:lnSpc>
                <a:spcPct val="90000"/>
              </a:lnSpc>
            </a:pPr>
            <a:r>
              <a:rPr lang="zh-CN" altLang="en-US" sz="1000" b="1" smtClean="0"/>
              <a:t>		</a:t>
            </a:r>
            <a:r>
              <a:rPr lang="en-US" altLang="zh-CN" sz="1000" b="1" smtClean="0"/>
              <a:t>{	printf(</a:t>
            </a:r>
            <a:r>
              <a:rPr lang="en-US" altLang="zh-CN" sz="1000" b="1" smtClean="0">
                <a:latin typeface="Times New Roman" panose="02020603050405020304" pitchFamily="18" charset="0"/>
              </a:rPr>
              <a:t>“</a:t>
            </a:r>
            <a:r>
              <a:rPr lang="zh-CN" altLang="en-US" sz="1000" b="1" smtClean="0"/>
              <a:t>插入边时参数</a:t>
            </a:r>
            <a:r>
              <a:rPr lang="en-US" altLang="zh-CN" sz="1000" b="1" smtClean="0"/>
              <a:t>v1</a:t>
            </a:r>
            <a:r>
              <a:rPr lang="zh-CN" altLang="en-US" sz="1000" b="1" smtClean="0"/>
              <a:t>和</a:t>
            </a:r>
            <a:r>
              <a:rPr lang="en-US" altLang="zh-CN" sz="1000" b="1" smtClean="0"/>
              <a:t>v2</a:t>
            </a:r>
            <a:r>
              <a:rPr lang="zh-CN" altLang="en-US" sz="1000" b="1" smtClean="0"/>
              <a:t>越界！</a:t>
            </a:r>
            <a:r>
              <a:rPr lang="en-US" altLang="zh-CN" sz="1000" b="1" smtClean="0"/>
              <a:t>\n");</a:t>
            </a:r>
          </a:p>
          <a:p>
            <a:pPr>
              <a:lnSpc>
                <a:spcPct val="90000"/>
              </a:lnSpc>
            </a:pPr>
            <a:r>
              <a:rPr lang="en-US" altLang="zh-CN" sz="1000" b="1" smtClean="0"/>
              <a:t>			exit(1);</a:t>
            </a:r>
          </a:p>
          <a:p>
            <a:pPr>
              <a:lnSpc>
                <a:spcPct val="90000"/>
              </a:lnSpc>
            </a:pPr>
            <a:r>
              <a:rPr lang="zh-CN" altLang="en-US" sz="1000" b="1" smtClean="0"/>
              <a:t>		</a:t>
            </a:r>
            <a:r>
              <a:rPr lang="en-US" altLang="zh-CN" sz="1000" b="1" smtClean="0"/>
              <a:t>}</a:t>
            </a:r>
            <a:r>
              <a:rPr lang="zh-CN" altLang="en-US" sz="1000" b="1" smtClean="0"/>
              <a:t>		</a:t>
            </a:r>
          </a:p>
          <a:p>
            <a:pPr>
              <a:lnSpc>
                <a:spcPct val="90000"/>
              </a:lnSpc>
            </a:pPr>
            <a:r>
              <a:rPr lang="en-US" altLang="zh-CN" sz="1000" b="1" smtClean="0"/>
              <a:t>		G-&gt;edge[v1][v2]=weight;</a:t>
            </a:r>
          </a:p>
          <a:p>
            <a:pPr>
              <a:lnSpc>
                <a:spcPct val="90000"/>
              </a:lnSpc>
            </a:pPr>
            <a:r>
              <a:rPr lang="en-US" altLang="zh-CN" sz="1000" b="1" smtClean="0"/>
              <a:t>		G-&gt;numOfEdges++;</a:t>
            </a:r>
          </a:p>
          <a:p>
            <a:pPr>
              <a:lnSpc>
                <a:spcPct val="90000"/>
              </a:lnSpc>
            </a:pPr>
            <a:r>
              <a:rPr lang="zh-CN" altLang="en-US" sz="1000" b="1" smtClean="0"/>
              <a:t>	</a:t>
            </a:r>
            <a:r>
              <a:rPr lang="en-US" altLang="zh-CN" sz="1000" b="1" smtClean="0"/>
              <a:t>}</a:t>
            </a:r>
          </a:p>
          <a:p>
            <a:pPr>
              <a:lnSpc>
                <a:spcPct val="90000"/>
              </a:lnSpc>
            </a:pPr>
            <a:r>
              <a:rPr lang="en-US" altLang="zh-CN" sz="1000" b="1" smtClean="0">
                <a:solidFill>
                  <a:srgbClr val="080808"/>
                </a:solidFill>
              </a:rPr>
              <a:t>}//</a:t>
            </a:r>
            <a:r>
              <a:rPr lang="zh-CN" altLang="en-US" sz="1000" b="1" smtClean="0"/>
              <a:t>时间复杂度</a:t>
            </a:r>
            <a:r>
              <a:rPr lang="en-US" altLang="zh-CN" sz="1000" b="1" smtClean="0"/>
              <a:t>:O(1)</a:t>
            </a:r>
            <a:endParaRPr lang="en-US" altLang="zh-CN" sz="1000" b="1" smtClean="0">
              <a:solidFill>
                <a:srgbClr val="080808"/>
              </a:solidFill>
            </a:endParaRPr>
          </a:p>
          <a:p>
            <a:pPr>
              <a:lnSpc>
                <a:spcPct val="90000"/>
              </a:lnSpc>
            </a:pPr>
            <a:endParaRPr lang="zh-CN" altLang="en-US" sz="1000" smtClean="0"/>
          </a:p>
        </p:txBody>
      </p:sp>
    </p:spTree>
    <p:extLst>
      <p:ext uri="{BB962C8B-B14F-4D97-AF65-F5344CB8AC3E}">
        <p14:creationId xmlns:p14="http://schemas.microsoft.com/office/powerpoint/2010/main" val="1444528189"/>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idx="4294967295"/>
          </p:nvPr>
        </p:nvSpPr>
        <p:spPr>
          <a:xfrm>
            <a:off x="139700" y="768350"/>
            <a:ext cx="6819900" cy="3836988"/>
          </a:xfrm>
        </p:spPr>
      </p:sp>
      <p:sp>
        <p:nvSpPr>
          <p:cNvPr id="204803" name="Rectangle 3"/>
          <p:cNvSpPr>
            <a:spLocks noGrp="1" noChangeArrowheads="1"/>
          </p:cNvSpPr>
          <p:nvPr>
            <p:ph type="body" idx="4294967295"/>
          </p:nvPr>
        </p:nvSpPr>
        <p:spPr/>
        <p:txBody>
          <a:bodyPr anchor="t">
            <a:prstTxWarp prst="textNoShape">
              <a:avLst/>
            </a:prstTxWarp>
          </a:bodyPr>
          <a:lstStyle/>
          <a:p>
            <a:r>
              <a:rPr lang="zh-CN" altLang="en-US" b="1" smtClean="0"/>
              <a:t>时间复杂度：</a:t>
            </a:r>
            <a:r>
              <a:rPr lang="en-US" altLang="zh-CN" b="1" smtClean="0"/>
              <a:t>O(n</a:t>
            </a:r>
            <a:r>
              <a:rPr lang="en-US" altLang="zh-CN" b="1" baseline="30000" smtClean="0"/>
              <a:t>2</a:t>
            </a:r>
            <a:r>
              <a:rPr lang="en-US" altLang="zh-CN" b="1" smtClean="0"/>
              <a:t>)</a:t>
            </a:r>
            <a:endParaRPr lang="en-US" altLang="zh-CN" smtClean="0"/>
          </a:p>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003227055"/>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ChangeArrowheads="1" noTextEdit="1"/>
          </p:cNvSpPr>
          <p:nvPr>
            <p:ph type="sldImg" idx="4294967295"/>
          </p:nvPr>
        </p:nvSpPr>
        <p:spPr>
          <a:xfrm>
            <a:off x="139700" y="768350"/>
            <a:ext cx="6819900" cy="3836988"/>
          </a:xfrm>
        </p:spPr>
      </p:sp>
      <p:sp>
        <p:nvSpPr>
          <p:cNvPr id="206851"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68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B4D31250-F1F3-492E-84AE-2603F124F4FE}" type="slidenum">
              <a:rPr lang="en-US" altLang="zh-CN" sz="1300">
                <a:latin typeface="Times New Roman" panose="02020603050405020304" pitchFamily="18" charset="0"/>
              </a:rPr>
              <a:pPr algn="r" eaLnBrk="1" hangingPunct="1">
                <a:buFont typeface="Wingdings" panose="05000000000000000000" pitchFamily="2" charset="2"/>
                <a:buChar char="•"/>
              </a:p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5396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7874" name="幻灯片图像占位符 1"/>
          <p:cNvSpPr>
            <a:spLocks noGrp="1" noRot="1" noChangeAspect="1" noChangeArrowheads="1" noTextEdit="1"/>
          </p:cNvSpPr>
          <p:nvPr>
            <p:ph type="sldImg" idx="4294967295"/>
          </p:nvPr>
        </p:nvSpPr>
        <p:spPr>
          <a:xfrm>
            <a:off x="139700" y="768350"/>
            <a:ext cx="6819900" cy="3836988"/>
          </a:xfrm>
        </p:spPr>
      </p:sp>
      <p:sp>
        <p:nvSpPr>
          <p:cNvPr id="207875"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78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D30656B-E641-4E00-B66B-71D04BF5C225}" type="slidenum">
              <a:rPr lang="en-US" altLang="zh-CN" sz="1300">
                <a:latin typeface="Times New Roman" panose="02020603050405020304" pitchFamily="18" charset="0"/>
              </a:rPr>
              <a:pPr algn="r" eaLnBrk="1" hangingPunct="1">
                <a:buFont typeface="Wingdings" panose="05000000000000000000" pitchFamily="2" charset="2"/>
                <a:buChar char="•"/>
              </a:pPr>
              <a:t>42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07683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a:xfrm>
            <a:off x="139700" y="768350"/>
            <a:ext cx="6819900" cy="3836988"/>
          </a:xfrm>
        </p:spPr>
      </p:sp>
      <p:sp>
        <p:nvSpPr>
          <p:cNvPr id="208899" name="备注占位符 2"/>
          <p:cNvSpPr>
            <a:spLocks noGrp="1" noChangeArrowheads="1"/>
          </p:cNvSpPr>
          <p:nvPr>
            <p:ph type="body" idx="4294967295"/>
          </p:nvPr>
        </p:nvSpPr>
        <p:spPr/>
        <p:txBody>
          <a:bodyPr anchor="t">
            <a:prstTxWarp prst="textNoShape">
              <a:avLst/>
            </a:prstTxWarp>
          </a:bodyPr>
          <a:lstStyle/>
          <a:p>
            <a:r>
              <a:rPr lang="en-US" altLang="zh-CN" smtClean="0"/>
              <a:t>destination</a:t>
            </a:r>
            <a:endParaRPr lang="zh-CN" altLang="en-US" smtClean="0"/>
          </a:p>
        </p:txBody>
      </p:sp>
      <p:sp>
        <p:nvSpPr>
          <p:cNvPr id="2089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B8E927E-2838-4DFA-9E18-2A2CC731D411}" type="slidenum">
              <a:rPr lang="en-US" altLang="zh-CN" sz="1300">
                <a:latin typeface="Times New Roman" panose="02020603050405020304" pitchFamily="18" charset="0"/>
              </a:rPr>
              <a:pPr algn="r" eaLnBrk="1" hangingPunct="1">
                <a:buFont typeface="Wingdings" panose="05000000000000000000" pitchFamily="2" charset="2"/>
                <a:buChar char="•"/>
              </a:pPr>
              <a:t>43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5415427"/>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38D6A64-0016-44C3-BC5C-478B702AE64C}" type="slidenum">
              <a:rPr lang="en-US" altLang="zh-CN" sz="1300">
                <a:latin typeface="Times New Roman" panose="02020603050405020304" pitchFamily="18" charset="0"/>
              </a:rPr>
              <a:pPr algn="r" eaLnBrk="1" hangingPunct="1">
                <a:buFont typeface="Wingdings" panose="05000000000000000000" pitchFamily="2" charset="2"/>
                <a:buChar char="•"/>
              </a:pPr>
              <a:t>44</a:t>
            </a:fld>
            <a:endParaRPr lang="en-US" altLang="zh-CN" sz="1300">
              <a:latin typeface="Times New Roman" panose="02020603050405020304" pitchFamily="18" charset="0"/>
            </a:endParaRPr>
          </a:p>
        </p:txBody>
      </p:sp>
      <p:sp>
        <p:nvSpPr>
          <p:cNvPr id="209923" name="Rectangle 2"/>
          <p:cNvSpPr>
            <a:spLocks noGrp="1" noRot="1" noChangeAspect="1" noChangeArrowheads="1" noTextEdit="1"/>
          </p:cNvSpPr>
          <p:nvPr>
            <p:ph type="sldImg" idx="4294967295"/>
          </p:nvPr>
        </p:nvSpPr>
        <p:spPr>
          <a:xfrm>
            <a:off x="139700" y="768350"/>
            <a:ext cx="6819900" cy="3836988"/>
          </a:xfrm>
        </p:spPr>
      </p:sp>
      <p:sp>
        <p:nvSpPr>
          <p:cNvPr id="20992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224890785"/>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342180E-B98A-4947-9AC7-0B0D4282CC3D}" type="slidenum">
              <a:rPr lang="en-US" altLang="zh-CN" sz="1300">
                <a:latin typeface="Times New Roman" panose="02020603050405020304" pitchFamily="18" charset="0"/>
              </a:rPr>
              <a:pPr algn="r" eaLnBrk="1" hangingPunct="1">
                <a:buFont typeface="Wingdings" panose="05000000000000000000" pitchFamily="2" charset="2"/>
                <a:buChar char="•"/>
              </a:pPr>
              <a:t>46</a:t>
            </a:fld>
            <a:endParaRPr lang="en-US" altLang="zh-CN" sz="1300">
              <a:latin typeface="Times New Roman" panose="02020603050405020304" pitchFamily="18" charset="0"/>
            </a:endParaRPr>
          </a:p>
        </p:txBody>
      </p:sp>
      <p:sp>
        <p:nvSpPr>
          <p:cNvPr id="210947" name="Rectangle 2"/>
          <p:cNvSpPr>
            <a:spLocks noGrp="1" noRot="1" noChangeAspect="1" noChangeArrowheads="1" noTextEdit="1"/>
          </p:cNvSpPr>
          <p:nvPr>
            <p:ph type="sldImg" idx="4294967295"/>
          </p:nvPr>
        </p:nvSpPr>
        <p:spPr>
          <a:xfrm>
            <a:off x="139700" y="768350"/>
            <a:ext cx="6819900" cy="3836988"/>
          </a:xfrm>
        </p:spPr>
      </p:sp>
      <p:sp>
        <p:nvSpPr>
          <p:cNvPr id="2109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显然对于边很少的图</a:t>
            </a:r>
            <a:r>
              <a:rPr lang="en-US" altLang="zh-CN" smtClean="0"/>
              <a:t>(</a:t>
            </a:r>
            <a:r>
              <a:rPr lang="zh-CN" altLang="en-US" smtClean="0"/>
              <a:t>稀疏图</a:t>
            </a:r>
            <a:r>
              <a:rPr lang="en-US" altLang="zh-CN" smtClean="0"/>
              <a:t>)</a:t>
            </a:r>
            <a:r>
              <a:rPr lang="zh-CN" altLang="en-US" smtClean="0"/>
              <a:t>，邻接表比邻接矩阵要节省存贮单元。 </a:t>
            </a:r>
          </a:p>
          <a:p>
            <a:pPr eaLnBrk="1" hangingPunct="1"/>
            <a:endParaRPr lang="en-US" altLang="zh-CN" smtClean="0"/>
          </a:p>
        </p:txBody>
      </p:sp>
    </p:spTree>
    <p:extLst>
      <p:ext uri="{BB962C8B-B14F-4D97-AF65-F5344CB8AC3E}">
        <p14:creationId xmlns:p14="http://schemas.microsoft.com/office/powerpoint/2010/main" val="1863568294"/>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61</a:t>
            </a:fld>
            <a:endParaRPr lang="zh-CN" altLang="en-US">
              <a:latin typeface="Arial" panose="020B0604020202020204" pitchFamily="34" charset="0"/>
            </a:endParaRPr>
          </a:p>
        </p:txBody>
      </p:sp>
    </p:spTree>
    <p:extLst>
      <p:ext uri="{BB962C8B-B14F-4D97-AF65-F5344CB8AC3E}">
        <p14:creationId xmlns:p14="http://schemas.microsoft.com/office/powerpoint/2010/main" val="2226342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8DF41A8-E866-40F1-904B-410A9D84A24D}" type="slidenum">
              <a:rPr lang="en-US" altLang="zh-CN" sz="1300">
                <a:latin typeface="Times New Roman" panose="02020603050405020304" pitchFamily="18" charset="0"/>
              </a:rPr>
              <a:pPr algn="r" eaLnBrk="1" hangingPunct="1">
                <a:buFont typeface="Arial" panose="020B0604020202020204" pitchFamily="34" charset="0"/>
                <a:buNone/>
              </a:pPr>
              <a:t>65</a:t>
            </a:fld>
            <a:endParaRPr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idx="4294967295"/>
          </p:nvPr>
        </p:nvSpPr>
        <p:spPr>
          <a:xfrm>
            <a:off x="139700" y="768350"/>
            <a:ext cx="6819900" cy="3836988"/>
          </a:xfrm>
        </p:spPr>
      </p:sp>
      <p:sp>
        <p:nvSpPr>
          <p:cNvPr id="21299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已知图</a:t>
            </a:r>
            <a:r>
              <a:rPr lang="en-US" altLang="zh-CN" smtClean="0"/>
              <a:t>G(V,E)</a:t>
            </a:r>
            <a:r>
              <a:rPr lang="zh-CN" altLang="en-US" smtClean="0"/>
              <a:t>和</a:t>
            </a:r>
            <a:r>
              <a:rPr lang="en-US" altLang="zh-CN" smtClean="0"/>
              <a:t>V(G)</a:t>
            </a:r>
            <a:r>
              <a:rPr lang="zh-CN" altLang="en-US" smtClean="0"/>
              <a:t>的一个顶点</a:t>
            </a:r>
            <a:r>
              <a:rPr lang="en-US" altLang="zh-CN" smtClean="0"/>
              <a:t>v</a:t>
            </a:r>
            <a:r>
              <a:rPr lang="en-US" altLang="zh-CN" baseline="-25000" smtClean="0"/>
              <a:t>i</a:t>
            </a:r>
            <a:r>
              <a:rPr lang="en-US" altLang="zh-CN" smtClean="0"/>
              <a:t>, </a:t>
            </a:r>
            <a:r>
              <a:rPr lang="zh-CN" altLang="en-US" smtClean="0"/>
              <a:t>当</a:t>
            </a:r>
            <a:r>
              <a:rPr lang="en-US" altLang="zh-CN" smtClean="0"/>
              <a:t>G</a:t>
            </a:r>
            <a:r>
              <a:rPr lang="zh-CN" altLang="en-US" smtClean="0"/>
              <a:t>是连通</a:t>
            </a:r>
            <a:br>
              <a:rPr lang="zh-CN" altLang="en-US" smtClean="0"/>
            </a:br>
            <a:r>
              <a:rPr lang="zh-CN" altLang="en-US" smtClean="0"/>
              <a:t>图时，则从图中的任一顶点出发，按一定规则顺着</a:t>
            </a:r>
            <a:br>
              <a:rPr lang="zh-CN" altLang="en-US" smtClean="0"/>
            </a:br>
            <a:r>
              <a:rPr lang="zh-CN" altLang="en-US" smtClean="0"/>
              <a:t>某些边去访问图中其余顶点，使每一个顶点被访问</a:t>
            </a:r>
            <a:br>
              <a:rPr lang="zh-CN" altLang="en-US" smtClean="0"/>
            </a:br>
            <a:r>
              <a:rPr lang="zh-CN" altLang="en-US" smtClean="0"/>
              <a:t>一次且仅被访问一次。</a:t>
            </a:r>
          </a:p>
          <a:p>
            <a:pPr eaLnBrk="1" hangingPunct="1"/>
            <a:endParaRPr lang="zh-CN" altLang="en-US" smtClean="0"/>
          </a:p>
          <a:p>
            <a:pPr eaLnBrk="1" hangingPunct="1"/>
            <a:r>
              <a:rPr lang="zh-CN" altLang="en-US" smtClean="0"/>
              <a:t>图的遍历算法是求解图的连通性问题、拓扑排序和求关键路径的基础。</a:t>
            </a:r>
          </a:p>
          <a:p>
            <a:pPr eaLnBrk="1" hangingPunct="1"/>
            <a:r>
              <a:rPr lang="zh-CN" altLang="en-US" smtClean="0"/>
              <a:t>遍历图要比遍历树复杂得多，因为图中的某一个顶点均可能与图中其余顶点相邻接，即图中允许有回路，所以当从某一顶点出发，在访问了其他顶点后有可能顺着某一些边又回到了该顶点。因此，在遍历图时，必须对已被访问过的顶点进行标志，以免重复地进行访问。</a:t>
            </a:r>
          </a:p>
          <a:p>
            <a:pPr eaLnBrk="1" hangingPunct="1"/>
            <a:endParaRPr lang="zh-CN" altLang="en-US" smtClean="0"/>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971854894"/>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969D340-AF88-4851-BDE1-8D6D6220423D}" type="slidenum">
              <a:rPr lang="en-US" altLang="zh-CN" sz="1300">
                <a:latin typeface="Times New Roman" panose="02020603050405020304" pitchFamily="18" charset="0"/>
              </a:rPr>
              <a:pPr algn="r" eaLnBrk="1" hangingPunct="1">
                <a:buFont typeface="Arial" panose="020B0604020202020204" pitchFamily="34" charset="0"/>
                <a:buNone/>
              </a:pPr>
              <a:t>73</a:t>
            </a:fld>
            <a:endParaRPr lang="en-US" altLang="zh-CN" sz="1300">
              <a:latin typeface="Times New Roman" panose="02020603050405020304" pitchFamily="18" charset="0"/>
            </a:endParaRPr>
          </a:p>
        </p:txBody>
      </p:sp>
      <p:sp>
        <p:nvSpPr>
          <p:cNvPr id="215043" name="Rectangle 2"/>
          <p:cNvSpPr>
            <a:spLocks noGrp="1" noRot="1" noChangeAspect="1" noChangeArrowheads="1" noTextEdit="1"/>
          </p:cNvSpPr>
          <p:nvPr>
            <p:ph type="sldImg" idx="4294967295"/>
          </p:nvPr>
        </p:nvSpPr>
        <p:spPr>
          <a:xfrm>
            <a:off x="139700" y="768350"/>
            <a:ext cx="6819900" cy="3836988"/>
          </a:xfrm>
        </p:spPr>
      </p:sp>
      <p:sp>
        <p:nvSpPr>
          <p:cNvPr id="2150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遍历图的过程实际上是对每个点查找其邻接顶点的过程。耗费时间取决于选取的数据结构。</a:t>
            </a:r>
          </a:p>
          <a:p>
            <a:pPr eaLnBrk="1" hangingPunct="1"/>
            <a:endParaRPr lang="zh-CN" altLang="en-US" smtClean="0"/>
          </a:p>
          <a:p>
            <a:pPr eaLnBrk="1" hangingPunct="1"/>
            <a:r>
              <a:rPr lang="zh-CN" altLang="en-US" smtClean="0"/>
              <a:t>只有给出了邻接表的内容及初始出发点，才能惟一确定其</a:t>
            </a:r>
            <a:r>
              <a:rPr lang="en-US" altLang="zh-CN" smtClean="0"/>
              <a:t>DFS</a:t>
            </a:r>
            <a:r>
              <a:rPr lang="zh-CN" altLang="en-US" smtClean="0"/>
              <a:t>序列</a:t>
            </a:r>
            <a:br>
              <a:rPr lang="zh-CN" altLang="en-US" smtClean="0"/>
            </a:br>
            <a:endParaRPr lang="zh-CN" altLang="en-US" smtClean="0"/>
          </a:p>
          <a:p>
            <a:pPr>
              <a:lnSpc>
                <a:spcPct val="80000"/>
              </a:lnSpc>
            </a:pPr>
            <a:r>
              <a:rPr lang="zh-CN" altLang="en-US" sz="3500" smtClean="0"/>
              <a:t>深度优先搜索算法的时间复杂度</a:t>
            </a:r>
          </a:p>
          <a:p>
            <a:pPr>
              <a:lnSpc>
                <a:spcPct val="80000"/>
              </a:lnSpc>
              <a:buFont typeface="Wingdings" panose="05000000000000000000" pitchFamily="2" charset="2"/>
              <a:buChar char="•"/>
            </a:pPr>
            <a:r>
              <a:rPr lang="zh-CN" altLang="en-US" sz="3000" smtClean="0"/>
              <a:t>   </a:t>
            </a:r>
            <a:r>
              <a:rPr lang="en-US" altLang="zh-CN" sz="3000" smtClean="0"/>
              <a:t>DFS</a:t>
            </a:r>
            <a:r>
              <a:rPr lang="zh-CN" altLang="en-US" sz="3000" smtClean="0"/>
              <a:t>对每一条边处理一次（无向图的每条边从两个方向处理），每个顶点访问一次。</a:t>
            </a:r>
          </a:p>
          <a:p>
            <a:pPr lvl="1">
              <a:lnSpc>
                <a:spcPct val="80000"/>
              </a:lnSpc>
              <a:buFont typeface="Arial" panose="020B0604020202020204" pitchFamily="34" charset="0"/>
              <a:buChar char="•"/>
            </a:pPr>
            <a:r>
              <a:rPr lang="zh-CN" altLang="en-US" sz="3000" smtClean="0"/>
              <a:t>采用邻接表表示时，有向图总代价为</a:t>
            </a:r>
            <a:r>
              <a:rPr lang="en-US" altLang="zh-CN" sz="3000" smtClean="0"/>
              <a:t>Θ(|V|+|E|)</a:t>
            </a:r>
            <a:r>
              <a:rPr lang="zh-CN" altLang="en-US" sz="3000" smtClean="0"/>
              <a:t>，无向图为</a:t>
            </a:r>
            <a:r>
              <a:rPr lang="en-US" altLang="zh-CN" sz="3000" smtClean="0"/>
              <a:t>Θ(|V|+2|E|) </a:t>
            </a:r>
          </a:p>
          <a:p>
            <a:pPr lvl="1">
              <a:lnSpc>
                <a:spcPct val="80000"/>
              </a:lnSpc>
              <a:buFont typeface="Arial" panose="020B0604020202020204" pitchFamily="34" charset="0"/>
              <a:buChar char="•"/>
            </a:pPr>
            <a:r>
              <a:rPr lang="zh-CN" altLang="en-US" sz="3000" smtClean="0"/>
              <a:t>采用相邻矩阵表示时，处理所有的边需要</a:t>
            </a:r>
            <a:r>
              <a:rPr lang="en-US" altLang="zh-CN" sz="3000" smtClean="0"/>
              <a:t>Θ(|V|</a:t>
            </a:r>
            <a:r>
              <a:rPr lang="en-US" altLang="zh-CN" sz="3000" baseline="30000" smtClean="0"/>
              <a:t>2</a:t>
            </a:r>
            <a:r>
              <a:rPr lang="en-US" altLang="zh-CN" sz="3000" smtClean="0"/>
              <a:t>)</a:t>
            </a:r>
            <a:r>
              <a:rPr lang="zh-CN" altLang="en-US" sz="3000" smtClean="0"/>
              <a:t>的时间 ，所以总代价为</a:t>
            </a:r>
            <a:r>
              <a:rPr lang="en-US" altLang="zh-CN" sz="3000" smtClean="0"/>
              <a:t>Θ(|V|+|V|</a:t>
            </a:r>
            <a:r>
              <a:rPr lang="en-US" altLang="zh-CN" sz="3000" baseline="30000" smtClean="0"/>
              <a:t>2</a:t>
            </a:r>
            <a:r>
              <a:rPr lang="en-US" altLang="zh-CN" sz="3000" smtClean="0"/>
              <a:t>)= Θ(|V|</a:t>
            </a:r>
            <a:r>
              <a:rPr lang="en-US" altLang="zh-CN" sz="3000" baseline="30000" smtClean="0"/>
              <a:t>2</a:t>
            </a:r>
            <a:r>
              <a:rPr lang="en-US" altLang="zh-CN" sz="3000" smtClean="0"/>
              <a:t>)</a:t>
            </a:r>
            <a:r>
              <a:rPr lang="zh-CN" altLang="en-US" sz="3000" smtClean="0"/>
              <a:t>。</a:t>
            </a:r>
          </a:p>
          <a:p>
            <a:pPr eaLnBrk="1" hangingPunct="1">
              <a:buFont typeface="Arial" panose="020B0604020202020204" pitchFamily="34" charset="0"/>
              <a:buChar char="•"/>
            </a:pPr>
            <a:endParaRPr lang="en-US" altLang="zh-CN" smtClean="0"/>
          </a:p>
        </p:txBody>
      </p:sp>
    </p:spTree>
    <p:extLst>
      <p:ext uri="{BB962C8B-B14F-4D97-AF65-F5344CB8AC3E}">
        <p14:creationId xmlns:p14="http://schemas.microsoft.com/office/powerpoint/2010/main" val="1052279004"/>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27725211-5706-41AC-95D0-DC0A63A73B47}" type="slidenum">
              <a:rPr lang="en-US" altLang="zh-CN" sz="1300">
                <a:latin typeface="Times New Roman" panose="02020603050405020304" pitchFamily="18" charset="0"/>
              </a:rPr>
              <a:pPr algn="r" eaLnBrk="1" hangingPunct="1">
                <a:buFont typeface="Wingdings" panose="05000000000000000000" pitchFamily="2" charset="2"/>
                <a:buChar char="•"/>
              </a:pPr>
              <a:t>12</a:t>
            </a:fld>
            <a:endParaRPr lang="en-US" altLang="zh-CN" sz="1300">
              <a:latin typeface="Times New Roman" panose="02020603050405020304" pitchFamily="18" charset="0"/>
            </a:endParaRPr>
          </a:p>
        </p:txBody>
      </p:sp>
      <p:sp>
        <p:nvSpPr>
          <p:cNvPr id="185347" name="Rectangle 2"/>
          <p:cNvSpPr>
            <a:spLocks noGrp="1" noRot="1" noChangeAspect="1" noChangeArrowheads="1" noTextEdit="1"/>
          </p:cNvSpPr>
          <p:nvPr>
            <p:ph type="sldImg" idx="4294967295"/>
          </p:nvPr>
        </p:nvSpPr>
        <p:spPr>
          <a:xfrm>
            <a:off x="139700" y="768350"/>
            <a:ext cx="6819900" cy="3836988"/>
          </a:xfrm>
        </p:spPr>
      </p:sp>
      <p:sp>
        <p:nvSpPr>
          <p:cNvPr id="1853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a:t>
            </a:r>
            <a:r>
              <a:rPr lang="zh-CN" altLang="en-US" smtClean="0">
                <a:solidFill>
                  <a:srgbClr val="FF0000"/>
                </a:solidFill>
              </a:rPr>
              <a:t>注意</a:t>
            </a:r>
            <a:r>
              <a:rPr lang="zh-CN" altLang="en-US" smtClean="0"/>
              <a:t>：</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和</a:t>
            </a:r>
            <a:r>
              <a:rPr lang="en-US" altLang="zh-CN" smtClean="0"/>
              <a:t>&lt;v</a:t>
            </a:r>
            <a:r>
              <a:rPr lang="en-US" altLang="zh-CN" baseline="-30000" smtClean="0"/>
              <a:t>2</a:t>
            </a:r>
            <a:r>
              <a:rPr lang="en-US" altLang="zh-CN" smtClean="0"/>
              <a:t>,v</a:t>
            </a:r>
            <a:r>
              <a:rPr lang="en-US" altLang="zh-CN" baseline="-30000" smtClean="0"/>
              <a:t>1</a:t>
            </a:r>
            <a:r>
              <a:rPr lang="en-US" altLang="zh-CN" smtClean="0"/>
              <a:t>&gt;</a:t>
            </a:r>
            <a:r>
              <a:rPr lang="zh-CN" altLang="en-US" smtClean="0"/>
              <a:t>表示两条不同的弧） </a:t>
            </a:r>
          </a:p>
          <a:p>
            <a:pPr eaLnBrk="1" hangingPunct="1"/>
            <a:endParaRPr lang="en-US" altLang="zh-CN" smtClean="0"/>
          </a:p>
        </p:txBody>
      </p:sp>
    </p:spTree>
    <p:extLst>
      <p:ext uri="{BB962C8B-B14F-4D97-AF65-F5344CB8AC3E}">
        <p14:creationId xmlns:p14="http://schemas.microsoft.com/office/powerpoint/2010/main" val="3409126167"/>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E047670-9B1E-41D6-BCB1-2F9739C06F58}" type="slidenum">
              <a:rPr lang="en-US" altLang="zh-CN" sz="1300">
                <a:latin typeface="Times New Roman" panose="02020603050405020304" pitchFamily="18" charset="0"/>
              </a:rPr>
              <a:pPr algn="r" eaLnBrk="1" hangingPunct="1">
                <a:buFont typeface="Arial" panose="020B0604020202020204" pitchFamily="34" charset="0"/>
                <a:buNone/>
              </a:pPr>
              <a:t>76</a:t>
            </a:fld>
            <a:endParaRPr lang="en-US" altLang="zh-CN" sz="1300">
              <a:latin typeface="Times New Roman" panose="02020603050405020304" pitchFamily="18" charset="0"/>
            </a:endParaRPr>
          </a:p>
        </p:txBody>
      </p:sp>
      <p:sp>
        <p:nvSpPr>
          <p:cNvPr id="217091" name="Rectangle 2"/>
          <p:cNvSpPr>
            <a:spLocks noGrp="1" noRot="1" noChangeAspect="1" noChangeArrowheads="1" noTextEdit="1"/>
          </p:cNvSpPr>
          <p:nvPr>
            <p:ph type="sldImg" idx="4294967295"/>
          </p:nvPr>
        </p:nvSpPr>
        <p:spPr>
          <a:xfrm>
            <a:off x="139700" y="768350"/>
            <a:ext cx="6819900" cy="3836988"/>
          </a:xfrm>
        </p:spPr>
      </p:sp>
      <p:sp>
        <p:nvSpPr>
          <p:cNvPr id="217092" name="Rectangle 3"/>
          <p:cNvSpPr>
            <a:spLocks noGrp="1" noChangeArrowheads="1"/>
          </p:cNvSpPr>
          <p:nvPr>
            <p:ph type="body" idx="4294967295"/>
          </p:nvPr>
        </p:nvSpPr>
        <p:spPr/>
        <p:txBody>
          <a:bodyPr anchor="t">
            <a:prstTxWarp prst="textNoShape">
              <a:avLst/>
            </a:prstTxWarp>
          </a:bodyPr>
          <a:lstStyle/>
          <a:p>
            <a:pPr eaLnBrk="1" hangingPunct="1"/>
            <a:r>
              <a:rPr lang="en-US" altLang="zh-CN" smtClean="0"/>
              <a:t> </a:t>
            </a:r>
            <a:r>
              <a:rPr lang="zh-CN" altLang="en-US" smtClean="0"/>
              <a:t>函数</a:t>
            </a:r>
            <a:r>
              <a:rPr lang="en-US" altLang="zh-CN" smtClean="0"/>
              <a:t>bfstrave( )</a:t>
            </a:r>
            <a:r>
              <a:rPr lang="zh-CN" altLang="en-US" smtClean="0"/>
              <a:t>与</a:t>
            </a:r>
            <a:r>
              <a:rPr lang="en-US" altLang="zh-CN" smtClean="0"/>
              <a:t>dfstrave( )</a:t>
            </a:r>
            <a:r>
              <a:rPr lang="zh-CN" altLang="en-US" smtClean="0"/>
              <a:t>类同，这里不再给出。 </a:t>
            </a:r>
          </a:p>
        </p:txBody>
      </p:sp>
    </p:spTree>
    <p:extLst>
      <p:ext uri="{BB962C8B-B14F-4D97-AF65-F5344CB8AC3E}">
        <p14:creationId xmlns:p14="http://schemas.microsoft.com/office/powerpoint/2010/main" val="3821367006"/>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748700-DC07-4A00-BB79-474E23A3F98A}" type="slidenum">
              <a:rPr lang="en-US" altLang="zh-CN" sz="1300">
                <a:latin typeface="Times New Roman" panose="02020603050405020304" pitchFamily="18" charset="0"/>
              </a:rPr>
              <a:pPr algn="r" eaLnBrk="1" hangingPunct="1">
                <a:buFont typeface="Arial" panose="020B0604020202020204" pitchFamily="34" charset="0"/>
                <a:buNone/>
              </a:pPr>
              <a:t>80</a:t>
            </a:fld>
            <a:endParaRPr lang="en-US" altLang="zh-CN" sz="1300">
              <a:latin typeface="Times New Roman" panose="02020603050405020304" pitchFamily="18" charset="0"/>
            </a:endParaRPr>
          </a:p>
        </p:txBody>
      </p:sp>
      <p:sp>
        <p:nvSpPr>
          <p:cNvPr id="211971" name="Rectangle 2"/>
          <p:cNvSpPr>
            <a:spLocks noGrp="1" noRot="1" noChangeAspect="1" noChangeArrowheads="1" noTextEdit="1"/>
          </p:cNvSpPr>
          <p:nvPr>
            <p:ph type="sldImg" idx="4294967295"/>
          </p:nvPr>
        </p:nvSpPr>
        <p:spPr>
          <a:xfrm>
            <a:off x="139700" y="768350"/>
            <a:ext cx="6819900" cy="3836988"/>
          </a:xfrm>
        </p:spPr>
      </p:sp>
      <p:sp>
        <p:nvSpPr>
          <p:cNvPr id="2119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3808800778"/>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88A305B-0C51-4F8A-8739-C8AADFC8A7CD}" type="slidenum">
              <a:rPr lang="en-US" altLang="zh-CN" sz="1300">
                <a:latin typeface="Times New Roman" panose="02020603050405020304" pitchFamily="18" charset="0"/>
              </a:rPr>
              <a:pPr algn="r" eaLnBrk="1" hangingPunct="1">
                <a:buFont typeface="Arial" panose="020B0604020202020204" pitchFamily="34" charset="0"/>
                <a:buNone/>
              </a:pPr>
              <a:t>82</a:t>
            </a:fld>
            <a:endParaRPr lang="en-US" altLang="zh-CN" sz="1300">
              <a:latin typeface="Times New Roman" panose="02020603050405020304" pitchFamily="18" charset="0"/>
            </a:endParaRPr>
          </a:p>
        </p:txBody>
      </p:sp>
      <p:sp>
        <p:nvSpPr>
          <p:cNvPr id="219139" name="Rectangle 2"/>
          <p:cNvSpPr>
            <a:spLocks noGrp="1" noRot="1" noChangeAspect="1" noChangeArrowheads="1" noTextEdit="1"/>
          </p:cNvSpPr>
          <p:nvPr>
            <p:ph type="sldImg" idx="4294967295"/>
          </p:nvPr>
        </p:nvSpPr>
        <p:spPr>
          <a:xfrm>
            <a:off x="139700" y="768350"/>
            <a:ext cx="6819900" cy="3836988"/>
          </a:xfrm>
        </p:spPr>
      </p:sp>
      <p:sp>
        <p:nvSpPr>
          <p:cNvPr id="219140" name="Rectangle 3"/>
          <p:cNvSpPr>
            <a:spLocks noGrp="1" noChangeArrowheads="1"/>
          </p:cNvSpPr>
          <p:nvPr>
            <p:ph type="body" idx="4294967295"/>
          </p:nvPr>
        </p:nvSpPr>
        <p:spPr/>
        <p:txBody>
          <a:bodyPr lIns="99038" tIns="49520" rIns="99038" bIns="49520" anchor="t">
            <a:prstTxWarp prst="textNoShape">
              <a:avLst/>
            </a:prstTxWarp>
          </a:bodyPr>
          <a:lstStyle/>
          <a:p>
            <a:pPr eaLnBrk="1" hangingPunct="1"/>
            <a:r>
              <a:rPr lang="zh-CN" altLang="en-US" smtClean="0">
                <a:latin typeface="宋体" panose="02010600030101010101" pitchFamily="2" charset="-122"/>
              </a:rPr>
              <a:t>我们对以下连通图</a:t>
            </a:r>
            <a:r>
              <a:rPr lang="en-US" altLang="zh-CN" smtClean="0"/>
              <a:t>G</a:t>
            </a:r>
            <a:r>
              <a:rPr lang="zh-CN" altLang="en-US" smtClean="0">
                <a:latin typeface="宋体" panose="02010600030101010101" pitchFamily="2" charset="-122"/>
              </a:rPr>
              <a:t>进行深度优先搜索，记录遍历时所走过的边。</a:t>
            </a:r>
            <a:r>
              <a:rPr lang="zh-CN" altLang="en-US" smtClean="0"/>
              <a:t> </a:t>
            </a:r>
          </a:p>
          <a:p>
            <a:pPr eaLnBrk="1" hangingPunct="1"/>
            <a:r>
              <a:rPr lang="zh-CN" altLang="en-US" smtClean="0"/>
              <a:t>显然，顶点集</a:t>
            </a:r>
            <a:r>
              <a:rPr lang="en-US" altLang="zh-CN" smtClean="0"/>
              <a:t>V(G</a:t>
            </a:r>
            <a:r>
              <a:rPr lang="en-US" altLang="zh-CN" b="1" smtClean="0"/>
              <a:t>’</a:t>
            </a:r>
            <a:r>
              <a:rPr lang="en-US" altLang="zh-CN" smtClean="0"/>
              <a:t>)=V(T)</a:t>
            </a:r>
            <a:r>
              <a:rPr lang="zh-CN" altLang="en-US" smtClean="0"/>
              <a:t>；边集</a:t>
            </a:r>
            <a:r>
              <a:rPr lang="en-US" altLang="zh-CN" smtClean="0"/>
              <a:t>E(G</a:t>
            </a:r>
            <a:r>
              <a:rPr lang="en-US" altLang="zh-CN" b="1" smtClean="0"/>
              <a:t>’</a:t>
            </a:r>
            <a:r>
              <a:rPr lang="en-US" altLang="zh-CN" smtClean="0"/>
              <a:t>)</a:t>
            </a:r>
            <a:r>
              <a:rPr lang="en-US" altLang="zh-CN" smtClean="0">
                <a:sym typeface="Symbol" panose="05050102010706020507" pitchFamily="18" charset="2"/>
              </a:rPr>
              <a:t></a:t>
            </a:r>
            <a:r>
              <a:rPr lang="en-US" altLang="zh-CN" smtClean="0"/>
              <a:t>E(G)</a:t>
            </a:r>
            <a:r>
              <a:rPr lang="zh-CN" altLang="en-US" smtClean="0"/>
              <a:t>，即如果图</a:t>
            </a:r>
            <a:r>
              <a:rPr lang="en-US" altLang="zh-CN" smtClean="0"/>
              <a:t>G</a:t>
            </a:r>
            <a:r>
              <a:rPr lang="zh-CN" altLang="en-US" smtClean="0"/>
              <a:t>有</a:t>
            </a:r>
            <a:r>
              <a:rPr lang="en-US" altLang="zh-CN" smtClean="0"/>
              <a:t>n</a:t>
            </a:r>
            <a:r>
              <a:rPr lang="zh-CN" altLang="en-US" smtClean="0"/>
              <a:t>个顶点，则图</a:t>
            </a:r>
            <a:r>
              <a:rPr lang="en-US" altLang="zh-CN" smtClean="0"/>
              <a:t>G</a:t>
            </a:r>
            <a:r>
              <a:rPr lang="en-US" altLang="zh-CN" b="1" smtClean="0"/>
              <a:t>’</a:t>
            </a:r>
            <a:r>
              <a:rPr lang="zh-CN" altLang="en-US" smtClean="0"/>
              <a:t>就有</a:t>
            </a:r>
            <a:r>
              <a:rPr lang="en-US" altLang="zh-CN" smtClean="0"/>
              <a:t>n</a:t>
            </a:r>
            <a:r>
              <a:rPr lang="zh-CN" altLang="en-US" smtClean="0"/>
              <a:t>个顶点、</a:t>
            </a:r>
            <a:r>
              <a:rPr lang="en-US" altLang="zh-CN" smtClean="0"/>
              <a:t>n-1</a:t>
            </a:r>
            <a:r>
              <a:rPr lang="zh-CN" altLang="en-US" smtClean="0"/>
              <a:t>条边。 </a:t>
            </a:r>
          </a:p>
          <a:p>
            <a:pPr eaLnBrk="1" hangingPunct="1"/>
            <a:endParaRPr lang="en-US" altLang="zh-CN" smtClean="0"/>
          </a:p>
        </p:txBody>
      </p:sp>
    </p:spTree>
    <p:extLst>
      <p:ext uri="{BB962C8B-B14F-4D97-AF65-F5344CB8AC3E}">
        <p14:creationId xmlns:p14="http://schemas.microsoft.com/office/powerpoint/2010/main" val="991349517"/>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58A4020-751C-4ECD-9BED-32104F47B5B3}" type="slidenum">
              <a:rPr lang="en-US" altLang="zh-CN" sz="1300">
                <a:latin typeface="Times New Roman" panose="02020603050405020304" pitchFamily="18" charset="0"/>
              </a:rPr>
              <a:pPr algn="r" eaLnBrk="1" hangingPunct="1">
                <a:buFont typeface="Arial" panose="020B0604020202020204" pitchFamily="34" charset="0"/>
                <a:buNone/>
              </a:pPr>
              <a:t>83</a:t>
            </a:fld>
            <a:endParaRPr lang="en-US" altLang="zh-CN" sz="1300">
              <a:latin typeface="Times New Roman" panose="02020603050405020304" pitchFamily="18" charset="0"/>
            </a:endParaRPr>
          </a:p>
        </p:txBody>
      </p:sp>
      <p:sp>
        <p:nvSpPr>
          <p:cNvPr id="220163" name="Rectangle 2"/>
          <p:cNvSpPr>
            <a:spLocks noGrp="1" noRot="1" noChangeAspect="1" noChangeArrowheads="1" noTextEdit="1"/>
          </p:cNvSpPr>
          <p:nvPr>
            <p:ph type="sldImg" idx="4294967295"/>
          </p:nvPr>
        </p:nvSpPr>
        <p:spPr>
          <a:xfrm>
            <a:off x="139700" y="768350"/>
            <a:ext cx="6819900" cy="3836988"/>
          </a:xfrm>
        </p:spPr>
      </p:sp>
      <p:sp>
        <p:nvSpPr>
          <p:cNvPr id="220164" name="Rectangle 3"/>
          <p:cNvSpPr>
            <a:spLocks noGrp="1" noChangeArrowheads="1"/>
          </p:cNvSpPr>
          <p:nvPr>
            <p:ph type="body" idx="4294967295"/>
          </p:nvPr>
        </p:nvSpPr>
        <p:spPr/>
        <p:txBody>
          <a:bodyPr lIns="99038" tIns="49520" rIns="99038" bIns="49520" anchor="t">
            <a:prstTxWarp prst="textNoShape">
              <a:avLst/>
            </a:prstTxWarp>
          </a:bodyPr>
          <a:lstStyle/>
          <a:p>
            <a:pPr algn="just" eaLnBrk="1" hangingPunct="1">
              <a:spcBef>
                <a:spcPct val="50000"/>
              </a:spcBef>
            </a:pPr>
            <a:r>
              <a:rPr lang="zh-CN" altLang="en-US" smtClean="0"/>
              <a:t>在一般情况下，图中的每条边若给定了权，这时，</a:t>
            </a:r>
            <a:r>
              <a:rPr lang="zh-CN" altLang="en-US" b="1" smtClean="0"/>
              <a:t>我们所关心的不只是生成树，还有生成树中边上权值之和</a:t>
            </a:r>
            <a:r>
              <a:rPr lang="zh-CN" altLang="en-US" smtClean="0"/>
              <a:t>。若生成树中每条边上权值之和达到最小，称为</a:t>
            </a:r>
            <a:r>
              <a:rPr lang="zh-CN" altLang="en-US" b="1" smtClean="0"/>
              <a:t>最小生成树</a:t>
            </a:r>
            <a:r>
              <a:rPr lang="zh-CN" altLang="en-US" smtClean="0"/>
              <a:t>。</a:t>
            </a:r>
          </a:p>
          <a:p>
            <a:pPr eaLnBrk="1" hangingPunct="1"/>
            <a:endParaRPr lang="zh-CN" altLang="en-US" smtClean="0">
              <a:latin typeface="宋体" panose="02010600030101010101" pitchFamily="2" charset="-122"/>
            </a:endParaRPr>
          </a:p>
          <a:p>
            <a:pPr eaLnBrk="1" hangingPunct="1"/>
            <a:endParaRPr lang="zh-CN" altLang="en-US" smtClean="0">
              <a:latin typeface="宋体" panose="02010600030101010101" pitchFamily="2" charset="-122"/>
            </a:endParaRPr>
          </a:p>
          <a:p>
            <a:pPr eaLnBrk="1" hangingPunct="1"/>
            <a:r>
              <a:rPr lang="zh-CN" altLang="en-US" smtClean="0">
                <a:latin typeface="宋体" panose="02010600030101010101" pitchFamily="2" charset="-122"/>
              </a:rPr>
              <a:t>利用生成树可以解决一些实际工程问题。例如，要求沟通</a:t>
            </a:r>
            <a:r>
              <a:rPr lang="en-US" altLang="zh-CN" smtClean="0"/>
              <a:t>n</a:t>
            </a:r>
            <a:r>
              <a:rPr lang="zh-CN" altLang="en-US" smtClean="0">
                <a:latin typeface="宋体" panose="02010600030101010101" pitchFamily="2" charset="-122"/>
              </a:rPr>
              <a:t>个城市之间的通讯线路，需要建造</a:t>
            </a:r>
            <a:r>
              <a:rPr lang="en-US" altLang="zh-CN" smtClean="0"/>
              <a:t>n-1</a:t>
            </a:r>
            <a:r>
              <a:rPr lang="zh-CN" altLang="en-US" smtClean="0">
                <a:latin typeface="宋体" panose="02010600030101010101" pitchFamily="2" charset="-122"/>
              </a:rPr>
              <a:t>条通讯线路。若把城市看成图的顶点，通讯线路看成边，则该图的生成树就是所有可行的建造通讯线路的方案。但在</a:t>
            </a:r>
            <a:r>
              <a:rPr lang="en-US" altLang="zh-CN" smtClean="0"/>
              <a:t>n</a:t>
            </a:r>
            <a:r>
              <a:rPr lang="zh-CN" altLang="en-US" smtClean="0">
                <a:latin typeface="宋体" panose="02010600030101010101" pitchFamily="2" charset="-122"/>
              </a:rPr>
              <a:t>个城市之间，可行线路有</a:t>
            </a:r>
            <a:r>
              <a:rPr lang="en-US" altLang="zh-CN" smtClean="0">
                <a:latin typeface="宋体" panose="02010600030101010101" pitchFamily="2" charset="-122"/>
              </a:rPr>
              <a:t>n(n-1)/2</a:t>
            </a:r>
            <a:r>
              <a:rPr lang="en-US" altLang="zh-CN" smtClean="0"/>
              <a:t> </a:t>
            </a:r>
            <a:r>
              <a:rPr lang="zh-CN" altLang="en-US" smtClean="0">
                <a:latin typeface="宋体" panose="02010600030101010101" pitchFamily="2" charset="-122"/>
              </a:rPr>
              <a:t>条，那么，如何选择建造代价最小的</a:t>
            </a:r>
            <a:r>
              <a:rPr lang="en-US" altLang="zh-CN" smtClean="0"/>
              <a:t>n-1</a:t>
            </a:r>
            <a:r>
              <a:rPr lang="zh-CN" altLang="en-US" smtClean="0">
                <a:latin typeface="宋体" panose="02010600030101010101" pitchFamily="2" charset="-122"/>
              </a:rPr>
              <a:t>条线路以满足通讯要求呢？这就是下面我们要研究的构造</a:t>
            </a:r>
            <a:r>
              <a:rPr lang="zh-CN" altLang="en-US" b="1" smtClean="0">
                <a:solidFill>
                  <a:srgbClr val="024BA6"/>
                </a:solidFill>
                <a:latin typeface="宋体" panose="02010600030101010101" pitchFamily="2" charset="-122"/>
              </a:rPr>
              <a:t>最小代价生成树</a:t>
            </a:r>
            <a:r>
              <a:rPr lang="en-US" altLang="zh-CN" smtClean="0">
                <a:latin typeface="宋体" panose="02010600030101010101" pitchFamily="2" charset="-122"/>
              </a:rPr>
              <a:t>(</a:t>
            </a:r>
            <a:r>
              <a:rPr lang="zh-CN" altLang="en-US" smtClean="0">
                <a:latin typeface="宋体" panose="02010600030101010101" pitchFamily="2" charset="-122"/>
              </a:rPr>
              <a:t>简称最小生成树</a:t>
            </a:r>
            <a:r>
              <a:rPr lang="en-US" altLang="zh-CN" smtClean="0">
                <a:latin typeface="宋体" panose="02010600030101010101" pitchFamily="2" charset="-122"/>
              </a:rPr>
              <a:t>)</a:t>
            </a:r>
            <a:r>
              <a:rPr lang="zh-CN" altLang="en-US" smtClean="0">
                <a:latin typeface="宋体" panose="02010600030101010101" pitchFamily="2" charset="-122"/>
              </a:rPr>
              <a:t>的问题。</a:t>
            </a:r>
            <a:r>
              <a:rPr lang="zh-CN" altLang="en-US" smtClean="0"/>
              <a:t> </a:t>
            </a:r>
          </a:p>
          <a:p>
            <a:pPr eaLnBrk="1" hangingPunct="1"/>
            <a:endParaRPr lang="zh-CN" altLang="en-US" smtClean="0"/>
          </a:p>
          <a:p>
            <a:pPr eaLnBrk="1" hangingPunct="1">
              <a:spcBef>
                <a:spcPct val="50000"/>
              </a:spcBef>
            </a:pPr>
            <a:r>
              <a:rPr lang="zh-CN" altLang="en-US" b="1" smtClean="0">
                <a:solidFill>
                  <a:srgbClr val="9900FF"/>
                </a:solidFill>
              </a:rPr>
              <a:t>问题抽象：</a:t>
            </a:r>
            <a:r>
              <a:rPr lang="zh-CN" altLang="en-US" b="1" smtClean="0">
                <a:solidFill>
                  <a:srgbClr val="CDE5F3"/>
                </a:solidFill>
              </a:rPr>
              <a:t> </a:t>
            </a:r>
            <a:r>
              <a:rPr lang="en-US" altLang="zh-CN" b="1" smtClean="0"/>
              <a:t>n</a:t>
            </a:r>
            <a:r>
              <a:rPr lang="zh-CN" altLang="en-US" b="1" smtClean="0"/>
              <a:t>个顶点的生成树很多，需要从中选一棵</a:t>
            </a:r>
            <a:r>
              <a:rPr lang="zh-CN" altLang="en-US" b="1" smtClean="0">
                <a:solidFill>
                  <a:schemeClr val="accent1"/>
                </a:solidFill>
              </a:rPr>
              <a:t>代价最小</a:t>
            </a:r>
            <a:r>
              <a:rPr lang="zh-CN" altLang="en-US" b="1" smtClean="0"/>
              <a:t>的生成树，即该树</a:t>
            </a:r>
            <a:r>
              <a:rPr lang="zh-CN" altLang="en-US" b="1" smtClean="0">
                <a:solidFill>
                  <a:srgbClr val="FF3300"/>
                </a:solidFill>
              </a:rPr>
              <a:t>各边的代价之和</a:t>
            </a:r>
            <a:r>
              <a:rPr lang="zh-CN" altLang="en-US" b="1" smtClean="0">
                <a:solidFill>
                  <a:schemeClr val="tx2"/>
                </a:solidFill>
              </a:rPr>
              <a:t>最小。此树便称为最小生成树</a:t>
            </a:r>
            <a:endParaRPr lang="zh-CN" altLang="en-US" smtClean="0"/>
          </a:p>
          <a:p>
            <a:pPr eaLnBrk="1" hangingPunct="1"/>
            <a:endParaRPr lang="en-US" altLang="zh-CN" smtClean="0"/>
          </a:p>
        </p:txBody>
      </p:sp>
    </p:spTree>
    <p:extLst>
      <p:ext uri="{BB962C8B-B14F-4D97-AF65-F5344CB8AC3E}">
        <p14:creationId xmlns:p14="http://schemas.microsoft.com/office/powerpoint/2010/main" val="714962700"/>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a:xfrm>
            <a:off x="139700" y="768350"/>
            <a:ext cx="6819900" cy="3836988"/>
          </a:xfrm>
        </p:spPr>
      </p:sp>
      <p:sp>
        <p:nvSpPr>
          <p:cNvPr id="221187" name="备注占位符 2"/>
          <p:cNvSpPr>
            <a:spLocks noGrp="1" noChangeArrowheads="1"/>
          </p:cNvSpPr>
          <p:nvPr>
            <p:ph type="body" idx="4294967295"/>
          </p:nvPr>
        </p:nvSpPr>
        <p:spPr/>
        <p:txBody>
          <a:bodyPr lIns="99038" tIns="49520" rIns="99038" bIns="49520" anchor="t">
            <a:prstTxWarp prst="textNoShape">
              <a:avLst/>
            </a:prstTxWarp>
          </a:bodyPr>
          <a:lstStyle/>
          <a:p>
            <a:pPr indent="669925" algn="just">
              <a:spcBef>
                <a:spcPct val="0"/>
              </a:spcBef>
            </a:pPr>
            <a:r>
              <a:rPr lang="zh-CN" altLang="en-US" b="1" smtClean="0">
                <a:solidFill>
                  <a:srgbClr val="080808"/>
                </a:solidFill>
              </a:rPr>
              <a:t>普里姆函数应有两个参数，一个参数是图</a:t>
            </a:r>
            <a:r>
              <a:rPr lang="en-US" altLang="zh-CN" b="1" smtClean="0">
                <a:solidFill>
                  <a:srgbClr val="080808"/>
                </a:solidFill>
              </a:rPr>
              <a:t>G，</a:t>
            </a:r>
            <a:r>
              <a:rPr lang="zh-CN" altLang="en-US" b="1" smtClean="0">
                <a:solidFill>
                  <a:srgbClr val="080808"/>
                </a:solidFill>
              </a:rPr>
              <a:t>另一个参数是通过函数得到的最小生成树，其数据类型定义为如下结构体：</a:t>
            </a:r>
          </a:p>
          <a:p>
            <a:pPr indent="669925" algn="just">
              <a:spcBef>
                <a:spcPct val="0"/>
              </a:spcBef>
            </a:pPr>
            <a:r>
              <a:rPr lang="en-US" altLang="zh-CN" b="1" smtClean="0">
                <a:solidFill>
                  <a:srgbClr val="FF3300"/>
                </a:solidFill>
              </a:rPr>
              <a:t>typedef struct</a:t>
            </a:r>
          </a:p>
          <a:p>
            <a:pPr indent="669925" algn="just">
              <a:spcBef>
                <a:spcPct val="0"/>
              </a:spcBef>
            </a:pPr>
            <a:r>
              <a:rPr lang="en-US" altLang="zh-CN" b="1" smtClean="0">
                <a:solidFill>
                  <a:srgbClr val="FF3300"/>
                </a:solidFill>
              </a:rPr>
              <a:t>{       char vertex;  //</a:t>
            </a:r>
            <a:r>
              <a:rPr lang="zh-CN" altLang="en-US" b="1" smtClean="0">
                <a:solidFill>
                  <a:srgbClr val="080808"/>
                </a:solidFill>
              </a:rPr>
              <a:t>保存</a:t>
            </a:r>
            <a:r>
              <a:rPr lang="en-US" altLang="zh-CN" b="1" smtClean="0">
                <a:solidFill>
                  <a:srgbClr val="080808"/>
                </a:solidFill>
              </a:rPr>
              <a:t>MST</a:t>
            </a:r>
            <a:r>
              <a:rPr lang="zh-CN" altLang="en-US" b="1" smtClean="0">
                <a:solidFill>
                  <a:srgbClr val="080808"/>
                </a:solidFill>
              </a:rPr>
              <a:t>每条边的不在</a:t>
            </a:r>
            <a:r>
              <a:rPr lang="en-US" altLang="zh-CN" b="1" smtClean="0">
                <a:solidFill>
                  <a:srgbClr val="080808"/>
                </a:solidFill>
              </a:rPr>
              <a:t>U</a:t>
            </a:r>
            <a:r>
              <a:rPr lang="zh-CN" altLang="en-US" b="1" smtClean="0">
                <a:solidFill>
                  <a:srgbClr val="080808"/>
                </a:solidFill>
              </a:rPr>
              <a:t>的顶点数据</a:t>
            </a:r>
            <a:endParaRPr lang="en-US" altLang="zh-CN" b="1" smtClean="0">
              <a:solidFill>
                <a:srgbClr val="FF3300"/>
              </a:solidFill>
            </a:endParaRPr>
          </a:p>
          <a:p>
            <a:pPr indent="669925" algn="just">
              <a:spcBef>
                <a:spcPct val="0"/>
              </a:spcBef>
            </a:pPr>
            <a:r>
              <a:rPr lang="en-US" altLang="zh-CN" b="1" smtClean="0">
                <a:solidFill>
                  <a:srgbClr val="FF3300"/>
                </a:solidFill>
              </a:rPr>
              <a:t>	    int weight;  //</a:t>
            </a:r>
            <a:r>
              <a:rPr lang="zh-CN" altLang="en-US" b="1" smtClean="0">
                <a:solidFill>
                  <a:srgbClr val="FF3300"/>
                </a:solidFill>
              </a:rPr>
              <a:t>相应边的权值</a:t>
            </a:r>
            <a:endParaRPr lang="en-US" altLang="zh-CN" b="1" smtClean="0">
              <a:solidFill>
                <a:srgbClr val="FF3300"/>
              </a:solidFill>
            </a:endParaRPr>
          </a:p>
          <a:p>
            <a:pPr indent="669925" algn="just">
              <a:spcBef>
                <a:spcPct val="0"/>
              </a:spcBef>
            </a:pPr>
            <a:r>
              <a:rPr lang="en-US" altLang="zh-CN" b="1" smtClean="0">
                <a:solidFill>
                  <a:srgbClr val="FF3300"/>
                </a:solidFill>
              </a:rPr>
              <a:t>} MSTNode;</a:t>
            </a:r>
          </a:p>
          <a:p>
            <a:pPr indent="669925" algn="just">
              <a:spcBef>
                <a:spcPct val="0"/>
              </a:spcBef>
            </a:pPr>
            <a:r>
              <a:rPr lang="en-US" altLang="zh-CN" b="1" smtClean="0">
                <a:solidFill>
                  <a:srgbClr val="FF3300"/>
                </a:solidFill>
              </a:rPr>
              <a:t>MSTNode[] </a:t>
            </a:r>
            <a:r>
              <a:rPr lang="zh-CN" altLang="en-US" b="1" smtClean="0">
                <a:solidFill>
                  <a:srgbClr val="FF3300"/>
                </a:solidFill>
              </a:rPr>
              <a:t>描述了最小生成树</a:t>
            </a:r>
            <a:endParaRPr lang="en-US" altLang="zh-CN" b="1" smtClean="0">
              <a:solidFill>
                <a:srgbClr val="FF3300"/>
              </a:solidFill>
            </a:endParaRPr>
          </a:p>
          <a:p>
            <a:pPr indent="669925" algn="just">
              <a:spcBef>
                <a:spcPct val="0"/>
              </a:spcBef>
            </a:pPr>
            <a:endParaRPr lang="en-US" altLang="zh-CN" b="1" smtClean="0">
              <a:solidFill>
                <a:srgbClr val="FF3300"/>
              </a:solidFill>
            </a:endParaRPr>
          </a:p>
          <a:p>
            <a:pPr indent="669925" algn="just">
              <a:spcBef>
                <a:spcPct val="0"/>
              </a:spcBef>
            </a:pPr>
            <a:r>
              <a:rPr lang="zh-CN" altLang="en-US" b="1" smtClean="0">
                <a:solidFill>
                  <a:srgbClr val="080808"/>
                </a:solidFill>
              </a:rPr>
              <a:t>其中，</a:t>
            </a:r>
            <a:r>
              <a:rPr lang="en-US" altLang="zh-CN" b="1" smtClean="0">
                <a:solidFill>
                  <a:srgbClr val="080808"/>
                </a:solidFill>
              </a:rPr>
              <a:t>vertex</a:t>
            </a:r>
            <a:r>
              <a:rPr lang="zh-CN" altLang="en-US" b="1" smtClean="0">
                <a:solidFill>
                  <a:srgbClr val="080808"/>
                </a:solidFill>
              </a:rPr>
              <a:t>域用来保存最小生成树每条边的不在</a:t>
            </a:r>
            <a:r>
              <a:rPr lang="en-US" altLang="zh-CN" b="1" smtClean="0">
                <a:solidFill>
                  <a:srgbClr val="080808"/>
                </a:solidFill>
              </a:rPr>
              <a:t>U</a:t>
            </a:r>
            <a:r>
              <a:rPr lang="zh-CN" altLang="en-US" b="1" smtClean="0">
                <a:solidFill>
                  <a:srgbClr val="080808"/>
                </a:solidFill>
              </a:rPr>
              <a:t>的顶点数据，</a:t>
            </a:r>
            <a:r>
              <a:rPr lang="en-US" altLang="zh-CN" b="1" smtClean="0">
                <a:solidFill>
                  <a:srgbClr val="080808"/>
                </a:solidFill>
              </a:rPr>
              <a:t>weight</a:t>
            </a:r>
            <a:r>
              <a:rPr lang="zh-CN" altLang="en-US" b="1" smtClean="0">
                <a:solidFill>
                  <a:srgbClr val="080808"/>
                </a:solidFill>
              </a:rPr>
              <a:t>域用来保存最小生成树的相应边的权值。 </a:t>
            </a:r>
            <a:endParaRPr lang="en-US" altLang="zh-CN" b="1" smtClean="0">
              <a:solidFill>
                <a:srgbClr val="080808"/>
              </a:solidFill>
            </a:endParaRPr>
          </a:p>
          <a:p>
            <a:pPr indent="669925"/>
            <a:endParaRPr lang="zh-CN" altLang="en-US" smtClean="0"/>
          </a:p>
        </p:txBody>
      </p:sp>
      <p:sp>
        <p:nvSpPr>
          <p:cNvPr id="22118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C364603-F9DC-4593-BDA3-2D85BBC0759B}" type="slidenum">
              <a:rPr lang="en-US" altLang="zh-CN" sz="1300">
                <a:latin typeface="Times New Roman" panose="02020603050405020304" pitchFamily="18" charset="0"/>
              </a:rPr>
              <a:pPr algn="r" eaLnBrk="1" hangingPunct="1">
                <a:buFont typeface="Arial" panose="020B0604020202020204" pitchFamily="34" charset="0"/>
                <a:buNone/>
              </a:pPr>
              <a:t>88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6810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idx="4294967295"/>
          </p:nvPr>
        </p:nvSpPr>
        <p:spPr>
          <a:xfrm>
            <a:off x="139700" y="768350"/>
            <a:ext cx="6819900" cy="3836988"/>
          </a:xfrm>
        </p:spPr>
      </p:sp>
      <p:sp>
        <p:nvSpPr>
          <p:cNvPr id="222211" name="备注占位符 2"/>
          <p:cNvSpPr>
            <a:spLocks noGrp="1" noChangeArrowheads="1"/>
          </p:cNvSpPr>
          <p:nvPr>
            <p:ph type="body" idx="4294967295"/>
          </p:nvPr>
        </p:nvSpPr>
        <p:spPr/>
        <p:txBody>
          <a:bodyPr lIns="99038" tIns="49520" rIns="99038" bIns="49520" anchor="t">
            <a:prstTxWarp prst="textNoShape">
              <a:avLst/>
            </a:prstTxWarp>
          </a:bodyPr>
          <a:lstStyle/>
          <a:p>
            <a:r>
              <a:rPr lang="zh-CN" altLang="en-US" b="1" smtClean="0">
                <a:solidFill>
                  <a:srgbClr val="080808"/>
                </a:solidFill>
              </a:rPr>
              <a:t>函数中定义一个临时数组</a:t>
            </a:r>
            <a:r>
              <a:rPr lang="en-US" altLang="zh-CN" b="1" smtClean="0">
                <a:solidFill>
                  <a:srgbClr val="080808"/>
                </a:solidFill>
              </a:rPr>
              <a:t>lowCost，</a:t>
            </a:r>
            <a:r>
              <a:rPr lang="zh-CN" altLang="en-US" b="1" smtClean="0">
                <a:solidFill>
                  <a:srgbClr val="080808"/>
                </a:solidFill>
              </a:rPr>
              <a:t>数组元素</a:t>
            </a:r>
            <a:r>
              <a:rPr lang="en-US" altLang="zh-CN" b="1" smtClean="0">
                <a:solidFill>
                  <a:srgbClr val="FF3300"/>
                </a:solidFill>
              </a:rPr>
              <a:t>lowCost[v]</a:t>
            </a:r>
            <a:r>
              <a:rPr lang="zh-CN" altLang="en-US" b="1" smtClean="0">
                <a:solidFill>
                  <a:srgbClr val="FF3300"/>
                </a:solidFill>
              </a:rPr>
              <a:t>中保存了集合</a:t>
            </a:r>
            <a:r>
              <a:rPr lang="en-US" altLang="zh-CN" b="1" smtClean="0">
                <a:solidFill>
                  <a:srgbClr val="FF3300"/>
                </a:solidFill>
              </a:rPr>
              <a:t>U</a:t>
            </a:r>
            <a:r>
              <a:rPr lang="zh-CN" altLang="en-US" b="1" smtClean="0">
                <a:solidFill>
                  <a:srgbClr val="FF3300"/>
                </a:solidFill>
              </a:rPr>
              <a:t>中顶点</a:t>
            </a:r>
            <a:r>
              <a:rPr lang="en-US" altLang="zh-CN" b="1" i="1" smtClean="0">
                <a:solidFill>
                  <a:srgbClr val="FF3300"/>
                </a:solidFill>
              </a:rPr>
              <a:t>u</a:t>
            </a:r>
            <a:r>
              <a:rPr lang="en-US" altLang="zh-CN" b="1" i="1" baseline="-30000" smtClean="0">
                <a:solidFill>
                  <a:srgbClr val="FF3300"/>
                </a:solidFill>
              </a:rPr>
              <a:t>i</a:t>
            </a:r>
            <a:r>
              <a:rPr lang="zh-CN" altLang="en-US" b="1" smtClean="0">
                <a:solidFill>
                  <a:srgbClr val="FF3300"/>
                </a:solidFill>
              </a:rPr>
              <a:t>与集合</a:t>
            </a:r>
            <a:r>
              <a:rPr lang="en-US" altLang="zh-CN" b="1" smtClean="0">
                <a:solidFill>
                  <a:srgbClr val="FF3300"/>
                </a:solidFill>
              </a:rPr>
              <a:t>V-U</a:t>
            </a:r>
            <a:r>
              <a:rPr lang="zh-CN" altLang="en-US" b="1" smtClean="0">
                <a:solidFill>
                  <a:srgbClr val="FF3300"/>
                </a:solidFill>
              </a:rPr>
              <a:t>中顶点</a:t>
            </a:r>
            <a:r>
              <a:rPr lang="en-US" altLang="zh-CN" b="1" i="1" smtClean="0">
                <a:solidFill>
                  <a:srgbClr val="FF3300"/>
                </a:solidFill>
              </a:rPr>
              <a:t>v</a:t>
            </a:r>
            <a:r>
              <a:rPr lang="en-US" altLang="zh-CN" b="1" i="1" baseline="-30000" smtClean="0">
                <a:solidFill>
                  <a:srgbClr val="FF3300"/>
                </a:solidFill>
              </a:rPr>
              <a:t>j</a:t>
            </a:r>
            <a:r>
              <a:rPr lang="zh-CN" altLang="en-US" b="1" smtClean="0">
                <a:solidFill>
                  <a:srgbClr val="FF3300"/>
                </a:solidFill>
              </a:rPr>
              <a:t>的所有边中当前具有最小权值的边(</a:t>
            </a:r>
            <a:r>
              <a:rPr lang="en-US" altLang="zh-CN" b="1" i="1" smtClean="0">
                <a:solidFill>
                  <a:srgbClr val="FF3300"/>
                </a:solidFill>
              </a:rPr>
              <a:t>u</a:t>
            </a:r>
            <a:r>
              <a:rPr lang="en-US" altLang="zh-CN" b="1" smtClean="0">
                <a:solidFill>
                  <a:srgbClr val="FF3300"/>
                </a:solidFill>
              </a:rPr>
              <a:t>,</a:t>
            </a:r>
            <a:r>
              <a:rPr lang="en-US" altLang="zh-CN" b="1" i="1" smtClean="0">
                <a:solidFill>
                  <a:srgbClr val="FF3300"/>
                </a:solidFill>
              </a:rPr>
              <a:t>v</a:t>
            </a:r>
            <a:r>
              <a:rPr lang="en-US" altLang="zh-CN" b="1" smtClean="0">
                <a:solidFill>
                  <a:srgbClr val="FF3300"/>
                </a:solidFill>
              </a:rPr>
              <a:t>)。</a:t>
            </a:r>
            <a:endParaRPr lang="zh-CN" altLang="en-US" smtClean="0"/>
          </a:p>
        </p:txBody>
      </p:sp>
      <p:sp>
        <p:nvSpPr>
          <p:cNvPr id="22221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876752A-8CF0-4F81-848B-BEF02E15061E}" type="slidenum">
              <a:rPr lang="en-US" altLang="zh-CN" sz="1300">
                <a:latin typeface="Times New Roman" panose="02020603050405020304" pitchFamily="18" charset="0"/>
              </a:rPr>
              <a:pPr algn="r" eaLnBrk="1" hangingPunct="1">
                <a:buFont typeface="Arial" panose="020B0604020202020204" pitchFamily="34" charset="0"/>
                <a:buNone/>
              </a:pPr>
              <a:t>94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077701446"/>
      </p:ext>
    </p:extLst>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ChangeArrowheads="1" noTextEdit="1"/>
          </p:cNvSpPr>
          <p:nvPr>
            <p:ph type="sldImg" idx="4294967295"/>
          </p:nvPr>
        </p:nvSpPr>
        <p:spPr>
          <a:xfrm>
            <a:off x="139700" y="768350"/>
            <a:ext cx="6819900" cy="3836988"/>
          </a:xfrm>
          <a:ln>
            <a:solidFill>
              <a:srgbClr val="000000"/>
            </a:solidFill>
            <a:miter lim="800000"/>
            <a:headEnd/>
            <a:tailEnd/>
          </a:ln>
        </p:spPr>
      </p:sp>
      <p:sp>
        <p:nvSpPr>
          <p:cNvPr id="3" name="备注占位符 2"/>
          <p:cNvSpPr>
            <a:spLocks noGrp="1"/>
          </p:cNvSpPr>
          <p:nvPr>
            <p:ph type="body" idx="1"/>
          </p:nvPr>
        </p:nvSpPr>
        <p:spPr>
          <a:ln/>
        </p:spPr>
        <p:txBody>
          <a:bodyPr/>
          <a:lstStyle/>
          <a:p>
            <a:pPr lvl="1" fontAlgn="auto">
              <a:lnSpc>
                <a:spcPct val="90000"/>
              </a:lnSpc>
              <a:spcBef>
                <a:spcPts val="0"/>
              </a:spcBef>
              <a:spcAft>
                <a:spcPts val="0"/>
              </a:spcAft>
              <a:defRPr/>
            </a:pPr>
            <a:endParaRPr lang="en-US" altLang="zh-CN" dirty="0" smtClean="0"/>
          </a:p>
          <a:p>
            <a:pPr marL="1882775" lvl="1" indent="-1882775" fontAlgn="auto">
              <a:spcBef>
                <a:spcPct val="35000"/>
              </a:spcBef>
              <a:spcAft>
                <a:spcPct val="20000"/>
              </a:spcAft>
              <a:defRPr/>
            </a:pPr>
            <a:r>
              <a:rPr lang="zh-CN" altLang="en-US" sz="1400" b="1" dirty="0"/>
              <a:t>首先</a:t>
            </a:r>
            <a:r>
              <a:rPr lang="zh-CN" altLang="en-US" dirty="0" smtClean="0"/>
              <a:t>将</a:t>
            </a:r>
            <a:r>
              <a:rPr lang="en-US" altLang="zh-CN" b="1" dirty="0" smtClean="0"/>
              <a:t>V(G)</a:t>
            </a:r>
            <a:r>
              <a:rPr lang="zh-CN" altLang="en-US" dirty="0" smtClean="0"/>
              <a:t>分为</a:t>
            </a:r>
            <a:r>
              <a:rPr lang="en-US" altLang="zh-CN" dirty="0" smtClean="0"/>
              <a:t>n</a:t>
            </a:r>
            <a:r>
              <a:rPr lang="zh-CN" altLang="en-US" dirty="0" smtClean="0"/>
              <a:t>个等价类，每个等价类包括一个顶点；</a:t>
            </a:r>
          </a:p>
          <a:p>
            <a:pPr lvl="1" fontAlgn="auto">
              <a:lnSpc>
                <a:spcPct val="90000"/>
              </a:lnSpc>
              <a:spcBef>
                <a:spcPts val="0"/>
              </a:spcBef>
              <a:spcAft>
                <a:spcPts val="0"/>
              </a:spcAft>
              <a:defRPr/>
            </a:pPr>
            <a:r>
              <a:rPr lang="zh-CN" altLang="en-US" sz="1400" b="1" dirty="0"/>
              <a:t>然后</a:t>
            </a:r>
            <a:r>
              <a:rPr lang="zh-CN" altLang="en-US" dirty="0" smtClean="0">
                <a:solidFill>
                  <a:srgbClr val="FF0000"/>
                </a:solidFill>
              </a:rPr>
              <a:t>以权值的大小为顺序处理各条边</a:t>
            </a:r>
            <a:r>
              <a:rPr lang="zh-CN" altLang="en-US" dirty="0" smtClean="0"/>
              <a:t>，如果某条边连接两个不同等价类的顶点，则这条边被添加到</a:t>
            </a:r>
            <a:r>
              <a:rPr lang="en-US" altLang="zh-CN" dirty="0" smtClean="0"/>
              <a:t>MST</a:t>
            </a:r>
            <a:r>
              <a:rPr lang="zh-CN" altLang="en-US" dirty="0" smtClean="0"/>
              <a:t>（</a:t>
            </a:r>
            <a:r>
              <a:rPr lang="zh-CN" altLang="en-US" dirty="0" smtClean="0">
                <a:solidFill>
                  <a:srgbClr val="FF0000"/>
                </a:solidFill>
              </a:rPr>
              <a:t>选取的边不与前面选取的边构成回路</a:t>
            </a:r>
            <a:r>
              <a:rPr lang="zh-CN" altLang="en-US" dirty="0" smtClean="0"/>
              <a:t>），两个等价类被合并为一个；</a:t>
            </a:r>
          </a:p>
          <a:p>
            <a:pPr lvl="1" fontAlgn="auto">
              <a:lnSpc>
                <a:spcPct val="90000"/>
              </a:lnSpc>
              <a:spcBef>
                <a:spcPts val="0"/>
              </a:spcBef>
              <a:spcAft>
                <a:spcPts val="0"/>
              </a:spcAft>
              <a:defRPr/>
            </a:pPr>
            <a:r>
              <a:rPr lang="zh-CN" altLang="en-US" dirty="0" smtClean="0"/>
              <a:t>反复执行此过程，直到只剩下一个等价类。</a:t>
            </a:r>
          </a:p>
          <a:p>
            <a:pPr lvl="1" fontAlgn="auto">
              <a:lnSpc>
                <a:spcPct val="90000"/>
              </a:lnSpc>
              <a:spcBef>
                <a:spcPts val="0"/>
              </a:spcBef>
              <a:spcAft>
                <a:spcPts val="0"/>
              </a:spcAft>
              <a:defRPr/>
            </a:pPr>
            <a:endParaRPr lang="zh-CN" altLang="en-US" dirty="0" smtClean="0"/>
          </a:p>
          <a:p>
            <a:pPr fontAlgn="auto">
              <a:spcBef>
                <a:spcPts val="0"/>
              </a:spcBef>
              <a:spcAft>
                <a:spcPts val="0"/>
              </a:spcAft>
              <a:defRPr/>
            </a:pPr>
            <a:endParaRPr lang="zh-CN" altLang="en-US" dirty="0"/>
          </a:p>
        </p:txBody>
      </p:sp>
      <p:sp>
        <p:nvSpPr>
          <p:cNvPr id="223236"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0" hangingPunct="0"/>
            <a:fld id="{591E43AC-FC18-457E-A8B7-23C49BF74668}" type="slidenum">
              <a:rPr altLang="zh-CN" sz="1300">
                <a:sym typeface="+mn-ea"/>
              </a:rPr>
              <a:pPr eaLnBrk="0" hangingPunct="0"/>
              <a:t>102</a:t>
            </a:fld>
            <a:endParaRPr lang="zh-CN" altLang="zh-CN" sz="1300">
              <a:sym typeface="+mn-ea"/>
            </a:endParaRPr>
          </a:p>
        </p:txBody>
      </p:sp>
    </p:spTree>
    <p:extLst>
      <p:ext uri="{BB962C8B-B14F-4D97-AF65-F5344CB8AC3E}">
        <p14:creationId xmlns:p14="http://schemas.microsoft.com/office/powerpoint/2010/main" val="23884342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操作系统中你会再次遇到他的算法</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115</a:t>
            </a:fld>
            <a:endParaRPr lang="zh-CN" altLang="en-US">
              <a:latin typeface="Arial" panose="020B0604020202020204" pitchFamily="34" charset="0"/>
            </a:endParaRPr>
          </a:p>
        </p:txBody>
      </p:sp>
    </p:spTree>
    <p:extLst>
      <p:ext uri="{BB962C8B-B14F-4D97-AF65-F5344CB8AC3E}">
        <p14:creationId xmlns:p14="http://schemas.microsoft.com/office/powerpoint/2010/main" val="7012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idx="4294967295"/>
          </p:nvPr>
        </p:nvSpPr>
        <p:spPr>
          <a:xfrm>
            <a:off x="139700" y="768350"/>
            <a:ext cx="6819900" cy="3836988"/>
          </a:xfrm>
        </p:spPr>
      </p:sp>
      <p:sp>
        <p:nvSpPr>
          <p:cNvPr id="224259" name="备注占位符 2"/>
          <p:cNvSpPr>
            <a:spLocks noGrp="1" noChangeArrowheads="1"/>
          </p:cNvSpPr>
          <p:nvPr>
            <p:ph type="body" idx="4294967295"/>
          </p:nvPr>
        </p:nvSpPr>
        <p:spPr/>
        <p:txBody>
          <a:bodyPr anchor="t">
            <a:prstTxWarp prst="textNoShape">
              <a:avLst/>
            </a:prstTxWarp>
          </a:bodyPr>
          <a:lstStyle/>
          <a:p>
            <a:pPr>
              <a:lnSpc>
                <a:spcPct val="90000"/>
              </a:lnSpc>
            </a:pPr>
            <a:r>
              <a:rPr lang="zh-CN" altLang="en-US" smtClean="0"/>
              <a:t>首先，我们可以发现有这样一个事实：如果</a:t>
            </a:r>
            <a:r>
              <a:rPr lang="en-US" altLang="zh-CN" smtClean="0"/>
              <a:t>P</a:t>
            </a:r>
            <a:r>
              <a:rPr lang="zh-CN" altLang="en-US" smtClean="0"/>
              <a:t>是</a:t>
            </a:r>
            <a:r>
              <a:rPr lang="en-US" altLang="zh-CN" smtClean="0"/>
              <a:t>G</a:t>
            </a:r>
            <a:r>
              <a:rPr lang="zh-CN" altLang="en-US" smtClean="0"/>
              <a:t>中从</a:t>
            </a:r>
            <a:r>
              <a:rPr lang="en-US" altLang="zh-CN" smtClean="0"/>
              <a:t>vs</a:t>
            </a:r>
            <a:r>
              <a:rPr lang="zh-CN" altLang="en-US" smtClean="0"/>
              <a:t>到</a:t>
            </a:r>
            <a:r>
              <a:rPr lang="en-US" altLang="zh-CN" smtClean="0"/>
              <a:t>vj</a:t>
            </a:r>
            <a:r>
              <a:rPr lang="zh-CN" altLang="en-US" smtClean="0"/>
              <a:t>的最短路，</a:t>
            </a:r>
            <a:r>
              <a:rPr lang="en-US" altLang="zh-CN" smtClean="0"/>
              <a:t>vi</a:t>
            </a:r>
            <a:r>
              <a:rPr lang="zh-CN" altLang="en-US" smtClean="0"/>
              <a:t>是</a:t>
            </a:r>
            <a:r>
              <a:rPr lang="en-US" altLang="zh-CN" smtClean="0"/>
              <a:t>P</a:t>
            </a:r>
            <a:r>
              <a:rPr lang="zh-CN" altLang="en-US" smtClean="0"/>
              <a:t>中的一个点，那么，从</a:t>
            </a:r>
            <a:r>
              <a:rPr lang="en-US" altLang="zh-CN" smtClean="0"/>
              <a:t>vs</a:t>
            </a:r>
            <a:r>
              <a:rPr lang="zh-CN" altLang="en-US" smtClean="0"/>
              <a:t>沿</a:t>
            </a:r>
            <a:r>
              <a:rPr lang="en-US" altLang="zh-CN" smtClean="0"/>
              <a:t>P</a:t>
            </a:r>
            <a:r>
              <a:rPr lang="zh-CN" altLang="en-US" smtClean="0"/>
              <a:t>到</a:t>
            </a:r>
            <a:r>
              <a:rPr lang="en-US" altLang="zh-CN" smtClean="0"/>
              <a:t>vi</a:t>
            </a:r>
            <a:r>
              <a:rPr lang="zh-CN" altLang="en-US" smtClean="0"/>
              <a:t>的路是从</a:t>
            </a:r>
            <a:r>
              <a:rPr lang="en-US" altLang="zh-CN" smtClean="0"/>
              <a:t>vs</a:t>
            </a:r>
            <a:r>
              <a:rPr lang="zh-CN" altLang="en-US" smtClean="0"/>
              <a:t>到</a:t>
            </a:r>
            <a:r>
              <a:rPr lang="en-US" altLang="zh-CN" smtClean="0"/>
              <a:t>vi</a:t>
            </a:r>
            <a:r>
              <a:rPr lang="zh-CN" altLang="en-US" smtClean="0"/>
              <a:t>的最短路。主要特点是以起始点为中心向外层层扩展，直到扩展到终点为止。</a:t>
            </a:r>
            <a:r>
              <a:rPr lang="en-US" altLang="zh-CN" smtClean="0"/>
              <a:t>Dijkstra</a:t>
            </a:r>
            <a:r>
              <a:rPr lang="zh-CN" altLang="en-US" smtClean="0"/>
              <a:t>算法能得出最短路径的最优解，但由于它遍历计算的节点很多，所以效率低。 </a:t>
            </a:r>
            <a:endParaRPr lang="en-US" altLang="zh-CN" smtClean="0"/>
          </a:p>
          <a:p>
            <a:pPr>
              <a:lnSpc>
                <a:spcPct val="90000"/>
              </a:lnSpc>
            </a:pPr>
            <a:endParaRPr lang="en-US" altLang="zh-CN" smtClean="0"/>
          </a:p>
          <a:p>
            <a:pPr>
              <a:lnSpc>
                <a:spcPct val="90000"/>
              </a:lnSpc>
            </a:pPr>
            <a:r>
              <a:rPr lang="zh-CN" altLang="en-US" smtClean="0"/>
              <a:t>一种用永久和临时标号方式，一种是用</a:t>
            </a:r>
            <a:r>
              <a:rPr lang="en-US" altLang="zh-CN" smtClean="0"/>
              <a:t>OPEN, CLOSE</a:t>
            </a:r>
            <a:r>
              <a:rPr lang="zh-CN" altLang="en-US" smtClean="0"/>
              <a:t>表方式，</a:t>
            </a:r>
            <a:r>
              <a:rPr lang="en-US" altLang="zh-CN" smtClean="0"/>
              <a:t>Drew</a:t>
            </a:r>
            <a:r>
              <a:rPr lang="zh-CN" altLang="en-US" smtClean="0"/>
              <a:t>为了和下面要介绍的 </a:t>
            </a:r>
            <a:r>
              <a:rPr lang="en-US" altLang="zh-CN" smtClean="0"/>
              <a:t>A* </a:t>
            </a:r>
            <a:r>
              <a:rPr lang="zh-CN" altLang="en-US" smtClean="0"/>
              <a:t>算法和 </a:t>
            </a:r>
            <a:r>
              <a:rPr lang="en-US" altLang="zh-CN" smtClean="0"/>
              <a:t>D* </a:t>
            </a:r>
            <a:r>
              <a:rPr lang="zh-CN" altLang="en-US" smtClean="0"/>
              <a:t>算法表述一致，这里均采用</a:t>
            </a:r>
            <a:r>
              <a:rPr lang="en-US" altLang="zh-CN" smtClean="0"/>
              <a:t>OPEN,CLOSE</a:t>
            </a:r>
            <a:r>
              <a:rPr lang="zh-CN" altLang="en-US" smtClean="0"/>
              <a:t>表的方式。 </a:t>
            </a:r>
          </a:p>
          <a:p>
            <a:pPr>
              <a:lnSpc>
                <a:spcPct val="90000"/>
              </a:lnSpc>
            </a:pPr>
            <a:r>
              <a:rPr lang="zh-CN" altLang="en-US" smtClean="0"/>
              <a:t>　　其采用的是贪心法的</a:t>
            </a:r>
            <a:r>
              <a:rPr lang="zh-CN" altLang="en-US" smtClean="0">
                <a:hlinkClick r:id="rId4" action="ppaction://hlinkfile"/>
              </a:rPr>
              <a:t>算法策略</a:t>
            </a:r>
            <a:r>
              <a:rPr lang="zh-CN" altLang="en-US" smtClean="0"/>
              <a:t> </a:t>
            </a:r>
          </a:p>
          <a:p>
            <a:pPr>
              <a:lnSpc>
                <a:spcPct val="90000"/>
              </a:lnSpc>
            </a:pPr>
            <a:r>
              <a:rPr lang="zh-CN" altLang="en-US" smtClean="0"/>
              <a:t>　　大概过程： </a:t>
            </a:r>
          </a:p>
          <a:p>
            <a:pPr>
              <a:lnSpc>
                <a:spcPct val="90000"/>
              </a:lnSpc>
            </a:pPr>
            <a:r>
              <a:rPr lang="zh-CN" altLang="en-US" smtClean="0"/>
              <a:t>　　创建两个表，</a:t>
            </a:r>
            <a:r>
              <a:rPr lang="en-US" altLang="zh-CN" smtClean="0"/>
              <a:t>OPEN, CLOSE</a:t>
            </a:r>
            <a:r>
              <a:rPr lang="zh-CN" altLang="en-US" smtClean="0"/>
              <a:t>。 </a:t>
            </a:r>
          </a:p>
          <a:p>
            <a:pPr>
              <a:lnSpc>
                <a:spcPct val="90000"/>
              </a:lnSpc>
            </a:pPr>
            <a:r>
              <a:rPr lang="zh-CN" altLang="en-US" smtClean="0"/>
              <a:t>　　</a:t>
            </a:r>
            <a:r>
              <a:rPr lang="en-US" altLang="zh-CN" smtClean="0"/>
              <a:t>OPEN</a:t>
            </a:r>
            <a:r>
              <a:rPr lang="zh-CN" altLang="en-US" smtClean="0"/>
              <a:t>表保存所有已生成而未考察的节点，</a:t>
            </a:r>
            <a:r>
              <a:rPr lang="en-US" altLang="zh-CN" smtClean="0"/>
              <a:t>CLOSED</a:t>
            </a:r>
            <a:r>
              <a:rPr lang="zh-CN" altLang="en-US" smtClean="0"/>
              <a:t>表中记录已访问过的节点。 </a:t>
            </a:r>
          </a:p>
          <a:p>
            <a:pPr>
              <a:lnSpc>
                <a:spcPct val="90000"/>
              </a:lnSpc>
            </a:pPr>
            <a:r>
              <a:rPr lang="zh-CN" altLang="en-US" smtClean="0"/>
              <a:t>　　</a:t>
            </a:r>
            <a:r>
              <a:rPr lang="en-US" altLang="zh-CN" smtClean="0"/>
              <a:t>1</a:t>
            </a:r>
            <a:r>
              <a:rPr lang="zh-CN" altLang="en-US" smtClean="0"/>
              <a:t>． 访问路网中距离起始点最近且没有被检查过的点，把这个点放入</a:t>
            </a:r>
            <a:r>
              <a:rPr lang="en-US" altLang="zh-CN" smtClean="0"/>
              <a:t>OPEN</a:t>
            </a:r>
            <a:r>
              <a:rPr lang="zh-CN" altLang="en-US" smtClean="0"/>
              <a:t>组中等待检查。 </a:t>
            </a:r>
          </a:p>
          <a:p>
            <a:pPr>
              <a:lnSpc>
                <a:spcPct val="90000"/>
              </a:lnSpc>
            </a:pPr>
            <a:r>
              <a:rPr lang="zh-CN" altLang="en-US" smtClean="0"/>
              <a:t>　　</a:t>
            </a:r>
            <a:r>
              <a:rPr lang="en-US" altLang="zh-CN" smtClean="0"/>
              <a:t>2</a:t>
            </a:r>
            <a:r>
              <a:rPr lang="zh-CN" altLang="en-US" smtClean="0"/>
              <a:t>． 从</a:t>
            </a:r>
            <a:r>
              <a:rPr lang="en-US" altLang="zh-CN" smtClean="0"/>
              <a:t>OPEN</a:t>
            </a:r>
            <a:r>
              <a:rPr lang="zh-CN" altLang="en-US" smtClean="0"/>
              <a:t>表中找出距起始点最近的点，找出这个点的所有子节点，把这个点放到</a:t>
            </a:r>
            <a:r>
              <a:rPr lang="en-US" altLang="zh-CN" smtClean="0"/>
              <a:t>CLOSE</a:t>
            </a:r>
            <a:r>
              <a:rPr lang="zh-CN" altLang="en-US" smtClean="0"/>
              <a:t>表中。 </a:t>
            </a:r>
          </a:p>
          <a:p>
            <a:pPr>
              <a:lnSpc>
                <a:spcPct val="90000"/>
              </a:lnSpc>
            </a:pPr>
            <a:r>
              <a:rPr lang="zh-CN" altLang="en-US" smtClean="0"/>
              <a:t>　　</a:t>
            </a:r>
            <a:r>
              <a:rPr lang="en-US" altLang="zh-CN" smtClean="0"/>
              <a:t>3</a:t>
            </a:r>
            <a:r>
              <a:rPr lang="zh-CN" altLang="en-US" smtClean="0"/>
              <a:t>． 遍历考察这个点的子节点。求出这些子节点距起始点的距离值，放子节点到</a:t>
            </a:r>
            <a:r>
              <a:rPr lang="en-US" altLang="zh-CN" smtClean="0"/>
              <a:t>OPEN</a:t>
            </a:r>
            <a:r>
              <a:rPr lang="zh-CN" altLang="en-US" smtClean="0"/>
              <a:t>表中。 </a:t>
            </a:r>
          </a:p>
          <a:p>
            <a:pPr>
              <a:lnSpc>
                <a:spcPct val="90000"/>
              </a:lnSpc>
            </a:pPr>
            <a:r>
              <a:rPr lang="zh-CN" altLang="en-US" smtClean="0"/>
              <a:t>　　</a:t>
            </a:r>
            <a:r>
              <a:rPr lang="en-US" altLang="zh-CN" smtClean="0"/>
              <a:t>4</a:t>
            </a:r>
            <a:r>
              <a:rPr lang="zh-CN" altLang="en-US" smtClean="0"/>
              <a:t>． 重复第</a:t>
            </a:r>
            <a:r>
              <a:rPr lang="en-US" altLang="zh-CN" smtClean="0"/>
              <a:t>2</a:t>
            </a:r>
            <a:r>
              <a:rPr lang="zh-CN" altLang="en-US" smtClean="0"/>
              <a:t>和第</a:t>
            </a:r>
            <a:r>
              <a:rPr lang="en-US" altLang="zh-CN" smtClean="0"/>
              <a:t>3</a:t>
            </a:r>
            <a:r>
              <a:rPr lang="zh-CN" altLang="en-US" smtClean="0"/>
              <a:t>步</a:t>
            </a:r>
            <a:r>
              <a:rPr lang="en-US" altLang="zh-CN" smtClean="0"/>
              <a:t>,</a:t>
            </a:r>
            <a:r>
              <a:rPr lang="zh-CN" altLang="en-US" smtClean="0"/>
              <a:t>直到</a:t>
            </a:r>
            <a:r>
              <a:rPr lang="en-US" altLang="zh-CN" smtClean="0"/>
              <a:t>OPEN</a:t>
            </a:r>
            <a:r>
              <a:rPr lang="zh-CN" altLang="en-US" smtClean="0"/>
              <a:t>表为空，或找到目标点。</a:t>
            </a:r>
          </a:p>
        </p:txBody>
      </p:sp>
      <p:sp>
        <p:nvSpPr>
          <p:cNvPr id="2242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F86230A-8AD4-4FB0-B32C-EA6F729A17FC}" type="slidenum">
              <a:rPr lang="en-US" altLang="zh-CN" sz="1300">
                <a:latin typeface="Times New Roman" panose="02020603050405020304" pitchFamily="18" charset="0"/>
              </a:rPr>
              <a:pPr algn="r" eaLnBrk="1" hangingPunct="1">
                <a:buFont typeface="Arial" panose="020B0604020202020204" pitchFamily="34" charset="0"/>
                <a:buNone/>
              </a:pPr>
              <a:t>119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11341465"/>
      </p:ext>
    </p:extLst>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ChangeArrowheads="1" noTextEdit="1"/>
          </p:cNvSpPr>
          <p:nvPr>
            <p:ph type="sldImg" idx="4294967295"/>
          </p:nvPr>
        </p:nvSpPr>
        <p:spPr>
          <a:xfrm>
            <a:off x="138113" y="766763"/>
            <a:ext cx="6819900" cy="3836987"/>
          </a:xfrm>
        </p:spPr>
      </p:sp>
      <p:sp>
        <p:nvSpPr>
          <p:cNvPr id="225283" name="备注占位符 2"/>
          <p:cNvSpPr>
            <a:spLocks noGrp="1" noChangeArrowheads="1"/>
          </p:cNvSpPr>
          <p:nvPr>
            <p:ph type="body" idx="4294967295"/>
          </p:nvPr>
        </p:nvSpPr>
        <p:spPr>
          <a:xfrm>
            <a:off x="944563" y="4859338"/>
            <a:ext cx="5207000" cy="4605337"/>
          </a:xfrm>
        </p:spPr>
        <p:txBody>
          <a:bodyPr anchor="t">
            <a:prstTxWarp prst="textNoShape">
              <a:avLst/>
            </a:prstTxWarp>
          </a:bodyPr>
          <a:lstStyle/>
          <a:p>
            <a:pPr>
              <a:lnSpc>
                <a:spcPct val="70000"/>
              </a:lnSpc>
            </a:pPr>
            <a:r>
              <a:rPr lang="en-US" altLang="zh-CN" sz="900" smtClean="0"/>
              <a:t>Dijkstra</a:t>
            </a:r>
            <a:r>
              <a:rPr lang="zh-CN" altLang="en-US" sz="900" smtClean="0"/>
              <a:t>算法的具体做法：</a:t>
            </a:r>
          </a:p>
          <a:p>
            <a:pPr lvl="1">
              <a:lnSpc>
                <a:spcPct val="70000"/>
              </a:lnSpc>
            </a:pPr>
            <a:r>
              <a:rPr lang="zh-CN" altLang="en-US" sz="900" smtClean="0"/>
              <a:t>一开始第一组</a:t>
            </a:r>
            <a:r>
              <a:rPr lang="en-US" altLang="zh-CN" sz="900" smtClean="0"/>
              <a:t>S</a:t>
            </a:r>
            <a:r>
              <a:rPr lang="zh-CN" altLang="en-US" sz="900" smtClean="0"/>
              <a:t>只包括顶点</a:t>
            </a:r>
            <a:r>
              <a:rPr lang="en-US" altLang="zh-CN" sz="900" smtClean="0"/>
              <a:t>v0</a:t>
            </a:r>
            <a:r>
              <a:rPr lang="zh-CN" altLang="en-US" sz="900" smtClean="0"/>
              <a:t>，第二组包括其它所有顶点；</a:t>
            </a:r>
          </a:p>
          <a:p>
            <a:pPr lvl="1">
              <a:lnSpc>
                <a:spcPct val="70000"/>
              </a:lnSpc>
            </a:pPr>
            <a:r>
              <a:rPr lang="en-US" altLang="zh-CN" sz="900" smtClean="0"/>
              <a:t>v0</a:t>
            </a:r>
            <a:r>
              <a:rPr lang="zh-CN" altLang="en-US" sz="900" smtClean="0"/>
              <a:t>对应的距离值为</a:t>
            </a:r>
            <a:r>
              <a:rPr lang="en-US" altLang="zh-CN" sz="900" smtClean="0"/>
              <a:t>0</a:t>
            </a:r>
            <a:r>
              <a:rPr lang="zh-CN" altLang="en-US" sz="900" smtClean="0"/>
              <a:t>，而第二组的顶点对应的距离值这样确定：</a:t>
            </a:r>
          </a:p>
          <a:p>
            <a:pPr lvl="2">
              <a:lnSpc>
                <a:spcPct val="70000"/>
              </a:lnSpc>
            </a:pPr>
            <a:r>
              <a:rPr lang="zh-CN" altLang="en-US" sz="900" smtClean="0"/>
              <a:t>若图中有边</a:t>
            </a:r>
            <a:r>
              <a:rPr lang="en-US" altLang="zh-CN" sz="900" smtClean="0"/>
              <a:t>&lt;v0</a:t>
            </a:r>
            <a:r>
              <a:rPr lang="zh-CN" altLang="en-US" sz="900" smtClean="0"/>
              <a:t>，</a:t>
            </a:r>
            <a:r>
              <a:rPr lang="en-US" altLang="zh-CN" sz="900" smtClean="0"/>
              <a:t>V</a:t>
            </a:r>
            <a:r>
              <a:rPr lang="en-US" altLang="zh-CN" sz="1500" baseline="-25000" smtClean="0"/>
              <a:t>i</a:t>
            </a:r>
            <a:r>
              <a:rPr lang="en-US" altLang="zh-CN" sz="900" smtClean="0"/>
              <a:t>&gt;</a:t>
            </a:r>
            <a:r>
              <a:rPr lang="zh-CN" altLang="en-US" sz="900" smtClean="0"/>
              <a:t>或者（</a:t>
            </a:r>
            <a:r>
              <a:rPr lang="en-US" altLang="zh-CN" sz="900" smtClean="0"/>
              <a:t>v0</a:t>
            </a:r>
            <a:r>
              <a:rPr lang="zh-CN" altLang="en-US" sz="900" smtClean="0"/>
              <a:t>，</a:t>
            </a:r>
            <a:r>
              <a:rPr lang="en-US" altLang="zh-CN" sz="900" smtClean="0"/>
              <a:t>V</a:t>
            </a:r>
            <a:r>
              <a:rPr lang="en-US" altLang="zh-CN" sz="1500" baseline="-25000" smtClean="0"/>
              <a:t>i</a:t>
            </a:r>
            <a:r>
              <a:rPr lang="zh-CN" altLang="en-US" sz="900" smtClean="0"/>
              <a:t>），则</a:t>
            </a:r>
            <a:r>
              <a:rPr lang="en-US" altLang="zh-CN" sz="900" smtClean="0"/>
              <a:t>V</a:t>
            </a:r>
            <a:r>
              <a:rPr lang="en-US" altLang="zh-CN" sz="1500" smtClean="0"/>
              <a:t>i</a:t>
            </a:r>
            <a:r>
              <a:rPr lang="zh-CN" altLang="en-US" sz="900" smtClean="0"/>
              <a:t>的距离值为此边所带的</a:t>
            </a:r>
            <a:r>
              <a:rPr lang="zh-CN" altLang="en-US" sz="900" smtClean="0">
                <a:solidFill>
                  <a:schemeClr val="hlink"/>
                </a:solidFill>
              </a:rPr>
              <a:t>权</a:t>
            </a:r>
            <a:r>
              <a:rPr lang="zh-CN" altLang="en-US" sz="900" smtClean="0"/>
              <a:t>，否则</a:t>
            </a:r>
            <a:r>
              <a:rPr lang="en-US" altLang="zh-CN" sz="900" smtClean="0"/>
              <a:t>V</a:t>
            </a:r>
            <a:r>
              <a:rPr lang="en-US" altLang="zh-CN" sz="1500" baseline="-25000" smtClean="0"/>
              <a:t>i</a:t>
            </a:r>
            <a:r>
              <a:rPr lang="zh-CN" altLang="en-US" sz="900" smtClean="0"/>
              <a:t>的距离值为∞。</a:t>
            </a:r>
          </a:p>
          <a:p>
            <a:pPr lvl="1">
              <a:lnSpc>
                <a:spcPct val="70000"/>
              </a:lnSpc>
            </a:pPr>
            <a:r>
              <a:rPr lang="zh-CN" altLang="en-US" sz="900" smtClean="0"/>
              <a:t>然后，每次从第二组的顶点中选一个其距离值为最小的顶点</a:t>
            </a:r>
            <a:r>
              <a:rPr lang="en-US" altLang="zh-CN" sz="900" smtClean="0"/>
              <a:t>V</a:t>
            </a:r>
            <a:r>
              <a:rPr lang="en-US" altLang="zh-CN" sz="900" baseline="-25000" smtClean="0"/>
              <a:t>u</a:t>
            </a:r>
            <a:r>
              <a:rPr lang="zh-CN" altLang="en-US" sz="900" smtClean="0"/>
              <a:t>加入到第一组中；</a:t>
            </a:r>
            <a:endParaRPr lang="en-US" altLang="zh-CN" sz="900" smtClean="0"/>
          </a:p>
          <a:p>
            <a:pPr lvl="1">
              <a:lnSpc>
                <a:spcPct val="60000"/>
              </a:lnSpc>
            </a:pPr>
            <a:r>
              <a:rPr lang="zh-CN" altLang="en-US" sz="2700" smtClean="0"/>
              <a:t>每往第一组加入一个顶点</a:t>
            </a:r>
            <a:r>
              <a:rPr lang="en-US" altLang="zh-CN" sz="2700" smtClean="0"/>
              <a:t>V</a:t>
            </a:r>
            <a:r>
              <a:rPr lang="en-US" altLang="zh-CN" sz="2700" baseline="-25000" smtClean="0"/>
              <a:t>u</a:t>
            </a:r>
            <a:r>
              <a:rPr lang="zh-CN" altLang="en-US" sz="2700" smtClean="0"/>
              <a:t>，就要对第二组的各顶点的距离值进行一次修正：</a:t>
            </a:r>
          </a:p>
          <a:p>
            <a:pPr lvl="2">
              <a:lnSpc>
                <a:spcPct val="60000"/>
              </a:lnSpc>
            </a:pPr>
            <a:r>
              <a:rPr lang="zh-CN" altLang="en-US" sz="2300" smtClean="0"/>
              <a:t>若加进</a:t>
            </a:r>
            <a:r>
              <a:rPr lang="en-US" altLang="zh-CN" sz="2300" smtClean="0"/>
              <a:t>V</a:t>
            </a:r>
            <a:r>
              <a:rPr lang="en-US" altLang="zh-CN" sz="2300" baseline="-25000" smtClean="0"/>
              <a:t>m</a:t>
            </a:r>
            <a:r>
              <a:rPr lang="zh-CN" altLang="en-US" sz="2300" smtClean="0"/>
              <a:t>做中间顶点，使从</a:t>
            </a:r>
            <a:r>
              <a:rPr lang="en-US" altLang="zh-CN" sz="2300" smtClean="0"/>
              <a:t>s</a:t>
            </a:r>
            <a:r>
              <a:rPr lang="zh-CN" altLang="en-US" sz="2300" smtClean="0"/>
              <a:t>到</a:t>
            </a:r>
            <a:r>
              <a:rPr lang="en-US" altLang="zh-CN" sz="2300" smtClean="0"/>
              <a:t>V</a:t>
            </a:r>
            <a:r>
              <a:rPr lang="en-US" altLang="zh-CN" sz="1700" baseline="-25000" smtClean="0"/>
              <a:t>i</a:t>
            </a:r>
            <a:r>
              <a:rPr lang="zh-CN" altLang="en-US" sz="2300" smtClean="0"/>
              <a:t>的最短路径比不加</a:t>
            </a:r>
            <a:r>
              <a:rPr lang="en-US" altLang="zh-CN" sz="2300" smtClean="0"/>
              <a:t>V</a:t>
            </a:r>
            <a:r>
              <a:rPr lang="en-US" altLang="zh-CN" sz="2300" baseline="-25000" smtClean="0"/>
              <a:t>m</a:t>
            </a:r>
            <a:r>
              <a:rPr lang="zh-CN" altLang="en-US" sz="2300" smtClean="0"/>
              <a:t>的为短，则需要修改</a:t>
            </a:r>
            <a:r>
              <a:rPr lang="en-US" altLang="zh-CN" sz="2300" smtClean="0"/>
              <a:t>V</a:t>
            </a:r>
            <a:r>
              <a:rPr lang="en-US" altLang="zh-CN" sz="1700" baseline="-25000" smtClean="0"/>
              <a:t>i</a:t>
            </a:r>
            <a:r>
              <a:rPr lang="zh-CN" altLang="en-US" sz="2300" smtClean="0"/>
              <a:t>的距离值。</a:t>
            </a:r>
          </a:p>
          <a:p>
            <a:pPr lvl="1">
              <a:lnSpc>
                <a:spcPct val="60000"/>
              </a:lnSpc>
            </a:pPr>
            <a:r>
              <a:rPr lang="zh-CN" altLang="en-US" sz="2700" smtClean="0"/>
              <a:t>修改后再选距离值最小的顶点加入到第一组中，如此进行下去，直到图的所有顶点都包括在第一组中或者再也没有可加入到第一组的顶点存在。</a:t>
            </a:r>
          </a:p>
          <a:p>
            <a:pPr lvl="1">
              <a:lnSpc>
                <a:spcPct val="70000"/>
              </a:lnSpc>
            </a:pPr>
            <a:endParaRPr lang="zh-CN" altLang="en-US" sz="900" smtClean="0"/>
          </a:p>
          <a:p>
            <a:pPr>
              <a:lnSpc>
                <a:spcPct val="80000"/>
              </a:lnSpc>
            </a:pPr>
            <a:endParaRPr lang="zh-CN" altLang="en-US" sz="900" smtClean="0"/>
          </a:p>
        </p:txBody>
      </p:sp>
      <p:sp>
        <p:nvSpPr>
          <p:cNvPr id="225284" name="灯片编号占位符 3"/>
          <p:cNvSpPr txBox="1">
            <a:spLocks noGrp="1" noChangeArrowheads="1"/>
          </p:cNvSpPr>
          <p:nvPr/>
        </p:nvSpPr>
        <p:spPr bwMode="auto">
          <a:xfrm>
            <a:off x="402113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F35725-ED34-4CAB-984B-0AD4C6EEE43A}" type="slidenum">
              <a:rPr lang="en-US" altLang="zh-CN" sz="1300">
                <a:latin typeface="Times New Roman" panose="02020603050405020304" pitchFamily="18" charset="0"/>
              </a:rPr>
              <a:pPr algn="r" eaLnBrk="1" hangingPunct="1">
                <a:buFont typeface="Arial" panose="020B0604020202020204" pitchFamily="34" charset="0"/>
                <a:buNone/>
              </a:pPr>
              <a:t>121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90337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285CFF8-6146-445A-A9E2-A9E3602DAD51}" type="slidenum">
              <a:rPr lang="en-US" altLang="zh-CN" sz="1300">
                <a:latin typeface="Times New Roman" panose="02020603050405020304" pitchFamily="18" charset="0"/>
              </a:rPr>
              <a:pPr algn="r" eaLnBrk="1" hangingPunct="1">
                <a:buFont typeface="Wingdings" panose="05000000000000000000" pitchFamily="2" charset="2"/>
                <a:buChar char="•"/>
              </a:pPr>
              <a:t>13</a:t>
            </a:fld>
            <a:endParaRPr lang="en-US" altLang="zh-CN" sz="1300">
              <a:latin typeface="Times New Roman" panose="02020603050405020304" pitchFamily="18" charset="0"/>
            </a:endParaRPr>
          </a:p>
        </p:txBody>
      </p:sp>
      <p:sp>
        <p:nvSpPr>
          <p:cNvPr id="186371" name="Rectangle 2"/>
          <p:cNvSpPr>
            <a:spLocks noGrp="1" noRot="1" noChangeAspect="1" noChangeArrowheads="1" noTextEdit="1"/>
          </p:cNvSpPr>
          <p:nvPr>
            <p:ph type="sldImg" idx="4294967295"/>
          </p:nvPr>
        </p:nvSpPr>
        <p:spPr>
          <a:xfrm>
            <a:off x="139700" y="768350"/>
            <a:ext cx="6819900" cy="3836988"/>
          </a:xfrm>
        </p:spPr>
      </p:sp>
      <p:sp>
        <p:nvSpPr>
          <p:cNvPr id="1863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在无向图中，边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和</a:t>
            </a:r>
            <a:r>
              <a:rPr lang="en-US" altLang="zh-CN" smtClean="0"/>
              <a:t>(v</a:t>
            </a:r>
            <a:r>
              <a:rPr lang="en-US" altLang="zh-CN" baseline="-30000" smtClean="0"/>
              <a:t>2</a:t>
            </a:r>
            <a:r>
              <a:rPr lang="en-US" altLang="zh-CN" smtClean="0"/>
              <a:t>,v</a:t>
            </a:r>
            <a:r>
              <a:rPr lang="en-US" altLang="zh-CN" baseline="-30000" smtClean="0"/>
              <a:t>1</a:t>
            </a:r>
            <a:r>
              <a:rPr lang="en-US" altLang="zh-CN" smtClean="0"/>
              <a:t>)</a:t>
            </a:r>
            <a:r>
              <a:rPr lang="zh-CN" altLang="en-US" smtClean="0"/>
              <a:t>是同一条边。</a:t>
            </a:r>
          </a:p>
          <a:p>
            <a:pPr eaLnBrk="1" hangingPunct="1"/>
            <a:r>
              <a:rPr lang="zh-CN" altLang="en-US" smtClean="0"/>
              <a:t>从图中可以看出，</a:t>
            </a:r>
            <a:r>
              <a:rPr lang="en-US" altLang="zh-CN" smtClean="0"/>
              <a:t>G</a:t>
            </a:r>
            <a:r>
              <a:rPr lang="en-US" altLang="zh-CN" baseline="-30000" smtClean="0"/>
              <a:t>3</a:t>
            </a:r>
            <a:r>
              <a:rPr lang="zh-CN" altLang="en-US" smtClean="0"/>
              <a:t>是一棵树，也称为</a:t>
            </a:r>
            <a:r>
              <a:rPr lang="zh-CN" altLang="en-US" b="1" smtClean="0">
                <a:solidFill>
                  <a:srgbClr val="024BA6"/>
                </a:solidFill>
              </a:rPr>
              <a:t>树图</a:t>
            </a:r>
            <a:r>
              <a:rPr lang="zh-CN" altLang="en-US" smtClean="0"/>
              <a:t>。 </a:t>
            </a:r>
          </a:p>
          <a:p>
            <a:pPr eaLnBrk="1" hangingPunct="1"/>
            <a:endParaRPr lang="en-US" altLang="zh-CN" smtClean="0"/>
          </a:p>
        </p:txBody>
      </p:sp>
    </p:spTree>
    <p:extLst>
      <p:ext uri="{BB962C8B-B14F-4D97-AF65-F5344CB8AC3E}">
        <p14:creationId xmlns:p14="http://schemas.microsoft.com/office/powerpoint/2010/main" val="268671858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idx="4294967295"/>
          </p:nvPr>
        </p:nvSpPr>
        <p:spPr>
          <a:xfrm>
            <a:off x="139700" y="768350"/>
            <a:ext cx="6819900" cy="3836988"/>
          </a:xfrm>
        </p:spPr>
      </p:sp>
      <p:sp>
        <p:nvSpPr>
          <p:cNvPr id="226307" name="备注占位符 2"/>
          <p:cNvSpPr>
            <a:spLocks noGrp="1" noChangeArrowheads="1"/>
          </p:cNvSpPr>
          <p:nvPr>
            <p:ph type="body" idx="4294967295"/>
          </p:nvPr>
        </p:nvSpPr>
        <p:spPr/>
        <p:txBody>
          <a:bodyPr>
            <a:prstTxWarp prst="textNoShape">
              <a:avLst/>
            </a:prstTxWarp>
          </a:bodyPr>
          <a:lstStyle/>
          <a:p>
            <a:r>
              <a:rPr lang="en-US" altLang="zh-CN" dirty="0" smtClean="0"/>
              <a:t>Floyd-</a:t>
            </a:r>
            <a:r>
              <a:rPr lang="en-US" altLang="zh-CN" dirty="0" err="1" smtClean="0"/>
              <a:t>Warshall</a:t>
            </a:r>
            <a:r>
              <a:rPr lang="en-US" altLang="zh-CN" dirty="0" smtClean="0"/>
              <a:t> </a:t>
            </a:r>
            <a:r>
              <a:rPr lang="zh-CN" altLang="en-US" dirty="0" smtClean="0"/>
              <a:t>算法用来找出每对点之间的最短距离。它需要用邻接矩阵来储存边，这个算法通过考虑最佳子路径来得到最佳路径。 </a:t>
            </a:r>
          </a:p>
          <a:p>
            <a:r>
              <a:rPr lang="zh-CN" altLang="en-US" dirty="0" smtClean="0"/>
              <a:t>　　注意单独一条边的路径不一定是最佳路径。 </a:t>
            </a:r>
          </a:p>
          <a:p>
            <a:r>
              <a:rPr lang="zh-CN" altLang="en-US" dirty="0" smtClean="0"/>
              <a:t>　　从任意一条单边路径开始。所有两点之间的距离是边的权，或者无穷大，如果两点之间没有边相连。 </a:t>
            </a:r>
          </a:p>
          <a:p>
            <a:r>
              <a:rPr lang="zh-CN" altLang="en-US" dirty="0" smtClean="0"/>
              <a:t>　　对于每一对顶点 </a:t>
            </a:r>
            <a:r>
              <a:rPr lang="en-US" altLang="zh-CN" dirty="0" smtClean="0"/>
              <a:t>u </a:t>
            </a:r>
            <a:r>
              <a:rPr lang="zh-CN" altLang="en-US" dirty="0" smtClean="0"/>
              <a:t>和 </a:t>
            </a:r>
            <a:r>
              <a:rPr lang="en-US" altLang="zh-CN" dirty="0" smtClean="0"/>
              <a:t>v</a:t>
            </a:r>
            <a:r>
              <a:rPr lang="zh-CN" altLang="en-US" dirty="0" smtClean="0"/>
              <a:t>，看看是否存在一个顶点 </a:t>
            </a:r>
            <a:r>
              <a:rPr lang="en-US" altLang="zh-CN" dirty="0" smtClean="0"/>
              <a:t>w </a:t>
            </a:r>
            <a:r>
              <a:rPr lang="zh-CN" altLang="en-US" dirty="0" smtClean="0"/>
              <a:t>使得从 </a:t>
            </a:r>
            <a:r>
              <a:rPr lang="en-US" altLang="zh-CN" dirty="0" smtClean="0"/>
              <a:t>u </a:t>
            </a:r>
            <a:r>
              <a:rPr lang="zh-CN" altLang="en-US" dirty="0" smtClean="0"/>
              <a:t>到 </a:t>
            </a:r>
            <a:r>
              <a:rPr lang="en-US" altLang="zh-CN" dirty="0" smtClean="0"/>
              <a:t>w </a:t>
            </a:r>
            <a:r>
              <a:rPr lang="zh-CN" altLang="en-US" dirty="0" smtClean="0"/>
              <a:t>再到 </a:t>
            </a:r>
            <a:r>
              <a:rPr lang="en-US" altLang="zh-CN" dirty="0" smtClean="0"/>
              <a:t>v </a:t>
            </a:r>
            <a:r>
              <a:rPr lang="zh-CN" altLang="en-US" dirty="0" smtClean="0"/>
              <a:t>比己知的路径更短。如果是更新它。 </a:t>
            </a:r>
          </a:p>
          <a:p>
            <a:r>
              <a:rPr lang="zh-CN" altLang="en-US" dirty="0" smtClean="0"/>
              <a:t>　　不可思议的是，只要安排适当，就能得到结果。 </a:t>
            </a:r>
            <a:endParaRPr lang="en-US" altLang="zh-CN" dirty="0" smtClean="0"/>
          </a:p>
          <a:p>
            <a:r>
              <a:rPr lang="zh-CN" altLang="en-US" dirty="0" smtClean="0"/>
              <a:t>即使问题是求单源最短路径，还是推荐使用这个算法，如果时间和空间允许</a:t>
            </a:r>
            <a:r>
              <a:rPr lang="en-US" altLang="zh-CN" dirty="0" smtClean="0"/>
              <a:t>(</a:t>
            </a:r>
            <a:r>
              <a:rPr lang="zh-CN" altLang="en-US" dirty="0" smtClean="0"/>
              <a:t>只要有放的下邻接矩阵的空间，时间上就没问题</a:t>
            </a:r>
            <a:r>
              <a:rPr lang="en-US" altLang="zh-CN" dirty="0" smtClean="0"/>
              <a:t>)</a:t>
            </a:r>
            <a:r>
              <a:rPr lang="zh-CN" altLang="en-US" dirty="0" smtClean="0"/>
              <a:t>。 </a:t>
            </a:r>
          </a:p>
        </p:txBody>
      </p:sp>
      <p:sp>
        <p:nvSpPr>
          <p:cNvPr id="226308"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2B39E3-47DE-400D-A777-8C370FDB01B9}" type="slidenum">
              <a:rPr altLang="zh-CN" sz="1300">
                <a:latin typeface="Times New Roman" panose="02020603050405020304" pitchFamily="18" charset="0"/>
                <a:sym typeface="+mn-ea"/>
              </a:rPr>
              <a:pPr/>
              <a:t>126</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3007967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133</a:t>
            </a:fld>
            <a:endParaRPr lang="zh-CN" altLang="en-US">
              <a:latin typeface="Arial" panose="020B0604020202020204" pitchFamily="34" charset="0"/>
            </a:endParaRPr>
          </a:p>
        </p:txBody>
      </p:sp>
    </p:spTree>
    <p:extLst>
      <p:ext uri="{BB962C8B-B14F-4D97-AF65-F5344CB8AC3E}">
        <p14:creationId xmlns:p14="http://schemas.microsoft.com/office/powerpoint/2010/main" val="3087079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现在，从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和 </a:t>
            </a:r>
            <a:r>
              <a:rPr lang="en-US" altLang="zh-CN" sz="1200" b="0" i="0" kern="1200" dirty="0" smtClean="0">
                <a:solidFill>
                  <a:schemeClr val="tx1"/>
                </a:solidFill>
                <a:effectLst/>
                <a:latin typeface="Arial" panose="020B0604020202020204" pitchFamily="34" charset="0"/>
                <a:ea typeface="+mn-ea"/>
                <a:cs typeface="+mn-cs"/>
              </a:rPr>
              <a:t>g(x) </a:t>
            </a:r>
            <a:r>
              <a:rPr lang="zh-CN" altLang="en-US" sz="1200" b="0" i="0" kern="1200" dirty="0" smtClean="0">
                <a:solidFill>
                  <a:schemeClr val="tx1"/>
                </a:solidFill>
                <a:effectLst/>
                <a:latin typeface="Arial" panose="020B0604020202020204" pitchFamily="34" charset="0"/>
                <a:ea typeface="+mn-ea"/>
                <a:cs typeface="+mn-cs"/>
              </a:rPr>
              <a:t>的定义中不能看出，假如我们搜索依据为 </a:t>
            </a:r>
            <a:r>
              <a:rPr lang="en-US" altLang="zh-CN" sz="1200" b="0" i="0" kern="1200" dirty="0" smtClean="0">
                <a:solidFill>
                  <a:schemeClr val="tx1"/>
                </a:solidFill>
                <a:effectLst/>
                <a:latin typeface="Arial" panose="020B0604020202020204" pitchFamily="34" charset="0"/>
                <a:ea typeface="+mn-ea"/>
                <a:cs typeface="+mn-cs"/>
              </a:rPr>
              <a:t>F(x) </a:t>
            </a:r>
            <a:r>
              <a:rPr lang="zh-CN" altLang="en-US" sz="1200" b="0" i="0" kern="1200" dirty="0" smtClean="0">
                <a:solidFill>
                  <a:schemeClr val="tx1"/>
                </a:solidFill>
                <a:effectLst/>
                <a:latin typeface="Arial" panose="020B0604020202020204" pitchFamily="34" charset="0"/>
                <a:ea typeface="+mn-ea"/>
                <a:cs typeface="+mn-cs"/>
              </a:rPr>
              <a:t>函数。</a:t>
            </a:r>
          </a:p>
          <a:p>
            <a:r>
              <a:rPr lang="zh-CN" altLang="en-US" sz="1200" b="0" i="0" kern="1200" dirty="0" smtClean="0">
                <a:solidFill>
                  <a:schemeClr val="tx1"/>
                </a:solidFill>
                <a:effectLst/>
                <a:latin typeface="Arial" panose="020B0604020202020204" pitchFamily="34" charset="0"/>
                <a:ea typeface="+mn-ea"/>
                <a:cs typeface="+mn-cs"/>
              </a:rPr>
              <a:t>　　当</a:t>
            </a:r>
            <a:r>
              <a:rPr lang="zh-CN" altLang="en-US" sz="1200" b="1" i="0" kern="1200" dirty="0" smtClean="0">
                <a:solidFill>
                  <a:schemeClr val="tx1"/>
                </a:solidFill>
                <a:effectLst/>
                <a:latin typeface="Arial" panose="020B0604020202020204" pitchFamily="34" charset="0"/>
                <a:ea typeface="+mn-ea"/>
                <a:cs typeface="+mn-cs"/>
              </a:rPr>
              <a:t> </a:t>
            </a:r>
            <a:r>
              <a:rPr lang="en-US" altLang="zh-CN" sz="1200" b="1" i="0" kern="1200" dirty="0" smtClean="0">
                <a:solidFill>
                  <a:schemeClr val="tx1"/>
                </a:solidFill>
                <a:effectLst/>
                <a:latin typeface="Arial" panose="020B0604020202020204" pitchFamily="34" charset="0"/>
                <a:ea typeface="+mn-ea"/>
                <a:cs typeface="+mn-cs"/>
              </a:rPr>
              <a:t>F(x) = g(x)</a:t>
            </a:r>
            <a:r>
              <a:rPr lang="zh-CN" altLang="en-US" sz="1200" b="0" i="0" kern="1200" dirty="0" smtClean="0">
                <a:solidFill>
                  <a:schemeClr val="tx1"/>
                </a:solidFill>
                <a:effectLst/>
                <a:latin typeface="Arial" panose="020B0604020202020204" pitchFamily="34" charset="0"/>
                <a:ea typeface="+mn-ea"/>
                <a:cs typeface="+mn-cs"/>
              </a:rPr>
              <a:t> 的时候就是一个等代价搜索，完全是按照花了多少代价去搜索。比如 </a:t>
            </a:r>
            <a:r>
              <a:rPr lang="en-US" altLang="zh-CN" sz="1200" b="0" i="0" kern="1200" dirty="0" err="1" smtClean="0">
                <a:solidFill>
                  <a:schemeClr val="tx1"/>
                </a:solidFill>
                <a:effectLst/>
                <a:latin typeface="Arial" panose="020B0604020202020204" pitchFamily="34" charset="0"/>
                <a:ea typeface="+mn-ea"/>
                <a:cs typeface="+mn-cs"/>
              </a:rPr>
              <a:t>bfs</a:t>
            </a:r>
            <a:r>
              <a:rPr lang="zh-CN" altLang="en-US" sz="1200" b="0" i="0" kern="1200" dirty="0" smtClean="0">
                <a:solidFill>
                  <a:schemeClr val="tx1"/>
                </a:solidFill>
                <a:effectLst/>
                <a:latin typeface="Arial" panose="020B0604020202020204" pitchFamily="34" charset="0"/>
                <a:ea typeface="+mn-ea"/>
                <a:cs typeface="+mn-cs"/>
              </a:rPr>
              <a:t>，我们每次都是从离得近的层开始搜索，一层一层搜 ；以及</a:t>
            </a:r>
            <a:r>
              <a:rPr lang="en-US" altLang="zh-CN" sz="1200" b="0" i="0" kern="1200" dirty="0" err="1" smtClean="0">
                <a:solidFill>
                  <a:schemeClr val="tx1"/>
                </a:solidFill>
                <a:effectLst/>
                <a:latin typeface="Arial" panose="020B0604020202020204" pitchFamily="34" charset="0"/>
                <a:ea typeface="+mn-ea"/>
                <a:cs typeface="+mn-cs"/>
              </a:rPr>
              <a:t>dijkstra</a:t>
            </a:r>
            <a:r>
              <a:rPr lang="zh-CN" altLang="en-US" sz="1200" b="0" i="0" kern="1200" dirty="0" smtClean="0">
                <a:solidFill>
                  <a:schemeClr val="tx1"/>
                </a:solidFill>
                <a:effectLst/>
                <a:latin typeface="Arial" panose="020B0604020202020204" pitchFamily="34" charset="0"/>
                <a:ea typeface="+mn-ea"/>
                <a:cs typeface="+mn-cs"/>
              </a:rPr>
              <a:t>算法，也是依据每条边的代价开始选择搜索方向。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当</a:t>
            </a:r>
            <a:r>
              <a:rPr lang="en-US" altLang="zh-CN" sz="1200" b="1" i="0" kern="1200" dirty="0" smtClean="0">
                <a:solidFill>
                  <a:schemeClr val="tx1"/>
                </a:solidFill>
                <a:effectLst/>
                <a:latin typeface="Arial" panose="020B0604020202020204" pitchFamily="34" charset="0"/>
                <a:ea typeface="+mn-ea"/>
                <a:cs typeface="+mn-cs"/>
              </a:rPr>
              <a:t>F(x) = h(x)</a:t>
            </a:r>
            <a:r>
              <a:rPr lang="zh-CN" altLang="en-US" sz="1200" b="0" i="0" kern="1200" dirty="0" smtClean="0">
                <a:solidFill>
                  <a:schemeClr val="tx1"/>
                </a:solidFill>
                <a:effectLst/>
                <a:latin typeface="Arial" panose="020B0604020202020204" pitchFamily="34" charset="0"/>
                <a:ea typeface="+mn-ea"/>
                <a:cs typeface="+mn-cs"/>
              </a:rPr>
              <a:t> 的时候就相当于一个贪婪优先搜索。每次都是向最靠近目标的状态靠近。</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人们发现，等代价搜索虽然具有完备性，能找到最优解，但是效率太低。贪婪优先搜索不具有完备性，不一定能找到解，最坏的情况下类似于</a:t>
            </a:r>
            <a:r>
              <a:rPr lang="en-US" altLang="zh-CN" sz="1200" b="0" i="0" kern="1200" dirty="0" err="1" smtClean="0">
                <a:solidFill>
                  <a:schemeClr val="tx1"/>
                </a:solidFill>
                <a:effectLst/>
                <a:latin typeface="Arial" panose="020B0604020202020204" pitchFamily="34" charset="0"/>
                <a:ea typeface="+mn-ea"/>
                <a:cs typeface="+mn-cs"/>
              </a:rPr>
              <a:t>dfs</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这时候，有人提出了</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算法。令</a:t>
            </a:r>
            <a:r>
              <a:rPr lang="en-US" altLang="zh-CN" sz="1200" b="1" i="0" kern="1200" dirty="0" smtClean="0">
                <a:solidFill>
                  <a:schemeClr val="tx1"/>
                </a:solidFill>
                <a:effectLst/>
                <a:latin typeface="Arial" panose="020B0604020202020204" pitchFamily="34" charset="0"/>
                <a:ea typeface="+mn-ea"/>
                <a:cs typeface="+mn-cs"/>
              </a:rPr>
              <a:t>F(x) = g(x) + h(x)</a:t>
            </a:r>
            <a:r>
              <a:rPr lang="zh-CN" altLang="en-US" sz="1200" b="0" i="0" kern="1200" dirty="0" smtClean="0">
                <a:solidFill>
                  <a:schemeClr val="tx1"/>
                </a:solidFill>
                <a:effectLst/>
                <a:latin typeface="Arial" panose="020B0604020202020204" pitchFamily="34" charset="0"/>
                <a:ea typeface="+mn-ea"/>
                <a:cs typeface="+mn-cs"/>
              </a:rPr>
              <a:t> 。（</a:t>
            </a:r>
            <a:r>
              <a:rPr lang="zh-CN" altLang="en-US" sz="1200" b="1" i="0" kern="1200" dirty="0" smtClean="0">
                <a:solidFill>
                  <a:schemeClr val="tx1"/>
                </a:solidFill>
                <a:effectLst/>
                <a:latin typeface="Arial" panose="020B0604020202020204" pitchFamily="34" charset="0"/>
                <a:ea typeface="+mn-ea"/>
                <a:cs typeface="+mn-cs"/>
              </a:rPr>
              <a:t>这里的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没有限制</a:t>
            </a:r>
            <a:r>
              <a:rPr lang="zh-CN" altLang="en-US" sz="1200" b="0" i="0" kern="1200" dirty="0" smtClean="0">
                <a:solidFill>
                  <a:schemeClr val="tx1"/>
                </a:solidFill>
                <a:effectLst/>
                <a:latin typeface="Arial" panose="020B0604020202020204" pitchFamily="34" charset="0"/>
                <a:ea typeface="+mn-ea"/>
                <a:cs typeface="+mn-cs"/>
              </a:rPr>
              <a:t>）。虽然提高了算法效率，但是</a:t>
            </a:r>
            <a:r>
              <a:rPr lang="zh-CN" altLang="en-US" sz="1200" b="1" i="0" kern="1200" dirty="0" smtClean="0">
                <a:solidFill>
                  <a:schemeClr val="tx1"/>
                </a:solidFill>
                <a:effectLst/>
                <a:latin typeface="Arial" panose="020B0604020202020204" pitchFamily="34" charset="0"/>
                <a:ea typeface="+mn-ea"/>
                <a:cs typeface="+mn-cs"/>
              </a:rPr>
              <a:t>不能保证找到最优解</a:t>
            </a:r>
            <a:r>
              <a:rPr lang="zh-CN" altLang="en-US" sz="1200" b="0" i="0" kern="1200" dirty="0" smtClean="0">
                <a:solidFill>
                  <a:schemeClr val="tx1"/>
                </a:solidFill>
                <a:effectLst/>
                <a:latin typeface="Arial" panose="020B0604020202020204" pitchFamily="34" charset="0"/>
                <a:ea typeface="+mn-ea"/>
                <a:cs typeface="+mn-cs"/>
              </a:rPr>
              <a:t>，不适合的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定义会导致</a:t>
            </a:r>
            <a:r>
              <a:rPr lang="zh-CN" altLang="en-US" sz="1200" b="1" i="0" kern="1200" dirty="0" smtClean="0">
                <a:solidFill>
                  <a:schemeClr val="tx1"/>
                </a:solidFill>
                <a:effectLst/>
                <a:latin typeface="Arial" panose="020B0604020202020204" pitchFamily="34" charset="0"/>
                <a:ea typeface="+mn-ea"/>
                <a:cs typeface="+mn-cs"/>
              </a:rPr>
              <a:t>算法找不到解。不具有完备性和最优性</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几年后有人提出了 </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算法。该算法仅仅对</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算法进行了小小的修改。并证明了当估价函数满足一定条件，算法</a:t>
            </a:r>
            <a:r>
              <a:rPr lang="zh-CN" altLang="en-US" sz="1200" b="1" i="0" kern="1200" dirty="0" smtClean="0">
                <a:solidFill>
                  <a:schemeClr val="tx1"/>
                </a:solidFill>
                <a:effectLst/>
                <a:latin typeface="Arial" panose="020B0604020202020204" pitchFamily="34" charset="0"/>
                <a:ea typeface="+mn-ea"/>
                <a:cs typeface="+mn-cs"/>
              </a:rPr>
              <a:t>一定能找到最优解</a:t>
            </a:r>
            <a:r>
              <a:rPr lang="zh-CN" altLang="en-US" sz="1200" b="0" i="0" kern="1200" dirty="0" smtClean="0">
                <a:solidFill>
                  <a:schemeClr val="tx1"/>
                </a:solidFill>
                <a:effectLst/>
                <a:latin typeface="Arial" panose="020B0604020202020204" pitchFamily="34" charset="0"/>
                <a:ea typeface="+mn-ea"/>
                <a:cs typeface="+mn-cs"/>
              </a:rPr>
              <a:t>。估价函数满足一定条件的算法称为</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148</a:t>
            </a:fld>
            <a:endParaRPr lang="zh-CN" altLang="en-US">
              <a:latin typeface="Arial" panose="020B0604020202020204" pitchFamily="34" charset="0"/>
            </a:endParaRPr>
          </a:p>
        </p:txBody>
      </p:sp>
    </p:spTree>
    <p:extLst>
      <p:ext uri="{BB962C8B-B14F-4D97-AF65-F5344CB8AC3E}">
        <p14:creationId xmlns:p14="http://schemas.microsoft.com/office/powerpoint/2010/main" val="1984445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149</a:t>
            </a:fld>
            <a:endParaRPr lang="zh-CN" altLang="en-US">
              <a:latin typeface="Arial" panose="020B0604020202020204" pitchFamily="34" charset="0"/>
            </a:endParaRPr>
          </a:p>
        </p:txBody>
      </p:sp>
    </p:spTree>
    <p:extLst>
      <p:ext uri="{BB962C8B-B14F-4D97-AF65-F5344CB8AC3E}">
        <p14:creationId xmlns:p14="http://schemas.microsoft.com/office/powerpoint/2010/main" val="3554884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ChangeArrowheads="1" noTextEdit="1"/>
          </p:cNvSpPr>
          <p:nvPr>
            <p:ph type="sldImg" idx="4294967295"/>
          </p:nvPr>
        </p:nvSpPr>
        <p:spPr>
          <a:xfrm>
            <a:off x="139700" y="768350"/>
            <a:ext cx="6819900" cy="3836988"/>
          </a:xfrm>
        </p:spPr>
      </p:sp>
      <p:sp>
        <p:nvSpPr>
          <p:cNvPr id="229379" name="备注占位符 2"/>
          <p:cNvSpPr>
            <a:spLocks noGrp="1" noChangeArrowheads="1"/>
          </p:cNvSpPr>
          <p:nvPr>
            <p:ph type="body" idx="4294967295"/>
          </p:nvPr>
        </p:nvSpPr>
        <p:spPr/>
        <p:txBody>
          <a:bodyPr anchor="t">
            <a:prstTxWarp prst="textNoShape">
              <a:avLst/>
            </a:prstTxWarp>
          </a:bodyPr>
          <a:lstStyle/>
          <a:p>
            <a:pPr>
              <a:lnSpc>
                <a:spcPct val="80000"/>
              </a:lnSpc>
            </a:pPr>
            <a:r>
              <a:rPr lang="zh-CN" altLang="en-US" sz="900" dirty="0" smtClean="0"/>
              <a:t>思考：改进后的</a:t>
            </a:r>
            <a:r>
              <a:rPr lang="en-US" altLang="zh-CN" sz="900" dirty="0" err="1" smtClean="0"/>
              <a:t>Dijkstra</a:t>
            </a:r>
            <a:r>
              <a:rPr lang="zh-CN" altLang="en-US" sz="900" dirty="0" smtClean="0"/>
              <a:t>算法能求所有的最长路径吗？</a:t>
            </a:r>
            <a:endParaRPr lang="en-US" altLang="zh-CN" sz="900" dirty="0" smtClean="0"/>
          </a:p>
          <a:p>
            <a:pPr>
              <a:lnSpc>
                <a:spcPct val="80000"/>
              </a:lnSpc>
            </a:pPr>
            <a:endParaRPr lang="en-US" altLang="zh-CN" sz="900" dirty="0" smtClean="0"/>
          </a:p>
          <a:p>
            <a:pPr>
              <a:lnSpc>
                <a:spcPct val="80000"/>
              </a:lnSpc>
            </a:pPr>
            <a:r>
              <a:rPr lang="en-US" altLang="zh-CN" sz="900" dirty="0" smtClean="0"/>
              <a:t>AOV</a:t>
            </a:r>
            <a:r>
              <a:rPr lang="zh-CN" altLang="en-US" sz="900" dirty="0" smtClean="0"/>
              <a:t>网与</a:t>
            </a:r>
            <a:r>
              <a:rPr lang="en-US" altLang="zh-CN" sz="900" dirty="0" smtClean="0"/>
              <a:t>AOE</a:t>
            </a:r>
            <a:r>
              <a:rPr lang="zh-CN" altLang="en-US" sz="900" dirty="0" smtClean="0"/>
              <a:t>网有密切关系又有不同。如果用他们表示工程，</a:t>
            </a:r>
            <a:r>
              <a:rPr lang="en-US" altLang="zh-CN" sz="900" dirty="0" smtClean="0"/>
              <a:t>AOV</a:t>
            </a:r>
            <a:r>
              <a:rPr lang="zh-CN" altLang="en-US" sz="900" dirty="0" smtClean="0"/>
              <a:t>网表示各个子工程之间的优先关系，是定性关系；在</a:t>
            </a:r>
            <a:r>
              <a:rPr lang="en-US" altLang="zh-CN" sz="900" dirty="0" smtClean="0"/>
              <a:t>AOE</a:t>
            </a:r>
            <a:r>
              <a:rPr lang="zh-CN" altLang="en-US" sz="900" dirty="0" smtClean="0"/>
              <a:t>网中还要体现完成各个子工程的确切时间，是定量关系。</a:t>
            </a:r>
            <a:endParaRPr lang="en-US" altLang="zh-CN" sz="900" dirty="0" smtClean="0"/>
          </a:p>
          <a:p>
            <a:pPr>
              <a:lnSpc>
                <a:spcPct val="80000"/>
              </a:lnSpc>
            </a:pPr>
            <a:endParaRPr lang="en-US" altLang="zh-CN" sz="900" dirty="0" smtClean="0"/>
          </a:p>
          <a:p>
            <a:pPr>
              <a:lnSpc>
                <a:spcPct val="80000"/>
              </a:lnSpc>
            </a:pPr>
            <a:r>
              <a:rPr lang="zh-CN" altLang="en-US" sz="900" dirty="0" smtClean="0"/>
              <a:t>在</a:t>
            </a:r>
            <a:r>
              <a:rPr lang="en-US" altLang="zh-CN" sz="900" dirty="0" smtClean="0"/>
              <a:t>AOE</a:t>
            </a:r>
            <a:r>
              <a:rPr lang="zh-CN" altLang="en-US" sz="900" dirty="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dirty="0" smtClean="0"/>
          </a:p>
          <a:p>
            <a:pPr>
              <a:lnSpc>
                <a:spcPct val="80000"/>
              </a:lnSpc>
            </a:pPr>
            <a:endParaRPr lang="en-US" altLang="zh-CN" sz="900" dirty="0" smtClean="0"/>
          </a:p>
          <a:p>
            <a:pPr>
              <a:lnSpc>
                <a:spcPct val="80000"/>
              </a:lnSpc>
            </a:pPr>
            <a:r>
              <a:rPr lang="zh-CN" altLang="en-US" sz="900" dirty="0" smtClean="0"/>
              <a:t>在一个表示工程的</a:t>
            </a:r>
            <a:r>
              <a:rPr lang="en-US" altLang="zh-CN" sz="900" dirty="0" smtClean="0"/>
              <a:t>AOE</a:t>
            </a:r>
            <a:r>
              <a:rPr lang="zh-CN" altLang="en-US" sz="900" dirty="0" smtClean="0"/>
              <a:t>网中，应该不存在回路，网中仅存在一个入度为零的顶点，称作</a:t>
            </a:r>
            <a:r>
              <a:rPr lang="zh-CN" altLang="en-US" sz="900" b="1" dirty="0" smtClean="0"/>
              <a:t>开始顶点</a:t>
            </a:r>
            <a:r>
              <a:rPr lang="zh-CN" altLang="en-US" sz="900" dirty="0" smtClean="0"/>
              <a:t>，它表示了整个工程的开始；网中仅存在一个出度为零的顶点，称为</a:t>
            </a:r>
            <a:r>
              <a:rPr lang="zh-CN" altLang="en-US" sz="900" b="1" dirty="0" smtClean="0"/>
              <a:t>结束顶点</a:t>
            </a:r>
            <a:r>
              <a:rPr lang="zh-CN" altLang="en-US" sz="900" dirty="0" smtClean="0"/>
              <a:t>，它表示整个工程的结束。</a:t>
            </a:r>
            <a:endParaRPr lang="en-US" altLang="zh-CN" sz="900" dirty="0" smtClean="0"/>
          </a:p>
          <a:p>
            <a:pPr>
              <a:lnSpc>
                <a:spcPct val="80000"/>
              </a:lnSpc>
            </a:pPr>
            <a:endParaRPr lang="en-US" altLang="zh-CN" sz="900" dirty="0" smtClean="0"/>
          </a:p>
          <a:p>
            <a:pPr>
              <a:lnSpc>
                <a:spcPct val="80000"/>
              </a:lnSpc>
            </a:pPr>
            <a:r>
              <a:rPr lang="zh-CN" altLang="en-US" sz="900" dirty="0" smtClean="0"/>
              <a:t>由于</a:t>
            </a:r>
            <a:r>
              <a:rPr lang="en-US" altLang="zh-CN" sz="900" dirty="0" smtClean="0"/>
              <a:t>AOE</a:t>
            </a:r>
            <a:r>
              <a:rPr lang="zh-CN" altLang="en-US" sz="900" dirty="0" smtClean="0"/>
              <a:t>网中某些子工程（活动）可以同时进行，要保证每个子工程都能完成，</a:t>
            </a:r>
            <a:r>
              <a:rPr lang="zh-CN" altLang="en-US" sz="900" b="1" dirty="0" smtClean="0"/>
              <a:t>完成该工程的最少时间就是该工程</a:t>
            </a:r>
            <a:r>
              <a:rPr lang="en-US" altLang="zh-CN" sz="900" b="1" dirty="0" smtClean="0"/>
              <a:t>AOE</a:t>
            </a:r>
            <a:r>
              <a:rPr lang="zh-CN" altLang="en-US" sz="900" b="1" dirty="0" smtClean="0"/>
              <a:t>网的关键路径长度。</a:t>
            </a:r>
            <a:endParaRPr lang="en-US" altLang="zh-CN" sz="900" b="1" dirty="0" smtClean="0"/>
          </a:p>
          <a:p>
            <a:pPr>
              <a:lnSpc>
                <a:spcPct val="80000"/>
              </a:lnSpc>
            </a:pPr>
            <a:endParaRPr lang="en-US" altLang="zh-CN" sz="900" b="1" dirty="0" smtClean="0"/>
          </a:p>
          <a:p>
            <a:pPr>
              <a:lnSpc>
                <a:spcPct val="80000"/>
              </a:lnSpc>
            </a:pPr>
            <a:r>
              <a:rPr lang="en-US" altLang="zh-CN" sz="900" dirty="0" smtClean="0"/>
              <a:t>4.</a:t>
            </a:r>
            <a:r>
              <a:rPr lang="zh-CN" altLang="en-US" sz="900" dirty="0" smtClean="0"/>
              <a:t>活动的最早开始时间</a:t>
            </a:r>
          </a:p>
          <a:p>
            <a:pPr>
              <a:lnSpc>
                <a:spcPct val="80000"/>
              </a:lnSpc>
            </a:pPr>
            <a:r>
              <a:rPr lang="zh-CN" altLang="en-US" sz="900" dirty="0" smtClean="0"/>
              <a:t>活动</a:t>
            </a:r>
            <a:r>
              <a:rPr lang="en-US" altLang="zh-CN" sz="900" dirty="0" err="1" smtClean="0"/>
              <a:t>aj</a:t>
            </a:r>
            <a:r>
              <a:rPr lang="zh-CN" altLang="en-US" sz="900" dirty="0" smtClean="0"/>
              <a:t>的最早开始时间</a:t>
            </a:r>
            <a:r>
              <a:rPr lang="en-US" altLang="zh-CN" sz="900" dirty="0" smtClean="0"/>
              <a:t>e (j)</a:t>
            </a:r>
            <a:r>
              <a:rPr lang="zh-CN" altLang="en-US" sz="900" dirty="0" smtClean="0"/>
              <a:t>是该活动的起点所表示的事件最早发生时间</a:t>
            </a:r>
            <a:r>
              <a:rPr lang="en-US" altLang="zh-CN" sz="900" dirty="0" smtClean="0"/>
              <a:t>,</a:t>
            </a:r>
            <a:r>
              <a:rPr lang="zh-CN" altLang="en-US" sz="900" dirty="0" smtClean="0"/>
              <a:t>如果由边</a:t>
            </a:r>
            <a:r>
              <a:rPr lang="en-US" altLang="zh-CN" sz="900" dirty="0" smtClean="0"/>
              <a:t>(</a:t>
            </a:r>
            <a:r>
              <a:rPr lang="en-US" altLang="zh-CN" sz="900" dirty="0" err="1" smtClean="0"/>
              <a:t>vi,vk</a:t>
            </a:r>
            <a:r>
              <a:rPr lang="en-US" altLang="zh-CN" sz="900" dirty="0" smtClean="0"/>
              <a:t>)</a:t>
            </a:r>
            <a:r>
              <a:rPr lang="zh-CN" altLang="en-US" sz="900" dirty="0" smtClean="0"/>
              <a:t>表示活动</a:t>
            </a:r>
            <a:r>
              <a:rPr lang="en-US" altLang="zh-CN" sz="900" dirty="0" err="1" smtClean="0"/>
              <a:t>aj</a:t>
            </a:r>
            <a:r>
              <a:rPr lang="en-US" altLang="zh-CN" sz="900" dirty="0" smtClean="0"/>
              <a:t>,</a:t>
            </a:r>
            <a:r>
              <a:rPr lang="zh-CN" altLang="en-US" sz="900" dirty="0" smtClean="0"/>
              <a:t>则有</a:t>
            </a:r>
            <a:r>
              <a:rPr lang="en-US" altLang="zh-CN" sz="900" dirty="0" smtClean="0"/>
              <a:t>e(j)=</a:t>
            </a:r>
            <a:r>
              <a:rPr lang="en-US" altLang="zh-CN" sz="900" dirty="0" err="1" smtClean="0"/>
              <a:t>ve</a:t>
            </a:r>
            <a:r>
              <a:rPr lang="en-US" altLang="zh-CN" sz="900" dirty="0" smtClean="0"/>
              <a:t>(</a:t>
            </a:r>
            <a:r>
              <a:rPr lang="en-US" altLang="zh-CN" sz="900" dirty="0" err="1" smtClean="0"/>
              <a:t>i</a:t>
            </a:r>
            <a:r>
              <a:rPr lang="en-US" altLang="zh-CN" sz="900" dirty="0" smtClean="0"/>
              <a:t>)</a:t>
            </a:r>
            <a:r>
              <a:rPr lang="zh-CN" altLang="en-US" sz="900" dirty="0" smtClean="0"/>
              <a:t>。</a:t>
            </a:r>
          </a:p>
          <a:p>
            <a:pPr>
              <a:lnSpc>
                <a:spcPct val="80000"/>
              </a:lnSpc>
            </a:pPr>
            <a:r>
              <a:rPr lang="en-US" altLang="zh-CN" sz="900" dirty="0" smtClean="0"/>
              <a:t>5.</a:t>
            </a:r>
            <a:r>
              <a:rPr lang="zh-CN" altLang="en-US" sz="900" dirty="0" smtClean="0"/>
              <a:t>事件的最迟发生时间</a:t>
            </a:r>
          </a:p>
          <a:p>
            <a:pPr>
              <a:lnSpc>
                <a:spcPct val="80000"/>
              </a:lnSpc>
            </a:pPr>
            <a:r>
              <a:rPr lang="zh-CN" altLang="en-US" sz="900" dirty="0" smtClean="0"/>
              <a:t>事件</a:t>
            </a:r>
            <a:r>
              <a:rPr lang="en-US" altLang="zh-CN" sz="900" dirty="0" err="1" smtClean="0"/>
              <a:t>vk</a:t>
            </a:r>
            <a:r>
              <a:rPr lang="zh-CN" altLang="en-US" sz="900" dirty="0" smtClean="0"/>
              <a:t>的最迟发生时间</a:t>
            </a:r>
            <a:r>
              <a:rPr lang="en-US" altLang="zh-CN" sz="900" dirty="0" err="1" smtClean="0"/>
              <a:t>vl</a:t>
            </a:r>
            <a:r>
              <a:rPr lang="en-US" altLang="zh-CN" sz="900" dirty="0" smtClean="0"/>
              <a:t>(k)</a:t>
            </a:r>
            <a:r>
              <a:rPr lang="zh-CN" altLang="en-US" sz="900" dirty="0" smtClean="0"/>
              <a:t>是在不推迟整个工程完成</a:t>
            </a:r>
            <a:r>
              <a:rPr lang="en-US" altLang="zh-CN" sz="900" dirty="0" smtClean="0"/>
              <a:t>(</a:t>
            </a:r>
            <a:r>
              <a:rPr lang="zh-CN" altLang="en-US" sz="900" dirty="0" smtClean="0"/>
              <a:t>即保证结束顶点</a:t>
            </a:r>
            <a:r>
              <a:rPr lang="en-US" altLang="zh-CN" sz="900" dirty="0" err="1" smtClean="0"/>
              <a:t>vn</a:t>
            </a:r>
            <a:r>
              <a:rPr lang="zh-CN" altLang="en-US" sz="900" dirty="0" smtClean="0"/>
              <a:t>在</a:t>
            </a:r>
            <a:r>
              <a:rPr lang="en-US" altLang="zh-CN" sz="900" dirty="0" err="1" smtClean="0"/>
              <a:t>ve</a:t>
            </a:r>
            <a:r>
              <a:rPr lang="en-US" altLang="zh-CN" sz="900" dirty="0" smtClean="0"/>
              <a:t>(n)</a:t>
            </a:r>
            <a:r>
              <a:rPr lang="zh-CN" altLang="en-US" sz="900" dirty="0" smtClean="0"/>
              <a:t>时刻发生</a:t>
            </a:r>
            <a:r>
              <a:rPr lang="en-US" altLang="zh-CN" sz="900" dirty="0" smtClean="0"/>
              <a:t>)</a:t>
            </a:r>
            <a:r>
              <a:rPr lang="zh-CN" altLang="en-US" sz="900" dirty="0" smtClean="0"/>
              <a:t>的前提下</a:t>
            </a:r>
            <a:r>
              <a:rPr lang="en-US" altLang="zh-CN" sz="900" dirty="0" smtClean="0"/>
              <a:t>,</a:t>
            </a:r>
            <a:r>
              <a:rPr lang="zh-CN" altLang="en-US" sz="900" dirty="0" smtClean="0"/>
              <a:t>该事件最迟必须发生的时间。</a:t>
            </a:r>
            <a:r>
              <a:rPr lang="en-US" altLang="zh-CN" sz="900" dirty="0" err="1" smtClean="0"/>
              <a:t>vl</a:t>
            </a:r>
            <a:r>
              <a:rPr lang="zh-CN" altLang="en-US" sz="900" dirty="0" smtClean="0"/>
              <a:t>（</a:t>
            </a:r>
            <a:r>
              <a:rPr lang="en-US" altLang="zh-CN" sz="900" dirty="0" smtClean="0"/>
              <a:t>k</a:t>
            </a:r>
            <a:r>
              <a:rPr lang="zh-CN" altLang="en-US" sz="900" dirty="0" smtClean="0"/>
              <a:t>）为</a:t>
            </a:r>
            <a:r>
              <a:rPr lang="en-US" altLang="zh-CN" sz="900" dirty="0" err="1" smtClean="0"/>
              <a:t>ve</a:t>
            </a:r>
            <a:r>
              <a:rPr lang="zh-CN" altLang="en-US" sz="900" dirty="0" smtClean="0"/>
              <a:t>（</a:t>
            </a:r>
            <a:r>
              <a:rPr lang="en-US" altLang="zh-CN" sz="900" dirty="0" smtClean="0"/>
              <a:t>n</a:t>
            </a:r>
            <a:r>
              <a:rPr lang="zh-CN" altLang="en-US" sz="900" dirty="0" smtClean="0"/>
              <a:t>）减去顶点</a:t>
            </a:r>
            <a:r>
              <a:rPr lang="en-US" altLang="zh-CN" sz="900" dirty="0" err="1" smtClean="0"/>
              <a:t>vk</a:t>
            </a:r>
            <a:r>
              <a:rPr lang="zh-CN" altLang="en-US" sz="900" dirty="0" smtClean="0"/>
              <a:t>到结束顶点</a:t>
            </a:r>
            <a:r>
              <a:rPr lang="en-US" altLang="zh-CN" sz="900" dirty="0" err="1" smtClean="0"/>
              <a:t>vn</a:t>
            </a:r>
            <a:r>
              <a:rPr lang="zh-CN" altLang="en-US" sz="900" dirty="0" smtClean="0"/>
              <a:t>的最长路径的长度。</a:t>
            </a:r>
          </a:p>
          <a:p>
            <a:pPr>
              <a:lnSpc>
                <a:spcPct val="80000"/>
              </a:lnSpc>
            </a:pPr>
            <a:r>
              <a:rPr lang="en-US" altLang="zh-CN" sz="900" dirty="0" smtClean="0"/>
              <a:t>6.</a:t>
            </a:r>
            <a:r>
              <a:rPr lang="zh-CN" altLang="en-US" sz="900" dirty="0" smtClean="0"/>
              <a:t>活动的最迟开始时间</a:t>
            </a:r>
          </a:p>
          <a:p>
            <a:pPr>
              <a:lnSpc>
                <a:spcPct val="80000"/>
              </a:lnSpc>
            </a:pPr>
            <a:r>
              <a:rPr lang="zh-CN" altLang="en-US" sz="900" dirty="0" smtClean="0"/>
              <a:t>活动</a:t>
            </a:r>
            <a:r>
              <a:rPr lang="en-US" altLang="zh-CN" sz="900" dirty="0" err="1" smtClean="0"/>
              <a:t>aj</a:t>
            </a:r>
            <a:r>
              <a:rPr lang="zh-CN" altLang="en-US" sz="900" dirty="0" smtClean="0"/>
              <a:t>的最迟开始时间</a:t>
            </a:r>
            <a:r>
              <a:rPr lang="en-US" altLang="zh-CN" sz="900" dirty="0" smtClean="0"/>
              <a:t>l(j)</a:t>
            </a:r>
            <a:r>
              <a:rPr lang="zh-CN" altLang="en-US" sz="900" dirty="0" smtClean="0"/>
              <a:t>是该活动的终点所表示的事件最迟发生时间与该活动的所需时间之差。如果由边</a:t>
            </a:r>
            <a:r>
              <a:rPr lang="en-US" altLang="zh-CN" sz="900" dirty="0" smtClean="0"/>
              <a:t>(</a:t>
            </a:r>
            <a:r>
              <a:rPr lang="en-US" altLang="zh-CN" sz="900" dirty="0" err="1" smtClean="0"/>
              <a:t>vi,vk</a:t>
            </a:r>
            <a:r>
              <a:rPr lang="en-US" altLang="zh-CN" sz="900" dirty="0" smtClean="0"/>
              <a:t>)</a:t>
            </a:r>
            <a:r>
              <a:rPr lang="zh-CN" altLang="en-US" sz="900" dirty="0" smtClean="0"/>
              <a:t>表示活动</a:t>
            </a:r>
            <a:r>
              <a:rPr lang="en-US" altLang="zh-CN" sz="900" dirty="0" err="1" smtClean="0"/>
              <a:t>aj</a:t>
            </a:r>
            <a:r>
              <a:rPr lang="en-US" altLang="zh-CN" sz="900" dirty="0" smtClean="0"/>
              <a:t>,</a:t>
            </a:r>
            <a:r>
              <a:rPr lang="zh-CN" altLang="en-US" sz="900" dirty="0" smtClean="0"/>
              <a:t>则有</a:t>
            </a:r>
          </a:p>
          <a:p>
            <a:pPr>
              <a:lnSpc>
                <a:spcPct val="80000"/>
              </a:lnSpc>
            </a:pPr>
            <a:r>
              <a:rPr lang="en-US" altLang="zh-CN" sz="900" dirty="0" smtClean="0"/>
              <a:t>l(j)=</a:t>
            </a:r>
            <a:r>
              <a:rPr lang="en-US" altLang="zh-CN" sz="900" dirty="0" err="1" smtClean="0"/>
              <a:t>vl</a:t>
            </a:r>
            <a:r>
              <a:rPr lang="zh-CN" altLang="en-US" sz="900" dirty="0" smtClean="0"/>
              <a:t>（</a:t>
            </a:r>
            <a:r>
              <a:rPr lang="en-US" altLang="zh-CN" sz="900" dirty="0" smtClean="0"/>
              <a:t>k</a:t>
            </a:r>
            <a:r>
              <a:rPr lang="zh-CN" altLang="en-US" sz="900" dirty="0" smtClean="0"/>
              <a:t>）</a:t>
            </a:r>
            <a:r>
              <a:rPr lang="en-US" altLang="zh-CN" sz="900" dirty="0" smtClean="0"/>
              <a:t>-</a:t>
            </a:r>
            <a:r>
              <a:rPr lang="en-US" altLang="zh-CN" sz="900" dirty="0" err="1" smtClean="0"/>
              <a:t>aj</a:t>
            </a:r>
            <a:r>
              <a:rPr lang="zh-CN" altLang="en-US" sz="900" dirty="0" smtClean="0"/>
              <a:t>所需时间</a:t>
            </a:r>
            <a:endParaRPr lang="zh-CN" altLang="en-US" sz="1300" dirty="0" smtClean="0"/>
          </a:p>
          <a:p>
            <a:pPr>
              <a:lnSpc>
                <a:spcPct val="80000"/>
              </a:lnSpc>
            </a:pPr>
            <a:r>
              <a:rPr lang="en-US" altLang="zh-CN" sz="900" dirty="0" smtClean="0"/>
              <a:t>7.</a:t>
            </a:r>
            <a:r>
              <a:rPr lang="zh-CN" altLang="en-US" sz="900" dirty="0" smtClean="0"/>
              <a:t>时间余量</a:t>
            </a:r>
          </a:p>
          <a:p>
            <a:pPr>
              <a:lnSpc>
                <a:spcPct val="80000"/>
              </a:lnSpc>
            </a:pPr>
            <a:r>
              <a:rPr lang="zh-CN" altLang="en-US" sz="900" dirty="0" smtClean="0"/>
              <a:t>活动</a:t>
            </a:r>
            <a:r>
              <a:rPr lang="en-US" altLang="zh-CN" sz="900" dirty="0" err="1" smtClean="0"/>
              <a:t>aj</a:t>
            </a:r>
            <a:r>
              <a:rPr lang="zh-CN" altLang="en-US" sz="900" dirty="0" smtClean="0"/>
              <a:t>的 </a:t>
            </a:r>
            <a:r>
              <a:rPr lang="en-US" altLang="zh-CN" sz="900" dirty="0" smtClean="0"/>
              <a:t>l(j)-e(j)</a:t>
            </a:r>
            <a:r>
              <a:rPr lang="zh-CN" altLang="en-US" sz="900" dirty="0" smtClean="0"/>
              <a:t>是该活动完成的时间余量。它是在不增加完成整个工程所需时间的情况下，活动</a:t>
            </a:r>
            <a:r>
              <a:rPr lang="en-US" altLang="zh-CN" sz="900" dirty="0" err="1" smtClean="0"/>
              <a:t>aj</a:t>
            </a:r>
            <a:r>
              <a:rPr lang="zh-CN" altLang="en-US" sz="900" dirty="0" smtClean="0"/>
              <a:t>可以拖延的时间。</a:t>
            </a:r>
          </a:p>
          <a:p>
            <a:pPr>
              <a:lnSpc>
                <a:spcPct val="80000"/>
              </a:lnSpc>
            </a:pPr>
            <a:r>
              <a:rPr lang="en-US" altLang="zh-CN" sz="900" dirty="0" smtClean="0"/>
              <a:t>8.</a:t>
            </a:r>
            <a:r>
              <a:rPr lang="zh-CN" altLang="en-US" sz="900" dirty="0" smtClean="0"/>
              <a:t>关键活动</a:t>
            </a:r>
          </a:p>
          <a:p>
            <a:pPr>
              <a:lnSpc>
                <a:spcPct val="80000"/>
              </a:lnSpc>
            </a:pPr>
            <a:r>
              <a:rPr lang="zh-CN" altLang="en-US" sz="900" dirty="0" smtClean="0"/>
              <a:t>当一活动的时间余量</a:t>
            </a:r>
            <a:r>
              <a:rPr lang="en-US" altLang="zh-CN" sz="900" dirty="0" smtClean="0"/>
              <a:t>=0</a:t>
            </a:r>
            <a:r>
              <a:rPr lang="zh-CN" altLang="en-US" sz="900" dirty="0" smtClean="0"/>
              <a:t>，说明该活动必须如期完成，否则就会拖延完成整个工程的进度。若活动</a:t>
            </a:r>
            <a:r>
              <a:rPr lang="en-US" altLang="zh-CN" sz="900" dirty="0" err="1" smtClean="0"/>
              <a:t>aj</a:t>
            </a:r>
            <a:r>
              <a:rPr lang="zh-CN" altLang="en-US" sz="900" dirty="0" smtClean="0"/>
              <a:t>的时间余量</a:t>
            </a:r>
            <a:r>
              <a:rPr lang="en-US" altLang="zh-CN" sz="900" dirty="0" smtClean="0"/>
              <a:t>=0</a:t>
            </a:r>
            <a:r>
              <a:rPr lang="zh-CN" altLang="en-US" sz="900" dirty="0" smtClean="0"/>
              <a:t>，则称该活动为关键活动。当时间余量</a:t>
            </a:r>
            <a:r>
              <a:rPr lang="en-US" altLang="zh-CN" sz="900" dirty="0" smtClean="0"/>
              <a:t>〉0</a:t>
            </a:r>
            <a:r>
              <a:rPr lang="zh-CN" altLang="en-US" sz="900" dirty="0" smtClean="0"/>
              <a:t>，活动</a:t>
            </a:r>
            <a:r>
              <a:rPr lang="en-US" altLang="zh-CN" sz="900" dirty="0" err="1" smtClean="0"/>
              <a:t>aj</a:t>
            </a:r>
            <a:r>
              <a:rPr lang="zh-CN" altLang="en-US" sz="900" dirty="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dirty="0" smtClean="0"/>
          </a:p>
        </p:txBody>
      </p:sp>
      <p:sp>
        <p:nvSpPr>
          <p:cNvPr id="22938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8C1592-CD78-4F3D-A941-5F69DD41AB44}" type="slidenum">
              <a:rPr lang="en-US" altLang="zh-CN" sz="1300">
                <a:latin typeface="Times New Roman" panose="02020603050405020304" pitchFamily="18" charset="0"/>
              </a:rPr>
              <a:pPr algn="r" eaLnBrk="1" hangingPunct="1">
                <a:buFont typeface="Arial" panose="020B0604020202020204" pitchFamily="34" charset="0"/>
                <a:buNone/>
              </a:pPr>
              <a:t>184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721948812"/>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latin typeface="Times New Roman" panose="02020603050405020304" pitchFamily="18" charset="0"/>
              </a:rPr>
              <a:pPr algn="r" eaLnBrk="1" hangingPunct="1">
                <a:buFont typeface="Arial" panose="020B0604020202020204" pitchFamily="34" charset="0"/>
                <a:buNone/>
              </a:pPr>
              <a:t>186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8426652"/>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solidFill>
                  <a:srgbClr val="000000"/>
                </a:solidFill>
                <a:latin typeface="Times New Roman" panose="02020603050405020304" pitchFamily="18" charset="0"/>
              </a:rPr>
              <a:pPr algn="r" eaLnBrk="1" hangingPunct="1">
                <a:buFont typeface="Arial" panose="020B0604020202020204" pitchFamily="34" charset="0"/>
                <a:buNone/>
              </a:pPr>
              <a:t>187</a:t>
            </a:fld>
            <a:endParaRPr lang="en-US" altLang="zh-CN" sz="13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89732904"/>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idx="4294967295"/>
          </p:nvPr>
        </p:nvSpPr>
        <p:spPr>
          <a:xfrm>
            <a:off x="139700" y="768350"/>
            <a:ext cx="6819900" cy="3836988"/>
          </a:xfrm>
        </p:spPr>
      </p:sp>
      <p:sp>
        <p:nvSpPr>
          <p:cNvPr id="232451"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24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31B9540-CBF6-4A98-8A99-A395E85F9635}" type="slidenum">
              <a:rPr lang="en-US" altLang="zh-CN" sz="1300">
                <a:latin typeface="Times New Roman" panose="02020603050405020304" pitchFamily="18" charset="0"/>
              </a:rPr>
              <a:pPr algn="r" eaLnBrk="1" hangingPunct="1">
                <a:buFont typeface="Arial" panose="020B0604020202020204" pitchFamily="34" charset="0"/>
                <a:buNone/>
              </a:pPr>
              <a:t>188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93092804"/>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3474" name="幻灯片图像占位符 1"/>
          <p:cNvSpPr>
            <a:spLocks noGrp="1" noRot="1" noChangeAspect="1" noChangeArrowheads="1" noTextEdit="1"/>
          </p:cNvSpPr>
          <p:nvPr>
            <p:ph type="sldImg" idx="4294967295"/>
          </p:nvPr>
        </p:nvSpPr>
        <p:spPr>
          <a:xfrm>
            <a:off x="139700" y="768350"/>
            <a:ext cx="6819900" cy="3836988"/>
          </a:xfrm>
        </p:spPr>
      </p:sp>
      <p:sp>
        <p:nvSpPr>
          <p:cNvPr id="233475"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34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AE42477-9469-4CFB-B086-8CB48D32D82D}" type="slidenum">
              <a:rPr lang="en-US" altLang="zh-CN" sz="1300">
                <a:latin typeface="Times New Roman" panose="02020603050405020304" pitchFamily="18" charset="0"/>
              </a:rPr>
              <a:pPr algn="r" eaLnBrk="1" hangingPunct="1">
                <a:buFont typeface="Arial" panose="020B0604020202020204" pitchFamily="34" charset="0"/>
                <a:buNone/>
              </a:pPr>
              <a:t>189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16459833"/>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4498" name="幻灯片图像占位符 1"/>
          <p:cNvSpPr>
            <a:spLocks noGrp="1" noRot="1" noChangeAspect="1" noChangeArrowheads="1" noTextEdit="1"/>
          </p:cNvSpPr>
          <p:nvPr>
            <p:ph type="sldImg" idx="4294967295"/>
          </p:nvPr>
        </p:nvSpPr>
        <p:spPr>
          <a:xfrm>
            <a:off x="139700" y="768350"/>
            <a:ext cx="6819900" cy="3836988"/>
          </a:xfrm>
        </p:spPr>
      </p:sp>
      <p:sp>
        <p:nvSpPr>
          <p:cNvPr id="234499" name="备注占位符 2"/>
          <p:cNvSpPr>
            <a:spLocks noGrp="1" noChangeArrowheads="1"/>
          </p:cNvSpPr>
          <p:nvPr>
            <p:ph type="body" idx="4294967295"/>
          </p:nvPr>
        </p:nvSpPr>
        <p:spPr/>
        <p:txBody>
          <a:bodyPr anchor="t">
            <a:prstTxWarp prst="textNoShape">
              <a:avLst/>
            </a:prstTxWarp>
          </a:bodyPr>
          <a:lstStyle/>
          <a:p>
            <a:r>
              <a:rPr lang="zh-CN" altLang="en-US" sz="1400" smtClean="0"/>
              <a:t>在拓扑排序的程序中插入求</a:t>
            </a:r>
            <a:r>
              <a:rPr lang="en-US" altLang="zh-CN" sz="1400" smtClean="0"/>
              <a:t>ve[j]</a:t>
            </a:r>
            <a:r>
              <a:rPr lang="zh-CN" altLang="en-US" sz="1400" smtClean="0"/>
              <a:t>的语句即可。</a:t>
            </a:r>
            <a:endParaRPr lang="zh-CN" altLang="en-US" smtClean="0"/>
          </a:p>
        </p:txBody>
      </p:sp>
      <p:sp>
        <p:nvSpPr>
          <p:cNvPr id="2345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ED66DE6-A63D-4C2E-861B-FFC797750877}" type="slidenum">
              <a:rPr lang="en-US" altLang="zh-CN" sz="1300">
                <a:latin typeface="Times New Roman" panose="02020603050405020304" pitchFamily="18" charset="0"/>
              </a:rPr>
              <a:pPr algn="r" eaLnBrk="1" hangingPunct="1">
                <a:buFont typeface="Arial" panose="020B0604020202020204" pitchFamily="34" charset="0"/>
                <a:buNone/>
              </a:pPr>
              <a:t>190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1415165"/>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a:xfrm>
            <a:off x="139700" y="768350"/>
            <a:ext cx="6819900" cy="3836988"/>
          </a:xfrm>
        </p:spPr>
      </p:sp>
      <p:sp>
        <p:nvSpPr>
          <p:cNvPr id="187395" name="备注占位符 2"/>
          <p:cNvSpPr>
            <a:spLocks noGrp="1" noChangeArrowheads="1"/>
          </p:cNvSpPr>
          <p:nvPr>
            <p:ph type="body" idx="4294967295"/>
          </p:nvPr>
        </p:nvSpPr>
        <p:spPr/>
        <p:txBody>
          <a:bodyPr anchor="t">
            <a:prstTxWarp prst="textNoShape">
              <a:avLst/>
            </a:prstTxWarp>
          </a:bodyPr>
          <a:lstStyle/>
          <a:p>
            <a:pPr>
              <a:lnSpc>
                <a:spcPct val="120000"/>
              </a:lnSpc>
              <a:buFont typeface="Wingdings" panose="05000000000000000000" pitchFamily="2" charset="2"/>
              <a:buChar char="•"/>
            </a:pPr>
            <a:r>
              <a:rPr lang="zh-CN" altLang="en-US" smtClean="0"/>
              <a:t>在下面的讨论中，我们不考虑顶点到其自身的边或弧，即若</a:t>
            </a:r>
          </a:p>
          <a:p>
            <a:pPr>
              <a:lnSpc>
                <a:spcPct val="120000"/>
              </a:lnSpc>
              <a:buFont typeface="Wingdings" panose="05000000000000000000" pitchFamily="2" charset="2"/>
              <a:buChar char="•"/>
            </a:pPr>
            <a:r>
              <a:rPr lang="zh-CN" altLang="en-US" smtClean="0"/>
              <a:t>无向图</a:t>
            </a:r>
            <a:r>
              <a:rPr lang="en-US" altLang="zh-CN" smtClean="0"/>
              <a:t>G</a:t>
            </a:r>
            <a:r>
              <a:rPr lang="zh-CN" altLang="en-US" smtClean="0"/>
              <a:t>中有边</a:t>
            </a:r>
            <a:r>
              <a:rPr lang="en-US" altLang="zh-CN" smtClean="0"/>
              <a:t>(v</a:t>
            </a:r>
            <a:r>
              <a:rPr lang="en-US" altLang="zh-CN" baseline="-30000" smtClean="0"/>
              <a:t>i</a:t>
            </a:r>
            <a:r>
              <a:rPr lang="en-US" altLang="zh-CN" smtClean="0"/>
              <a:t>,v</a:t>
            </a:r>
            <a:r>
              <a:rPr lang="en-US" altLang="zh-CN" baseline="-30000" smtClean="0"/>
              <a:t>j</a:t>
            </a:r>
            <a:r>
              <a:rPr lang="en-US" altLang="zh-CN" smtClean="0"/>
              <a: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，同样，若有向图</a:t>
            </a:r>
            <a:r>
              <a:rPr lang="en-US" altLang="zh-CN" smtClean="0"/>
              <a:t>G</a:t>
            </a:r>
            <a:r>
              <a:rPr lang="zh-CN" altLang="en-US" smtClean="0"/>
              <a:t>中有弧</a:t>
            </a:r>
          </a:p>
          <a:p>
            <a:pPr>
              <a:lnSpc>
                <a:spcPct val="120000"/>
              </a:lnSpc>
              <a:buFont typeface="Wingdings" panose="05000000000000000000" pitchFamily="2" charset="2"/>
              <a:buChar char="•"/>
            </a:pPr>
            <a:r>
              <a:rPr lang="en-US" altLang="zh-CN" smtClean="0"/>
              <a:t>&lt;v</a:t>
            </a:r>
            <a:r>
              <a:rPr lang="en-US" altLang="zh-CN" baseline="-30000" smtClean="0"/>
              <a:t>i</a:t>
            </a:r>
            <a:r>
              <a:rPr lang="en-US" altLang="zh-CN" smtClean="0"/>
              <a:t>,v</a:t>
            </a:r>
            <a:r>
              <a:rPr lang="en-US" altLang="zh-CN" baseline="-30000" smtClean="0"/>
              <a:t>j</a:t>
            </a:r>
            <a:r>
              <a:rPr lang="en-US" altLang="zh-CN" smtClean="0"/>
              <a:t>&gt;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a:t>
            </a:r>
            <a:r>
              <a:rPr lang="zh-CN" altLang="en-US" baseline="-30000" smtClean="0"/>
              <a:t> </a:t>
            </a:r>
            <a:endParaRPr lang="zh-CN" altLang="en-US" smtClean="0"/>
          </a:p>
          <a:p>
            <a:pPr>
              <a:buFont typeface="Arial" panose="020B0604020202020204" pitchFamily="34" charset="0"/>
              <a:buChar char="•"/>
            </a:pPr>
            <a:endParaRPr lang="zh-CN" altLang="en-US" smtClean="0"/>
          </a:p>
        </p:txBody>
      </p:sp>
      <p:sp>
        <p:nvSpPr>
          <p:cNvPr id="1873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7FF9504-ECA3-46E5-8E2C-AD9DCF57E268}" type="slidenum">
              <a:rPr lang="en-US" altLang="zh-CN" sz="1300">
                <a:latin typeface="Times New Roman" panose="02020603050405020304" pitchFamily="18" charset="0"/>
              </a:rPr>
              <a:pPr algn="r" eaLnBrk="1" hangingPunct="1">
                <a:buFont typeface="Wingdings" panose="05000000000000000000" pitchFamily="2" charset="2"/>
                <a:buChar char="•"/>
              </a:pPr>
              <a:t>14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44358050"/>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22" name="幻灯片图像占位符 1"/>
          <p:cNvSpPr>
            <a:spLocks noGrp="1" noRot="1" noChangeAspect="1" noChangeArrowheads="1" noTextEdit="1"/>
          </p:cNvSpPr>
          <p:nvPr>
            <p:ph type="sldImg" idx="4294967295"/>
          </p:nvPr>
        </p:nvSpPr>
        <p:spPr>
          <a:xfrm>
            <a:off x="139700" y="768350"/>
            <a:ext cx="6819900" cy="3836988"/>
          </a:xfrm>
        </p:spPr>
      </p:sp>
      <p:sp>
        <p:nvSpPr>
          <p:cNvPr id="235523" name="备注占位符 2"/>
          <p:cNvSpPr>
            <a:spLocks noGrp="1" noChangeArrowheads="1"/>
          </p:cNvSpPr>
          <p:nvPr>
            <p:ph type="body" idx="4294967295"/>
          </p:nvPr>
        </p:nvSpPr>
        <p:spPr/>
        <p:txBody>
          <a:bodyPr anchor="t">
            <a:prstTxWarp prst="textNoShape">
              <a:avLst/>
            </a:prstTxWarp>
          </a:bodyPr>
          <a:lstStyle/>
          <a:p>
            <a:r>
              <a:rPr lang="zh-CN" altLang="en-US" smtClean="0"/>
              <a:t>并不是加快任何关键活动都可以缩短整个工程的完成时间，只有加快那些包含在所有的关键路径上的关键活动才能达到这个目的。如：</a:t>
            </a:r>
            <a:r>
              <a:rPr lang="en-US" altLang="zh-CN" smtClean="0"/>
              <a:t>a7</a:t>
            </a:r>
            <a:r>
              <a:rPr lang="zh-CN" altLang="en-US" smtClean="0"/>
              <a:t>、</a:t>
            </a:r>
            <a:r>
              <a:rPr lang="en-US" altLang="zh-CN" smtClean="0"/>
              <a:t>a8</a:t>
            </a:r>
            <a:r>
              <a:rPr lang="zh-CN" altLang="en-US" smtClean="0"/>
              <a:t>、</a:t>
            </a:r>
            <a:r>
              <a:rPr lang="en-US" altLang="zh-CN" smtClean="0"/>
              <a:t>a10</a:t>
            </a:r>
            <a:r>
              <a:rPr lang="zh-CN" altLang="en-US" smtClean="0"/>
              <a:t>、</a:t>
            </a:r>
            <a:r>
              <a:rPr lang="en-US" altLang="zh-CN" smtClean="0"/>
              <a:t>a11</a:t>
            </a:r>
          </a:p>
          <a:p>
            <a:endParaRPr lang="zh-CN" altLang="en-US" smtClean="0"/>
          </a:p>
        </p:txBody>
      </p:sp>
      <p:sp>
        <p:nvSpPr>
          <p:cNvPr id="23552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5E73354-1796-42C5-B504-D06192E706CA}" type="slidenum">
              <a:rPr lang="en-US" altLang="zh-CN" sz="1300">
                <a:latin typeface="Times New Roman" panose="02020603050405020304" pitchFamily="18" charset="0"/>
              </a:rPr>
              <a:pPr algn="r" eaLnBrk="1" hangingPunct="1">
                <a:buFont typeface="Arial" panose="020B0604020202020204" pitchFamily="34" charset="0"/>
                <a:buNone/>
              </a:pPr>
              <a:t>193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28914767"/>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idx="4294967295"/>
          </p:nvPr>
        </p:nvSpPr>
        <p:spPr>
          <a:xfrm>
            <a:off x="139700" y="768350"/>
            <a:ext cx="6819900" cy="3836988"/>
          </a:xfrm>
        </p:spPr>
      </p:sp>
      <p:sp>
        <p:nvSpPr>
          <p:cNvPr id="236547" name="备注占位符 2"/>
          <p:cNvSpPr>
            <a:spLocks noGrp="1" noChangeArrowheads="1"/>
          </p:cNvSpPr>
          <p:nvPr>
            <p:ph type="body" idx="4294967295"/>
          </p:nvPr>
        </p:nvSpPr>
        <p:spPr/>
        <p:txBody>
          <a:bodyPr anchor="t">
            <a:prstTxWarp prst="textNoShape">
              <a:avLst/>
            </a:prstTxWarp>
          </a:bodyPr>
          <a:lstStyle/>
          <a:p>
            <a:r>
              <a:rPr lang="zh-CN" altLang="en-US" smtClean="0"/>
              <a:t>算法设计题：编写代码实现并测试关键路径算法</a:t>
            </a:r>
          </a:p>
          <a:p>
            <a:endParaRPr lang="zh-CN" altLang="en-US" smtClean="0"/>
          </a:p>
        </p:txBody>
      </p:sp>
      <p:sp>
        <p:nvSpPr>
          <p:cNvPr id="23654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03997AF-A5C4-4F47-9DC9-C53C39787622}" type="slidenum">
              <a:rPr lang="en-US" altLang="zh-CN" sz="1300">
                <a:latin typeface="Times New Roman" panose="02020603050405020304" pitchFamily="18" charset="0"/>
              </a:rPr>
              <a:pPr algn="r" eaLnBrk="1" hangingPunct="1">
                <a:buFont typeface="Arial" panose="020B0604020202020204" pitchFamily="34" charset="0"/>
                <a:buNone/>
              </a:pPr>
              <a:t>196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3348165"/>
      </p:ext>
    </p:extLst>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288998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198</a:t>
            </a:fld>
            <a:endParaRPr lang="zh-CN" altLang="en-US">
              <a:latin typeface="Arial" panose="020B0604020202020204" pitchFamily="34" charset="0"/>
            </a:endParaRPr>
          </a:p>
        </p:txBody>
      </p:sp>
    </p:spTree>
    <p:extLst>
      <p:ext uri="{BB962C8B-B14F-4D97-AF65-F5344CB8AC3E}">
        <p14:creationId xmlns:p14="http://schemas.microsoft.com/office/powerpoint/2010/main" val="22565338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199</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90401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a:xfrm>
            <a:off x="139700" y="768350"/>
            <a:ext cx="6819900" cy="3836988"/>
          </a:xfrm>
        </p:spPr>
      </p:sp>
      <p:sp>
        <p:nvSpPr>
          <p:cNvPr id="188419" name="备注占位符 2"/>
          <p:cNvSpPr>
            <a:spLocks noGrp="1" noChangeArrowheads="1"/>
          </p:cNvSpPr>
          <p:nvPr>
            <p:ph type="body" idx="4294967295"/>
          </p:nvPr>
        </p:nvSpPr>
        <p:spPr/>
        <p:txBody>
          <a:bodyPr anchor="t">
            <a:prstTxWarp prst="textNoShape">
              <a:avLst/>
            </a:prstTxWarp>
          </a:bodyPr>
          <a:lstStyle/>
          <a:p>
            <a:r>
              <a:rPr lang="zh-CN" altLang="en-US" smtClean="0"/>
              <a:t>网络：带权的连通图？？</a:t>
            </a:r>
            <a:endParaRPr lang="en-US" altLang="zh-CN" smtClean="0"/>
          </a:p>
          <a:p>
            <a:endParaRPr lang="en-US" altLang="zh-CN" smtClean="0"/>
          </a:p>
          <a:p>
            <a:r>
              <a:rPr lang="en-US" altLang="zh-CN" smtClean="0"/>
              <a:t>Weighted Undirected Graph </a:t>
            </a:r>
            <a:r>
              <a:rPr lang="zh-CN" altLang="en-US" smtClean="0"/>
              <a:t>带权无向图</a:t>
            </a:r>
            <a:endParaRPr lang="en-US" altLang="zh-CN" smtClean="0"/>
          </a:p>
          <a:p>
            <a:endParaRPr lang="zh-CN" altLang="en-US" smtClean="0"/>
          </a:p>
        </p:txBody>
      </p:sp>
      <p:sp>
        <p:nvSpPr>
          <p:cNvPr id="18842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CA6E519C-52FE-4E87-919F-1D28006C6A34}" type="slidenum">
              <a:rPr lang="en-US" altLang="zh-CN" sz="1300">
                <a:latin typeface="Times New Roman" panose="02020603050405020304" pitchFamily="18" charset="0"/>
              </a:rPr>
              <a:pPr algn="r" eaLnBrk="1" hangingPunct="1">
                <a:buFont typeface="Wingdings" panose="05000000000000000000" pitchFamily="2" charset="2"/>
                <a:buChar char="•"/>
              </a:pPr>
              <a:t>15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6836880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79182F9-D084-42DA-BB9E-7FDF93ADC941}" type="slidenum">
              <a:rPr lang="en-US" altLang="zh-CN" sz="1300">
                <a:latin typeface="Times New Roman" panose="02020603050405020304" pitchFamily="18" charset="0"/>
              </a:rPr>
              <a:pPr algn="r" eaLnBrk="1" hangingPunct="1">
                <a:buFont typeface="Wingdings" panose="05000000000000000000" pitchFamily="2" charset="2"/>
                <a:buChar char="•"/>
              </a:pPr>
              <a:t>18</a:t>
            </a:fld>
            <a:endParaRPr lang="en-US" altLang="zh-CN" sz="1300">
              <a:latin typeface="Times New Roman" panose="02020603050405020304" pitchFamily="18" charset="0"/>
            </a:endParaRPr>
          </a:p>
        </p:txBody>
      </p:sp>
      <p:sp>
        <p:nvSpPr>
          <p:cNvPr id="189443" name="Rectangle 2"/>
          <p:cNvSpPr>
            <a:spLocks noGrp="1" noRot="1" noChangeAspect="1" noChangeArrowheads="1" noTextEdit="1"/>
          </p:cNvSpPr>
          <p:nvPr>
            <p:ph type="sldImg" idx="4294967295"/>
          </p:nvPr>
        </p:nvSpPr>
        <p:spPr>
          <a:xfrm>
            <a:off x="139700" y="768350"/>
            <a:ext cx="6819900" cy="3836988"/>
          </a:xfrm>
        </p:spPr>
      </p:sp>
      <p:sp>
        <p:nvSpPr>
          <p:cNvPr id="1894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例：图</a:t>
            </a:r>
            <a:r>
              <a:rPr lang="en-US" altLang="zh-CN" smtClean="0"/>
              <a:t>G</a:t>
            </a:r>
            <a:r>
              <a:rPr lang="en-US" altLang="zh-CN" baseline="-30000" smtClean="0"/>
              <a:t>2</a:t>
            </a:r>
            <a:r>
              <a:rPr lang="zh-CN" altLang="en-US" smtClean="0"/>
              <a:t>中</a:t>
            </a:r>
            <a:r>
              <a:rPr lang="en-US" altLang="zh-CN" smtClean="0"/>
              <a:t>v</a:t>
            </a:r>
            <a:r>
              <a:rPr lang="en-US" altLang="zh-CN" baseline="-30000" smtClean="0"/>
              <a:t>1</a:t>
            </a:r>
            <a:r>
              <a:rPr lang="zh-CN" altLang="en-US" smtClean="0"/>
              <a:t>的度为</a:t>
            </a:r>
            <a:r>
              <a:rPr lang="en-US" altLang="zh-CN" smtClean="0"/>
              <a:t>3</a:t>
            </a:r>
            <a:r>
              <a:rPr lang="zh-CN" altLang="en-US" smtClean="0"/>
              <a:t>。 </a:t>
            </a:r>
          </a:p>
          <a:p>
            <a:pPr eaLnBrk="1" hangingPunct="1"/>
            <a:r>
              <a:rPr lang="zh-CN" altLang="en-US" smtClean="0"/>
              <a:t>例：图</a:t>
            </a:r>
            <a:r>
              <a:rPr lang="en-US" altLang="zh-CN" smtClean="0"/>
              <a:t>G1</a:t>
            </a:r>
            <a:r>
              <a:rPr lang="zh-CN" altLang="en-US" smtClean="0"/>
              <a:t>中，顶点</a:t>
            </a:r>
            <a:r>
              <a:rPr lang="en-US" altLang="zh-CN" smtClean="0"/>
              <a:t>v</a:t>
            </a:r>
            <a:r>
              <a:rPr lang="en-US" altLang="zh-CN" baseline="-30000" smtClean="0"/>
              <a:t>2</a:t>
            </a:r>
            <a:r>
              <a:rPr lang="zh-CN" altLang="en-US" smtClean="0"/>
              <a:t>的入度</a:t>
            </a:r>
            <a:r>
              <a:rPr lang="en-US" altLang="zh-CN" smtClean="0"/>
              <a:t>ID(v</a:t>
            </a:r>
            <a:r>
              <a:rPr lang="en-US" altLang="zh-CN" baseline="-30000" smtClean="0"/>
              <a:t>2</a:t>
            </a:r>
            <a:r>
              <a:rPr lang="en-US" altLang="zh-CN" smtClean="0"/>
              <a:t>)=1</a:t>
            </a:r>
            <a:r>
              <a:rPr lang="zh-CN" altLang="en-US" smtClean="0"/>
              <a:t>，顶点</a:t>
            </a:r>
            <a:r>
              <a:rPr lang="en-US" altLang="zh-CN" smtClean="0"/>
              <a:t>v</a:t>
            </a:r>
            <a:r>
              <a:rPr lang="en-US" altLang="zh-CN" baseline="-30000" smtClean="0"/>
              <a:t>2</a:t>
            </a:r>
            <a:r>
              <a:rPr lang="zh-CN" altLang="en-US" smtClean="0"/>
              <a:t>的出度</a:t>
            </a:r>
            <a:r>
              <a:rPr lang="en-US" altLang="zh-CN" smtClean="0"/>
              <a:t>OD(v</a:t>
            </a:r>
            <a:r>
              <a:rPr lang="en-US" altLang="zh-CN" baseline="-30000" smtClean="0"/>
              <a:t>2</a:t>
            </a:r>
            <a:r>
              <a:rPr lang="en-US" altLang="zh-CN" smtClean="0"/>
              <a:t>)=2</a:t>
            </a:r>
            <a:r>
              <a:rPr lang="zh-CN" altLang="en-US" smtClean="0"/>
              <a:t>，度</a:t>
            </a:r>
            <a:r>
              <a:rPr lang="en-US" altLang="zh-CN" smtClean="0"/>
              <a:t>TD(v</a:t>
            </a:r>
            <a:r>
              <a:rPr lang="en-US" altLang="zh-CN" baseline="-30000" smtClean="0"/>
              <a:t>2</a:t>
            </a:r>
            <a:r>
              <a:rPr lang="en-US" altLang="zh-CN" smtClean="0"/>
              <a:t>)=ID(v</a:t>
            </a:r>
            <a:r>
              <a:rPr lang="en-US" altLang="zh-CN" baseline="-30000" smtClean="0"/>
              <a:t>2</a:t>
            </a:r>
            <a:r>
              <a:rPr lang="en-US" altLang="zh-CN" smtClean="0"/>
              <a:t>)+OD(v</a:t>
            </a:r>
            <a:r>
              <a:rPr lang="en-US" altLang="zh-CN" baseline="-30000" smtClean="0"/>
              <a:t>2</a:t>
            </a:r>
            <a:r>
              <a:rPr lang="en-US" altLang="zh-CN" smtClean="0"/>
              <a:t>)=3 </a:t>
            </a:r>
          </a:p>
          <a:p>
            <a:pPr eaLnBrk="1" hangingPunct="1"/>
            <a:endParaRPr lang="en-US" altLang="zh-CN" smtClean="0"/>
          </a:p>
        </p:txBody>
      </p:sp>
    </p:spTree>
    <p:extLst>
      <p:ext uri="{BB962C8B-B14F-4D97-AF65-F5344CB8AC3E}">
        <p14:creationId xmlns:p14="http://schemas.microsoft.com/office/powerpoint/2010/main" val="759186798"/>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E1F5DD9-0471-4777-91EC-35CFD8A09A90}" type="slidenum">
              <a:rPr lang="en-US" altLang="zh-CN" sz="1300">
                <a:latin typeface="Times New Roman" panose="02020603050405020304" pitchFamily="18" charset="0"/>
              </a:rPr>
              <a:pPr algn="r" eaLnBrk="1" hangingPunct="1">
                <a:buFont typeface="Wingdings" panose="05000000000000000000" pitchFamily="2" charset="2"/>
                <a:buChar char="•"/>
              </a:pPr>
              <a:t>19</a:t>
            </a:fld>
            <a:endParaRPr lang="en-US" altLang="zh-CN" sz="1300">
              <a:latin typeface="Times New Roman" panose="02020603050405020304" pitchFamily="18" charset="0"/>
            </a:endParaRPr>
          </a:p>
        </p:txBody>
      </p:sp>
      <p:sp>
        <p:nvSpPr>
          <p:cNvPr id="190467" name="Rectangle 2"/>
          <p:cNvSpPr>
            <a:spLocks noGrp="1" noRot="1" noChangeAspect="1" noChangeArrowheads="1" noTextEdit="1"/>
          </p:cNvSpPr>
          <p:nvPr>
            <p:ph type="sldImg" idx="4294967295"/>
          </p:nvPr>
        </p:nvSpPr>
        <p:spPr>
          <a:xfrm>
            <a:off x="139700" y="768350"/>
            <a:ext cx="6819900" cy="3836988"/>
          </a:xfrm>
        </p:spPr>
      </p:sp>
      <p:sp>
        <p:nvSpPr>
          <p:cNvPr id="19046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例：在图</a:t>
            </a:r>
            <a:r>
              <a:rPr lang="en-US" altLang="zh-CN" smtClean="0"/>
              <a:t>G</a:t>
            </a:r>
            <a:r>
              <a:rPr lang="en-US" altLang="zh-CN" baseline="-30000" smtClean="0"/>
              <a:t>2</a:t>
            </a:r>
            <a:r>
              <a:rPr lang="zh-CN" altLang="en-US" smtClean="0"/>
              <a:t>中，从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可以通过边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a:t>
            </a:r>
            <a:r>
              <a:rPr lang="en-US" altLang="zh-CN" smtClean="0"/>
              <a:t>(v</a:t>
            </a:r>
            <a:r>
              <a:rPr lang="en-US" altLang="zh-CN" baseline="-30000" smtClean="0"/>
              <a:t>2</a:t>
            </a:r>
            <a:r>
              <a:rPr lang="en-US" altLang="zh-CN" smtClean="0"/>
              <a:t>,v</a:t>
            </a:r>
            <a:r>
              <a:rPr lang="en-US" altLang="zh-CN" baseline="-30000" smtClean="0"/>
              <a:t>4</a:t>
            </a:r>
            <a:r>
              <a:rPr lang="en-US" altLang="zh-CN" smtClean="0"/>
              <a:t>)</a:t>
            </a:r>
            <a:r>
              <a:rPr lang="zh-CN" altLang="en-US" smtClean="0"/>
              <a:t>、</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而到达，其路径记为</a:t>
            </a:r>
            <a:r>
              <a:rPr lang="en-US" altLang="zh-CN" smtClean="0"/>
              <a: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，路径长度等于</a:t>
            </a:r>
            <a:r>
              <a:rPr lang="en-US" altLang="zh-CN" smtClean="0"/>
              <a:t>3</a:t>
            </a:r>
            <a:r>
              <a:rPr lang="zh-CN" altLang="en-US" smtClean="0"/>
              <a:t>。 </a:t>
            </a:r>
          </a:p>
          <a:p>
            <a:pPr eaLnBrk="1" hangingPunct="1"/>
            <a:r>
              <a:rPr lang="zh-CN" altLang="en-US" smtClean="0"/>
              <a:t>例：图</a:t>
            </a:r>
            <a:r>
              <a:rPr lang="en-US" altLang="zh-CN" smtClean="0"/>
              <a:t>7.1</a:t>
            </a:r>
            <a:r>
              <a:rPr lang="zh-CN" altLang="en-US" smtClean="0"/>
              <a:t>中的</a:t>
            </a:r>
            <a:r>
              <a:rPr lang="en-US" altLang="zh-CN" smtClean="0"/>
              <a:t>G</a:t>
            </a:r>
            <a:r>
              <a:rPr lang="en-US" altLang="zh-CN" baseline="-30000" smtClean="0"/>
              <a:t>1</a:t>
            </a:r>
            <a:r>
              <a:rPr lang="en-US" altLang="zh-CN" smtClean="0"/>
              <a:t>,</a:t>
            </a:r>
            <a:r>
              <a:rPr lang="zh-CN" altLang="en-US" smtClean="0"/>
              <a:t>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的路径通过弧</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a:t>
            </a:r>
            <a:r>
              <a:rPr lang="en-US" altLang="zh-CN" smtClean="0"/>
              <a:t>&lt;v</a:t>
            </a:r>
            <a:r>
              <a:rPr lang="en-US" altLang="zh-CN" baseline="-30000" smtClean="0"/>
              <a:t>2</a:t>
            </a:r>
            <a:r>
              <a:rPr lang="en-US" altLang="zh-CN" smtClean="0"/>
              <a:t>,v</a:t>
            </a:r>
            <a:r>
              <a:rPr lang="en-US" altLang="zh-CN" baseline="-30000" smtClean="0"/>
              <a:t>3</a:t>
            </a:r>
            <a:r>
              <a:rPr lang="en-US" altLang="zh-CN" smtClean="0"/>
              <a:t>&gt;</a:t>
            </a:r>
            <a:r>
              <a:rPr lang="zh-CN" altLang="en-US" smtClean="0"/>
              <a:t>而到达，其路径可记为</a:t>
            </a:r>
            <a:r>
              <a:rPr lang="en-US" altLang="zh-CN" smtClean="0"/>
              <a:t>&lt;v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3</a:t>
            </a:r>
            <a:r>
              <a:rPr lang="en-US" altLang="zh-CN" smtClean="0"/>
              <a:t>&gt;</a:t>
            </a:r>
            <a:r>
              <a:rPr lang="zh-CN" altLang="en-US" smtClean="0"/>
              <a:t>，路径长度为</a:t>
            </a:r>
            <a:r>
              <a:rPr lang="en-US" altLang="zh-CN" smtClean="0"/>
              <a:t>2</a:t>
            </a:r>
            <a:r>
              <a:rPr lang="zh-CN" altLang="en-US" smtClean="0"/>
              <a:t>。 </a:t>
            </a:r>
          </a:p>
          <a:p>
            <a:pPr eaLnBrk="1" hangingPunct="1"/>
            <a:endParaRPr lang="en-US" altLang="zh-CN" smtClean="0"/>
          </a:p>
        </p:txBody>
      </p:sp>
    </p:spTree>
    <p:extLst>
      <p:ext uri="{BB962C8B-B14F-4D97-AF65-F5344CB8AC3E}">
        <p14:creationId xmlns:p14="http://schemas.microsoft.com/office/powerpoint/2010/main" val="1215824336"/>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80BB4F4-B59C-4B03-A74A-2CDD0E31FBFA}" type="slidenum">
              <a:rPr lang="en-US" altLang="zh-CN" sz="1300">
                <a:latin typeface="Times New Roman" panose="02020603050405020304" pitchFamily="18" charset="0"/>
              </a:rPr>
              <a:pPr algn="r" eaLnBrk="1" hangingPunct="1">
                <a:buFont typeface="Wingdings" panose="05000000000000000000" pitchFamily="2" charset="2"/>
                <a:buChar char="•"/>
              </a:pPr>
              <a:t>20</a:t>
            </a:fld>
            <a:endParaRPr lang="en-US" altLang="zh-CN" sz="1300">
              <a:latin typeface="Times New Roman" panose="02020603050405020304" pitchFamily="18" charset="0"/>
            </a:endParaRPr>
          </a:p>
        </p:txBody>
      </p:sp>
      <p:sp>
        <p:nvSpPr>
          <p:cNvPr id="191491" name="Rectangle 2"/>
          <p:cNvSpPr>
            <a:spLocks noGrp="1" noRot="1" noChangeAspect="1" noChangeArrowheads="1" noTextEdit="1"/>
          </p:cNvSpPr>
          <p:nvPr>
            <p:ph type="sldImg" idx="4294967295"/>
          </p:nvPr>
        </p:nvSpPr>
        <p:spPr>
          <a:xfrm>
            <a:off x="139700" y="768350"/>
            <a:ext cx="6819900" cy="3836988"/>
          </a:xfrm>
        </p:spPr>
      </p:sp>
      <p:sp>
        <p:nvSpPr>
          <p:cNvPr id="191492" name="Rectangle 3"/>
          <p:cNvSpPr>
            <a:spLocks noGrp="1" noChangeArrowheads="1"/>
          </p:cNvSpPr>
          <p:nvPr>
            <p:ph type="body" idx="4294967295"/>
          </p:nvPr>
        </p:nvSpPr>
        <p:spPr/>
        <p:txBody>
          <a:bodyPr anchor="t">
            <a:prstTxWarp prst="textNoShape">
              <a:avLst/>
            </a:prstTxWarp>
          </a:bodyPr>
          <a:lstStyle/>
          <a:p>
            <a:r>
              <a:rPr lang="zh-CN" altLang="en-US" smtClean="0"/>
              <a:t>无向图中，如果两个结点之间有平行边，容</a:t>
            </a:r>
          </a:p>
          <a:p>
            <a:r>
              <a:rPr lang="zh-CN" altLang="en-US" smtClean="0"/>
              <a:t>易让人误看作</a:t>
            </a:r>
            <a:r>
              <a:rPr lang="zh-CN" altLang="en-US" b="1" smtClean="0">
                <a:latin typeface="Times New Roman" panose="02020603050405020304" pitchFamily="18" charset="0"/>
              </a:rPr>
              <a:t>“</a:t>
            </a:r>
            <a:r>
              <a:rPr lang="zh-CN" altLang="en-US" b="1" smtClean="0"/>
              <a:t>环</a:t>
            </a:r>
            <a:r>
              <a:rPr lang="zh-CN" altLang="en-US" b="1" smtClean="0">
                <a:latin typeface="Times New Roman" panose="02020603050405020304" pitchFamily="18" charset="0"/>
              </a:rPr>
              <a:t>”</a:t>
            </a:r>
            <a:endParaRPr lang="zh-CN" altLang="en-US" b="1" smtClean="0"/>
          </a:p>
          <a:p>
            <a:pPr eaLnBrk="1" hangingPunct="1"/>
            <a:r>
              <a:rPr lang="zh-CN" altLang="en-US" smtClean="0"/>
              <a:t>有向图两条边可以构成环</a:t>
            </a:r>
          </a:p>
          <a:p>
            <a:r>
              <a:rPr lang="zh-CN" altLang="en-US" smtClean="0"/>
              <a:t>有向无环图（</a:t>
            </a:r>
            <a:r>
              <a:rPr lang="en-US" altLang="zh-CN" b="1" smtClean="0"/>
              <a:t>directed acyclic graph</a:t>
            </a:r>
            <a:r>
              <a:rPr lang="zh-CN" altLang="en-US" b="1" smtClean="0"/>
              <a:t>，简</a:t>
            </a:r>
          </a:p>
          <a:p>
            <a:r>
              <a:rPr lang="zh-CN" altLang="en-US" smtClean="0"/>
              <a:t>写为</a:t>
            </a:r>
            <a:r>
              <a:rPr lang="en-US" altLang="zh-CN" b="1" smtClean="0"/>
              <a:t>DAG</a:t>
            </a:r>
            <a:r>
              <a:rPr lang="zh-CN" altLang="en-US" b="1" smtClean="0"/>
              <a:t>）</a:t>
            </a:r>
            <a:endParaRPr lang="en-US" altLang="zh-CN" b="1" smtClean="0"/>
          </a:p>
          <a:p>
            <a:r>
              <a:rPr lang="zh-CN" altLang="en-US" smtClean="0"/>
              <a:t>有根的图</a:t>
            </a:r>
          </a:p>
          <a:p>
            <a:r>
              <a:rPr lang="zh-CN" altLang="en-US" smtClean="0"/>
              <a:t>􀂄 一个有向图中，若存在一个顶点</a:t>
            </a:r>
            <a:r>
              <a:rPr lang="en-US" altLang="zh-CN" b="1" smtClean="0"/>
              <a:t>V0</a:t>
            </a:r>
            <a:r>
              <a:rPr lang="zh-CN" altLang="en-US" b="1" smtClean="0"/>
              <a:t>，从此顶点</a:t>
            </a:r>
          </a:p>
          <a:p>
            <a:r>
              <a:rPr lang="zh-CN" altLang="en-US" smtClean="0"/>
              <a:t>有路径可以到达图中其它所有顶点，则称此有</a:t>
            </a:r>
          </a:p>
          <a:p>
            <a:r>
              <a:rPr lang="zh-CN" altLang="en-US" smtClean="0"/>
              <a:t>向图为有根图，</a:t>
            </a:r>
            <a:r>
              <a:rPr lang="en-US" altLang="zh-CN" b="1" smtClean="0"/>
              <a:t>V0</a:t>
            </a:r>
            <a:r>
              <a:rPr lang="zh-CN" altLang="en-US" b="1" smtClean="0"/>
              <a:t>称作图的根。</a:t>
            </a:r>
          </a:p>
          <a:p>
            <a:r>
              <a:rPr lang="zh-CN" altLang="en-US" smtClean="0"/>
              <a:t>􀂄 树、森林</a:t>
            </a:r>
          </a:p>
          <a:p>
            <a:pPr eaLnBrk="1" hangingPunct="1"/>
            <a:endParaRPr lang="en-US" altLang="zh-CN" smtClean="0"/>
          </a:p>
        </p:txBody>
      </p:sp>
    </p:spTree>
    <p:extLst>
      <p:ext uri="{BB962C8B-B14F-4D97-AF65-F5344CB8AC3E}">
        <p14:creationId xmlns:p14="http://schemas.microsoft.com/office/powerpoint/2010/main" val="1188658716"/>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2604653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92260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449916838"/>
      </p:ext>
    </p:extLst>
  </p:cSld>
  <p:clrMapOvr>
    <a:masterClrMapping/>
  </p:clrMapOvr>
  <p:transition>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640629836"/>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32929539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597052667"/>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74766956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855208835"/>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228601"/>
            <a:ext cx="11387667"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a:prstGeom prst="rect">
            <a:avLst/>
          </a:prstGeom>
        </p:spPr>
        <p:txBody>
          <a:bodyPr/>
          <a:lstStyle>
            <a:lvl1pPr>
              <a:defRPr/>
            </a:lvl1pPr>
          </a:lstStyle>
          <a:p>
            <a:fld id="{523215B4-7B7A-41CB-A5FA-057CAC4827D2}" type="slidenum">
              <a:rPr lang="en-US" altLang="zh-CN"/>
              <a:pPr/>
              <a:t>‹#›</a:t>
            </a:fld>
            <a:endParaRPr lang="en-US" altLang="zh-CN"/>
          </a:p>
        </p:txBody>
      </p:sp>
    </p:spTree>
    <p:extLst>
      <p:ext uri="{BB962C8B-B14F-4D97-AF65-F5344CB8AC3E}">
        <p14:creationId xmlns:p14="http://schemas.microsoft.com/office/powerpoint/2010/main" val="17854540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l"/>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42426752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12209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092573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406619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729696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9373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3898668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93000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Graph</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1931385"/>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 Target="slide11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slide" Target="slide12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slide" Target="slide121.xml"/><Relationship Id="rId4" Type="http://schemas.openxmlformats.org/officeDocument/2006/relationships/image" Target="../media/image45.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51.w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slide" Target="slide1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53.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55.wmf"/><Relationship Id="rId5" Type="http://schemas.openxmlformats.org/officeDocument/2006/relationships/oleObject" Target="../embeddings/oleObject14.bin"/><Relationship Id="rId4" Type="http://schemas.openxmlformats.org/officeDocument/2006/relationships/image" Target="../media/image54.wmf"/></Relationships>
</file>

<file path=ppt/slides/_rels/slide131.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61.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58.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19.bin"/><Relationship Id="rId14" Type="http://schemas.openxmlformats.org/officeDocument/2006/relationships/image" Target="../media/image62.wmf"/></Relationships>
</file>

<file path=ppt/slides/_rels/slide132.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64.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25.bin"/></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1.bin"/><Relationship Id="rId3" Type="http://schemas.openxmlformats.org/officeDocument/2006/relationships/notesSlide" Target="../notesSlides/notesSlide41.xml"/><Relationship Id="rId7" Type="http://schemas.openxmlformats.org/officeDocument/2006/relationships/image" Target="../media/image69.wmf"/><Relationship Id="rId12" Type="http://schemas.openxmlformats.org/officeDocument/2006/relationships/hyperlink" Target="&#26368;&#30701;&#36335;&#24452;.dot" TargetMode="External"/><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28.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70.wmf"/><Relationship Id="rId14" Type="http://schemas.openxmlformats.org/officeDocument/2006/relationships/image" Target="../media/image72.wmf"/></Relationships>
</file>

<file path=ppt/slides/_rels/slide1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3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gif"/><Relationship Id="rId1" Type="http://schemas.openxmlformats.org/officeDocument/2006/relationships/slideLayout" Target="../slideLayouts/slideLayout2.xml"/><Relationship Id="rId5" Type="http://schemas.openxmlformats.org/officeDocument/2006/relationships/hyperlink" Target="http://qiao.github.io/PathFinding.js/visual/" TargetMode="External"/><Relationship Id="rId4" Type="http://schemas.openxmlformats.org/officeDocument/2006/relationships/image" Target="../media/image81.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blog.csdn.net/code_rookie5/article/details/90524600"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gif"/><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hyperlink" Target="https://myst729.github.io/posts/2014/a-star-pathfinding/" TargetMode="External"/><Relationship Id="rId7" Type="http://schemas.openxmlformats.org/officeDocument/2006/relationships/image" Target="../media/image97.jpeg"/><Relationship Id="rId2" Type="http://schemas.openxmlformats.org/officeDocument/2006/relationships/hyperlink" Target="https://www.cnblogs.com/zhedingbingqin/p/10457491.html" TargetMode="Externa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hyperlink" Target="http://www.195440.com/797"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s://cs.stanford.edu/people/abisee/tutorial/customize.html" TargetMode="External"/><Relationship Id="rId2" Type="http://schemas.openxmlformats.org/officeDocument/2006/relationships/hyperlink" Target="https://cs.stanford.edu/people/abisee/tutorial/astar.html"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gif"/><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gif"/><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21.jpeg"/><Relationship Id="rId4" Type="http://schemas.openxmlformats.org/officeDocument/2006/relationships/image" Target="../media/image20.jpeg"/></Relationships>
</file>

<file path=ppt/slides/_rels/slide17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13.xml"/><Relationship Id="rId5" Type="http://schemas.openxmlformats.org/officeDocument/2006/relationships/image" Target="../media/image105.jpeg"/><Relationship Id="rId4" Type="http://schemas.openxmlformats.org/officeDocument/2006/relationships/image" Target="../media/image104.jpeg"/></Relationships>
</file>

<file path=ppt/slides/_rels/slide17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1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11.png"/></Relationships>
</file>

<file path=ppt/slides/_rels/slide1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14.png"/><Relationship Id="rId4" Type="http://schemas.openxmlformats.org/officeDocument/2006/relationships/image" Target="../media/image113.png"/></Relationships>
</file>

<file path=ppt/slides/_rels/slide1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116.png"/><Relationship Id="rId4" Type="http://schemas.openxmlformats.org/officeDocument/2006/relationships/image" Target="../media/image115.png"/></Relationships>
</file>

<file path=ppt/slides/_rels/slide18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notesSlide" Target="../notesSlides/notesSlide49.xml"/><Relationship Id="rId7"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117.wmf"/><Relationship Id="rId5" Type="http://schemas.openxmlformats.org/officeDocument/2006/relationships/oleObject" Target="../embeddings/oleObject32.bin"/><Relationship Id="rId4" Type="http://schemas.openxmlformats.org/officeDocument/2006/relationships/audio" Target="../media/audio2.wav"/></Relationships>
</file>

<file path=ppt/slides/_rels/slide1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7.w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9.wmf"/><Relationship Id="rId5" Type="http://schemas.openxmlformats.org/officeDocument/2006/relationships/oleObject" Target="../embeddings/oleObject4.bin"/><Relationship Id="rId4" Type="http://schemas.openxmlformats.org/officeDocument/2006/relationships/image" Target="../media/image28.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1.wmf"/><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gif"/><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26.wmf"/><Relationship Id="rId4"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gif"/><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21.jpeg"/><Relationship Id="rId4" Type="http://schemas.openxmlformats.org/officeDocument/2006/relationships/image" Target="../media/image2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26.wmf"/><Relationship Id="rId4" Type="http://schemas.openxmlformats.org/officeDocument/2006/relationships/oleObject" Target="../embeddings/oleObject9.bin"/></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9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1.wmf"/><Relationship Id="rId4" Type="http://schemas.openxmlformats.org/officeDocument/2006/relationships/oleObject" Target="../embeddings/oleObject10.bin"/></Relationships>
</file>

<file path=ppt/slides/_rels/slide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8</a:t>
            </a:r>
            <a:r>
              <a:rPr lang="zh-CN" altLang="en-US" sz="7200" b="1" dirty="0" smtClean="0">
                <a:solidFill>
                  <a:srgbClr val="C62400"/>
                </a:solidFill>
                <a:latin typeface="华文仿宋" panose="02010600040101010101" pitchFamily="2" charset="-122"/>
                <a:ea typeface="华文仿宋" panose="02010600040101010101" pitchFamily="2" charset="-122"/>
              </a:rPr>
              <a:t>章 图</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2021</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16800533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623392" y="0"/>
            <a:ext cx="7793038" cy="584200"/>
          </a:xfrm>
        </p:spPr>
        <p:txBody>
          <a:bodyPr>
            <a:normAutofit fontScale="90000"/>
          </a:bodyPr>
          <a:lstStyle/>
          <a:p>
            <a:pPr eaLnBrk="1" hangingPunct="1"/>
            <a:r>
              <a:rPr lang="zh-CN" altLang="en-US" b="1" dirty="0" smtClean="0">
                <a:latin typeface="黑体" panose="02010609060101010101" pitchFamily="49" charset="-122"/>
              </a:rPr>
              <a:t>图的应用领域</a:t>
            </a:r>
          </a:p>
        </p:txBody>
      </p:sp>
      <p:sp>
        <p:nvSpPr>
          <p:cNvPr id="30723" name="内容占位符 2"/>
          <p:cNvSpPr>
            <a:spLocks noGrp="1" noChangeArrowheads="1"/>
          </p:cNvSpPr>
          <p:nvPr>
            <p:ph idx="4294967295"/>
          </p:nvPr>
        </p:nvSpPr>
        <p:spPr>
          <a:xfrm>
            <a:off x="1806588" y="1196752"/>
            <a:ext cx="7772400" cy="4114800"/>
          </a:xfrm>
        </p:spPr>
        <p:txBody>
          <a:bodyPr>
            <a:noAutofit/>
          </a:bodyPr>
          <a:lstStyle/>
          <a:p>
            <a:pPr eaLnBrk="1" hangingPunct="1">
              <a:defRPr/>
            </a:pPr>
            <a:r>
              <a:rPr kumimoji="1" lang="zh-CN" altLang="en-US" sz="3200" b="1" dirty="0"/>
              <a:t>电路网络分析</a:t>
            </a:r>
            <a:endParaRPr kumimoji="1" lang="en-US" altLang="zh-CN" sz="3200" b="1" dirty="0"/>
          </a:p>
          <a:p>
            <a:pPr eaLnBrk="1" hangingPunct="1">
              <a:defRPr/>
            </a:pPr>
            <a:r>
              <a:rPr kumimoji="1" lang="zh-CN" altLang="en-US" sz="3200" b="1" dirty="0"/>
              <a:t>交通运输管理</a:t>
            </a:r>
            <a:endParaRPr kumimoji="1" lang="en-US" altLang="zh-CN" sz="3200" b="1" dirty="0"/>
          </a:p>
          <a:p>
            <a:pPr eaLnBrk="1" hangingPunct="1">
              <a:defRPr/>
            </a:pPr>
            <a:r>
              <a:rPr kumimoji="1" lang="zh-CN" altLang="en-US" sz="3200" b="1" dirty="0"/>
              <a:t>线路的铺设</a:t>
            </a:r>
            <a:endParaRPr kumimoji="1" lang="en-US" altLang="zh-CN" sz="3200" b="1" dirty="0"/>
          </a:p>
          <a:p>
            <a:pPr eaLnBrk="1" hangingPunct="1">
              <a:defRPr/>
            </a:pPr>
            <a:r>
              <a:rPr kumimoji="1" lang="zh-CN" altLang="en-US" sz="3200" b="1" dirty="0" smtClean="0"/>
              <a:t>游戏中的寻径算法</a:t>
            </a:r>
            <a:endParaRPr kumimoji="1" lang="en-US" altLang="zh-CN" sz="3200" b="1" dirty="0"/>
          </a:p>
          <a:p>
            <a:pPr eaLnBrk="1" hangingPunct="1">
              <a:defRPr/>
            </a:pPr>
            <a:r>
              <a:rPr kumimoji="1" lang="zh-CN" altLang="en-US" sz="3200" b="1" dirty="0"/>
              <a:t>工作的分配</a:t>
            </a:r>
            <a:endParaRPr kumimoji="1" lang="en-US" altLang="zh-CN" sz="3200" b="1" dirty="0"/>
          </a:p>
          <a:p>
            <a:pPr eaLnBrk="1" hangingPunct="1">
              <a:defRPr/>
            </a:pPr>
            <a:r>
              <a:rPr kumimoji="1" lang="zh-CN" altLang="en-US" sz="3200" b="1" dirty="0"/>
              <a:t>工程进度的安排</a:t>
            </a:r>
            <a:endParaRPr kumimoji="1" lang="en-US" altLang="zh-CN" sz="3200" b="1" dirty="0"/>
          </a:p>
          <a:p>
            <a:pPr eaLnBrk="1" hangingPunct="1">
              <a:defRPr/>
            </a:pPr>
            <a:r>
              <a:rPr kumimoji="1" lang="zh-CN" altLang="en-US" sz="3200" b="1" dirty="0"/>
              <a:t>课程表的制订</a:t>
            </a:r>
            <a:endParaRPr kumimoji="1" lang="en-US" altLang="zh-CN" sz="3200" b="1" dirty="0"/>
          </a:p>
          <a:p>
            <a:pPr eaLnBrk="1" hangingPunct="1">
              <a:defRPr/>
            </a:pPr>
            <a:r>
              <a:rPr kumimoji="1" lang="zh-CN" altLang="en-US" sz="3200" b="1" dirty="0"/>
              <a:t>关系数据库的设计</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txBox="1"/>
          <p:nvPr/>
        </p:nvSpPr>
        <p:spPr>
          <a:xfrm>
            <a:off x="47328" y="1052736"/>
            <a:ext cx="5688632" cy="50228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#include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heap.h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Prim (Graph&lt;T, E&gt;&amp; G,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T u0,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MinSpanTree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E&gt;&amp; MST)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v, count;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顶点数	</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(u0);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起始顶点号</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E&gt;&gt; H(m);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最小堆</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[n];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n;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false;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 1;</a:t>
            </a:r>
          </a:p>
          <a:p>
            <a:pPr>
              <a:lnSpc>
                <a:spcPct val="105000"/>
              </a:lnSpc>
              <a:spcBef>
                <a:spcPct val="5000"/>
              </a:spcBef>
              <a:buClr>
                <a:schemeClr val="folHlink"/>
              </a:buClr>
              <a:buSzPct val="60000"/>
              <a:buFont typeface="Wingdings" panose="05000000000000000000" pitchFamily="2" charset="2"/>
              <a:buNone/>
              <a:defRPr/>
            </a:pPr>
            <a:endPar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153603" name="Rectangle 2"/>
          <p:cNvSpPr txBox="1"/>
          <p:nvPr/>
        </p:nvSpPr>
        <p:spPr>
          <a:xfrm>
            <a:off x="911424" y="0"/>
            <a:ext cx="7772400" cy="7508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000" b="1" noProof="1">
                <a:solidFill>
                  <a:srgbClr val="0000FF"/>
                </a:solidFill>
                <a:latin typeface="Times New Roman" panose="02020603050405020304" pitchFamily="18" charset="0"/>
                <a:ea typeface="宋体" panose="02010600030101010101" pitchFamily="2" charset="-122"/>
              </a:rPr>
              <a:t>Prim</a:t>
            </a:r>
            <a:r>
              <a:rPr lang="zh-CN" altLang="en-US" sz="4000" b="1" noProof="1">
                <a:solidFill>
                  <a:srgbClr val="0000FF"/>
                </a:solidFill>
                <a:latin typeface="Times New Roman" panose="02020603050405020304" pitchFamily="18" charset="0"/>
                <a:ea typeface="宋体" panose="02010600030101010101" pitchFamily="2" charset="-122"/>
              </a:rPr>
              <a:t>算法的实现</a:t>
            </a:r>
          </a:p>
        </p:txBody>
      </p:sp>
      <p:sp>
        <p:nvSpPr>
          <p:cNvPr id="4" name="Rectangle 2"/>
          <p:cNvSpPr txBox="1"/>
          <p:nvPr/>
        </p:nvSpPr>
        <p:spPr>
          <a:xfrm>
            <a:off x="5807968" y="715392"/>
            <a:ext cx="6384032" cy="59372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do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迭代</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(v != -1)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检测</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所有邻接顶点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//v</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ed.tail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u;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ed.cost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G.getWeight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u,v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加入堆</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堆中存所有</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H.IsEmpty</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count &lt; n)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H.Remove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选堆中具最小权的边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加入最小生成树</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break;</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while (count &lt; n);</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cxnSp>
        <p:nvCxnSpPr>
          <p:cNvPr id="3" name="直接连接符 2"/>
          <p:cNvCxnSpPr/>
          <p:nvPr/>
        </p:nvCxnSpPr>
        <p:spPr>
          <a:xfrm>
            <a:off x="5735960" y="750888"/>
            <a:ext cx="0" cy="610711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6132313" y="3284538"/>
            <a:ext cx="5148263" cy="3573462"/>
            <a:chOff x="2832" y="144"/>
            <a:chExt cx="2784" cy="2064"/>
          </a:xfrm>
        </p:grpSpPr>
        <p:pic>
          <p:nvPicPr>
            <p:cNvPr id="111796" name="Picture 5" descr="TM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
              <a:ext cx="265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97" name="Line 6"/>
            <p:cNvSpPr>
              <a:spLocks noChangeAspect="1" noChangeShapeType="1"/>
            </p:cNvSpPr>
            <p:nvPr/>
          </p:nvSpPr>
          <p:spPr bwMode="auto">
            <a:xfrm flipH="1">
              <a:off x="3433" y="516"/>
              <a:ext cx="1727"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8" name="Line 7"/>
            <p:cNvSpPr>
              <a:spLocks noChangeAspect="1" noChangeShapeType="1"/>
            </p:cNvSpPr>
            <p:nvPr/>
          </p:nvSpPr>
          <p:spPr bwMode="auto">
            <a:xfrm flipH="1">
              <a:off x="3451" y="729"/>
              <a:ext cx="1762" cy="7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9" name="Line 8"/>
            <p:cNvSpPr>
              <a:spLocks noChangeAspect="1" noChangeShapeType="1"/>
            </p:cNvSpPr>
            <p:nvPr/>
          </p:nvSpPr>
          <p:spPr bwMode="auto">
            <a:xfrm flipH="1" flipV="1">
              <a:off x="3468" y="1313"/>
              <a:ext cx="1754" cy="1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0" name="Line 9"/>
            <p:cNvSpPr>
              <a:spLocks noChangeAspect="1" noChangeShapeType="1"/>
            </p:cNvSpPr>
            <p:nvPr/>
          </p:nvSpPr>
          <p:spPr bwMode="auto">
            <a:xfrm flipH="1">
              <a:off x="3433" y="1313"/>
              <a:ext cx="1851" cy="4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1" name="Line 10"/>
            <p:cNvSpPr>
              <a:spLocks noChangeAspect="1" noChangeShapeType="1"/>
            </p:cNvSpPr>
            <p:nvPr/>
          </p:nvSpPr>
          <p:spPr bwMode="auto">
            <a:xfrm flipH="1">
              <a:off x="3424" y="1809"/>
              <a:ext cx="1860"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2" name="Line 11"/>
            <p:cNvSpPr>
              <a:spLocks noChangeAspect="1" noChangeShapeType="1"/>
            </p:cNvSpPr>
            <p:nvPr/>
          </p:nvSpPr>
          <p:spPr bwMode="auto">
            <a:xfrm flipH="1" flipV="1">
              <a:off x="3459" y="1048"/>
              <a:ext cx="1754" cy="9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3" name="Oval 12"/>
            <p:cNvSpPr>
              <a:spLocks noChangeAspect="1" noChangeArrowheads="1"/>
            </p:cNvSpPr>
            <p:nvPr/>
          </p:nvSpPr>
          <p:spPr bwMode="auto">
            <a:xfrm>
              <a:off x="4301" y="897"/>
              <a:ext cx="159" cy="15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804" name="Line 13"/>
            <p:cNvSpPr>
              <a:spLocks noChangeShapeType="1"/>
            </p:cNvSpPr>
            <p:nvPr/>
          </p:nvSpPr>
          <p:spPr bwMode="auto">
            <a:xfrm>
              <a:off x="2832" y="152"/>
              <a:ext cx="2784"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19" name="Group 3"/>
          <p:cNvGrpSpPr>
            <a:grpSpLocks/>
          </p:cNvGrpSpPr>
          <p:nvPr/>
        </p:nvGrpSpPr>
        <p:grpSpPr bwMode="auto">
          <a:xfrm>
            <a:off x="1301948" y="116632"/>
            <a:ext cx="3276600" cy="2990850"/>
            <a:chOff x="154" y="122"/>
            <a:chExt cx="1430" cy="966"/>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11795"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grpSp>
        <p:nvGrpSpPr>
          <p:cNvPr id="111620" name="Group 250"/>
          <p:cNvGrpSpPr>
            <a:grpSpLocks/>
          </p:cNvGrpSpPr>
          <p:nvPr/>
        </p:nvGrpSpPr>
        <p:grpSpPr bwMode="auto">
          <a:xfrm>
            <a:off x="6384725" y="1"/>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911424" y="3317032"/>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295826" y="4127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
        <p:nvSpPr>
          <p:cNvPr id="111623" name="TextBox 182"/>
          <p:cNvSpPr txBox="1">
            <a:spLocks noChangeArrowheads="1"/>
          </p:cNvSpPr>
          <p:nvPr/>
        </p:nvSpPr>
        <p:spPr bwMode="auto">
          <a:xfrm>
            <a:off x="6479976" y="3286126"/>
            <a:ext cx="8338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0000"/>
                </a:solidFill>
                <a:latin typeface="Times New Roman" panose="02020603050405020304" pitchFamily="18" charset="0"/>
              </a:rPr>
              <a:t>prim</a:t>
            </a:r>
            <a:endParaRPr kumimoji="1" lang="zh-CN" altLang="en-US" b="1">
              <a:solidFill>
                <a:srgbClr val="FF0000"/>
              </a:solidFill>
              <a:latin typeface="Times New Roman" panose="02020603050405020304" pitchFamily="18" charset="0"/>
            </a:endParaRPr>
          </a:p>
        </p:txBody>
      </p:sp>
      <p:cxnSp>
        <p:nvCxnSpPr>
          <p:cNvPr id="111624" name="直接连接符 184"/>
          <p:cNvCxnSpPr>
            <a:cxnSpLocks noChangeShapeType="1"/>
          </p:cNvCxnSpPr>
          <p:nvPr/>
        </p:nvCxnSpPr>
        <p:spPr bwMode="auto">
          <a:xfrm rot="16200000" flipH="1">
            <a:off x="7670600" y="5072063"/>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5" name="直接连接符 186"/>
          <p:cNvCxnSpPr>
            <a:cxnSpLocks noChangeShapeType="1"/>
          </p:cNvCxnSpPr>
          <p:nvPr/>
        </p:nvCxnSpPr>
        <p:spPr bwMode="auto">
          <a:xfrm rot="16200000" flipH="1">
            <a:off x="9385100" y="600075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6" name="直接连接符 187"/>
          <p:cNvCxnSpPr>
            <a:cxnSpLocks noChangeShapeType="1"/>
          </p:cNvCxnSpPr>
          <p:nvPr/>
        </p:nvCxnSpPr>
        <p:spPr bwMode="auto">
          <a:xfrm rot="16200000" flipH="1">
            <a:off x="71705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7" name="直接连接符 188"/>
          <p:cNvCxnSpPr>
            <a:cxnSpLocks noChangeShapeType="1"/>
          </p:cNvCxnSpPr>
          <p:nvPr/>
        </p:nvCxnSpPr>
        <p:spPr bwMode="auto">
          <a:xfrm rot="16200000" flipH="1">
            <a:off x="88850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p:nvPr/>
        </p:nvSpPr>
        <p:spPr>
          <a:xfrm>
            <a:off x="1055440" y="-27384"/>
            <a:ext cx="7777163" cy="7078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35000"/>
              </a:spcBef>
              <a:spcAft>
                <a:spcPct val="20000"/>
              </a:spcAft>
              <a:buClr>
                <a:srgbClr val="000000"/>
              </a:buClr>
              <a:buFont typeface="Wingdings" panose="05000000000000000000" pitchFamily="2" charset="2"/>
              <a:buNone/>
              <a:defRPr/>
            </a:pPr>
            <a:r>
              <a:rPr lang="en-US" altLang="zh-CN" sz="4000" b="1" noProof="1">
                <a:solidFill>
                  <a:srgbClr val="0000FF"/>
                </a:solidFill>
                <a:latin typeface="Arial" panose="020B0604020202020204" pitchFamily="34" charset="0"/>
                <a:ea typeface="宋体" panose="02010600030101010101" pitchFamily="2" charset="-122"/>
              </a:rPr>
              <a:t>8.4.1 Kruskal</a:t>
            </a:r>
            <a:r>
              <a:rPr lang="zh-CN" altLang="en-US" sz="4000" b="1" noProof="1">
                <a:solidFill>
                  <a:srgbClr val="0000FF"/>
                </a:solidFill>
                <a:latin typeface="Arial" panose="020B0604020202020204" pitchFamily="34" charset="0"/>
                <a:ea typeface="宋体" panose="02010600030101010101" pitchFamily="2" charset="-122"/>
              </a:rPr>
              <a:t>算法</a:t>
            </a:r>
            <a:endParaRPr lang="en-US" altLang="zh-CN" noProof="1">
              <a:solidFill>
                <a:srgbClr val="0000FF"/>
              </a:solidFill>
              <a:latin typeface="Arial" panose="020B0604020202020204" pitchFamily="34" charset="0"/>
              <a:ea typeface="宋体" panose="02010600030101010101" pitchFamily="2" charset="-122"/>
            </a:endParaRPr>
          </a:p>
        </p:txBody>
      </p:sp>
      <p:pic>
        <p:nvPicPr>
          <p:cNvPr id="179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0496" y="764704"/>
            <a:ext cx="1482349" cy="186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03512" y="836712"/>
            <a:ext cx="9433048" cy="5693866"/>
          </a:xfrm>
          <a:prstGeom prst="rect">
            <a:avLst/>
          </a:prstGeom>
          <a:noFill/>
        </p:spPr>
        <p:txBody>
          <a:bodyPr wrap="square" rtlCol="0">
            <a:spAutoFit/>
          </a:bodyPr>
          <a:lstStyle/>
          <a:p>
            <a:r>
              <a:rPr lang="zh-CN" altLang="en-US" sz="2800" b="1" dirty="0">
                <a:solidFill>
                  <a:srgbClr val="0000FF"/>
                </a:solidFill>
                <a:effectLst>
                  <a:outerShdw blurRad="38100" dist="38100" dir="2700000" algn="tl">
                    <a:srgbClr val="000000">
                      <a:alpha val="43137"/>
                    </a:srgbClr>
                  </a:outerShdw>
                </a:effectLst>
              </a:rPr>
              <a:t>算法思想：</a:t>
            </a:r>
            <a:endParaRPr lang="en-US" altLang="zh-CN" sz="2800" b="1" dirty="0">
              <a:solidFill>
                <a:srgbClr val="0000FF"/>
              </a:solidFill>
              <a:effectLst>
                <a:outerShdw blurRad="38100" dist="38100" dir="2700000" algn="tl">
                  <a:srgbClr val="000000">
                    <a:alpha val="43137"/>
                  </a:srgbClr>
                </a:outerShdw>
              </a:effectLst>
            </a:endParaRPr>
          </a:p>
          <a:p>
            <a:endParaRPr lang="en-US" altLang="zh-CN" sz="2800" dirty="0"/>
          </a:p>
          <a:p>
            <a:pPr marL="457200" indent="-457200">
              <a:buFont typeface="+mj-lt"/>
              <a:buAutoNum type="arabicPeriod"/>
            </a:pPr>
            <a:r>
              <a:rPr lang="zh-CN" altLang="en-US" sz="2800" dirty="0"/>
              <a:t>已知</a:t>
            </a:r>
            <a:r>
              <a:rPr lang="en-US" altLang="zh-CN" sz="2800" dirty="0"/>
              <a:t>VMST=V(G)</a:t>
            </a:r>
            <a:r>
              <a:rPr lang="zh-CN" altLang="en-US" sz="2800" dirty="0"/>
              <a:t>，</a:t>
            </a:r>
            <a:r>
              <a:rPr lang="en-US" altLang="zh-CN" sz="2800" dirty="0"/>
              <a:t>EMST</a:t>
            </a:r>
            <a:r>
              <a:rPr lang="zh-CN" altLang="en-US" sz="2800" dirty="0"/>
              <a:t>的初态为空</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首先将图中</a:t>
            </a:r>
            <a:r>
              <a:rPr lang="zh-CN" altLang="en-US" sz="2800" dirty="0">
                <a:solidFill>
                  <a:srgbClr val="0000FF"/>
                </a:solidFill>
              </a:rPr>
              <a:t>所有边按权值递增顺序排列</a:t>
            </a:r>
            <a:endParaRPr lang="en-US" altLang="zh-CN" sz="2800" dirty="0">
              <a:solidFill>
                <a:srgbClr val="0000FF"/>
              </a:solidFill>
            </a:endParaRPr>
          </a:p>
          <a:p>
            <a:pPr marL="457200" indent="-457200">
              <a:buFont typeface="+mj-lt"/>
              <a:buAutoNum type="arabicPeriod"/>
            </a:pPr>
            <a:endParaRPr lang="en-US" altLang="zh-CN" sz="2800" dirty="0"/>
          </a:p>
          <a:p>
            <a:pPr marL="457200" indent="-457200">
              <a:buFont typeface="+mj-lt"/>
              <a:buAutoNum type="arabicPeriod"/>
            </a:pPr>
            <a:r>
              <a:rPr lang="zh-CN" altLang="en-US" sz="2800" dirty="0"/>
              <a:t>依次</a:t>
            </a:r>
            <a:r>
              <a:rPr lang="zh-CN" altLang="en-US" sz="2800" dirty="0">
                <a:solidFill>
                  <a:srgbClr val="0000FF"/>
                </a:solidFill>
              </a:rPr>
              <a:t>选定取权值较小的边</a:t>
            </a:r>
            <a:r>
              <a:rPr lang="zh-CN" altLang="en-US" sz="2800" dirty="0"/>
              <a:t>，但要求后面选取的边</a:t>
            </a:r>
            <a:r>
              <a:rPr lang="zh-CN" altLang="en-US" sz="2800" dirty="0">
                <a:solidFill>
                  <a:srgbClr val="0000FF"/>
                </a:solidFill>
              </a:rPr>
              <a:t>不能与前面选取的边构成回路</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若构成回路，则放弃该条边，再去选后面权值较大的边</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在</a:t>
            </a:r>
            <a:r>
              <a:rPr lang="en-US" altLang="zh-CN" sz="2800" dirty="0"/>
              <a:t>n</a:t>
            </a:r>
            <a:r>
              <a:rPr lang="zh-CN" altLang="en-US" sz="2800" dirty="0"/>
              <a:t>个顶点的图中，选够</a:t>
            </a:r>
            <a:r>
              <a:rPr lang="en-US" altLang="zh-CN" sz="2800" dirty="0"/>
              <a:t>n-1</a:t>
            </a:r>
            <a:r>
              <a:rPr lang="zh-CN" altLang="en-US" sz="2800" dirty="0"/>
              <a:t>条边即可。</a:t>
            </a:r>
          </a:p>
          <a:p>
            <a:endParaRPr lang="zh-CN" altLang="en-US" sz="2800" dirty="0"/>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186"/>
          <p:cNvGrpSpPr>
            <a:grpSpLocks/>
          </p:cNvGrpSpPr>
          <p:nvPr/>
        </p:nvGrpSpPr>
        <p:grpSpPr bwMode="auto">
          <a:xfrm>
            <a:off x="2035176" y="2400300"/>
            <a:ext cx="7948613" cy="3621088"/>
            <a:chOff x="352" y="108"/>
            <a:chExt cx="5007" cy="2281"/>
          </a:xfrm>
        </p:grpSpPr>
        <p:sp>
          <p:nvSpPr>
            <p:cNvPr id="116783" name="Freeform 6"/>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4" name="Freeform 7"/>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5" name="Rectangle 8"/>
            <p:cNvSpPr>
              <a:spLocks noChangeArrowheads="1"/>
            </p:cNvSpPr>
            <p:nvPr/>
          </p:nvSpPr>
          <p:spPr bwMode="auto">
            <a:xfrm>
              <a:off x="696" y="137"/>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786" name="Freeform 9"/>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7" name="Freeform 10"/>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8" name="Rectangle 11"/>
            <p:cNvSpPr>
              <a:spLocks noChangeArrowheads="1"/>
            </p:cNvSpPr>
            <p:nvPr/>
          </p:nvSpPr>
          <p:spPr bwMode="auto">
            <a:xfrm>
              <a:off x="1253" y="137"/>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789" name="Freeform 12"/>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0" name="Freeform 13"/>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1" name="Rectangle 14"/>
            <p:cNvSpPr>
              <a:spLocks noChangeArrowheads="1"/>
            </p:cNvSpPr>
            <p:nvPr/>
          </p:nvSpPr>
          <p:spPr bwMode="auto">
            <a:xfrm>
              <a:off x="418" y="4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792" name="Freeform 15"/>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3" name="Freeform 16"/>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4" name="Rectangle 17"/>
            <p:cNvSpPr>
              <a:spLocks noChangeArrowheads="1"/>
            </p:cNvSpPr>
            <p:nvPr/>
          </p:nvSpPr>
          <p:spPr bwMode="auto">
            <a:xfrm>
              <a:off x="1531" y="479"/>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795" name="Freeform 18"/>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6" name="Freeform 19"/>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7" name="Rectangle 20"/>
            <p:cNvSpPr>
              <a:spLocks noChangeArrowheads="1"/>
            </p:cNvSpPr>
            <p:nvPr/>
          </p:nvSpPr>
          <p:spPr bwMode="auto">
            <a:xfrm>
              <a:off x="696" y="822"/>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798" name="Freeform 21"/>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9" name="Freeform 22"/>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0" name="Rectangle 23"/>
            <p:cNvSpPr>
              <a:spLocks noChangeArrowheads="1"/>
            </p:cNvSpPr>
            <p:nvPr/>
          </p:nvSpPr>
          <p:spPr bwMode="auto">
            <a:xfrm>
              <a:off x="1253" y="822"/>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01" name="Freeform 24"/>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2" name="Freeform 25"/>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3" name="Rectangle 26"/>
            <p:cNvSpPr>
              <a:spLocks noChangeArrowheads="1"/>
            </p:cNvSpPr>
            <p:nvPr/>
          </p:nvSpPr>
          <p:spPr bwMode="auto">
            <a:xfrm>
              <a:off x="975" y="47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04" name="Line 27"/>
            <p:cNvSpPr>
              <a:spLocks noChangeShapeType="1"/>
            </p:cNvSpPr>
            <p:nvPr/>
          </p:nvSpPr>
          <p:spPr bwMode="auto">
            <a:xfrm>
              <a:off x="1050"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5" name="Rectangle 28"/>
            <p:cNvSpPr>
              <a:spLocks noChangeArrowheads="1"/>
            </p:cNvSpPr>
            <p:nvPr/>
          </p:nvSpPr>
          <p:spPr bwMode="auto">
            <a:xfrm>
              <a:off x="1175" y="635"/>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06" name="Freeform 29"/>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7" name="Freeform 30"/>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8" name="Rectangle 31"/>
            <p:cNvSpPr>
              <a:spLocks noChangeArrowheads="1"/>
            </p:cNvSpPr>
            <p:nvPr/>
          </p:nvSpPr>
          <p:spPr bwMode="auto">
            <a:xfrm>
              <a:off x="2551" y="137"/>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09" name="Freeform 32"/>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0" name="Freeform 33"/>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1" name="Rectangle 34"/>
            <p:cNvSpPr>
              <a:spLocks noChangeArrowheads="1"/>
            </p:cNvSpPr>
            <p:nvPr/>
          </p:nvSpPr>
          <p:spPr bwMode="auto">
            <a:xfrm>
              <a:off x="3107" y="137"/>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12" name="Freeform 35"/>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3" name="Freeform 36"/>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4" name="Rectangle 37"/>
            <p:cNvSpPr>
              <a:spLocks noChangeArrowheads="1"/>
            </p:cNvSpPr>
            <p:nvPr/>
          </p:nvSpPr>
          <p:spPr bwMode="auto">
            <a:xfrm>
              <a:off x="2273" y="4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15" name="Freeform 38"/>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6" name="Freeform 39"/>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7" name="Rectangle 40"/>
            <p:cNvSpPr>
              <a:spLocks noChangeArrowheads="1"/>
            </p:cNvSpPr>
            <p:nvPr/>
          </p:nvSpPr>
          <p:spPr bwMode="auto">
            <a:xfrm>
              <a:off x="3385" y="479"/>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18" name="Freeform 41"/>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9" name="Freeform 42"/>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0" name="Rectangle 43"/>
            <p:cNvSpPr>
              <a:spLocks noChangeArrowheads="1"/>
            </p:cNvSpPr>
            <p:nvPr/>
          </p:nvSpPr>
          <p:spPr bwMode="auto">
            <a:xfrm>
              <a:off x="2551" y="822"/>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21" name="Freeform 44"/>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2" name="Freeform 45"/>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3" name="Rectangle 46"/>
            <p:cNvSpPr>
              <a:spLocks noChangeArrowheads="1"/>
            </p:cNvSpPr>
            <p:nvPr/>
          </p:nvSpPr>
          <p:spPr bwMode="auto">
            <a:xfrm>
              <a:off x="3107" y="822"/>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24" name="Freeform 47"/>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5" name="Freeform 48"/>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6" name="Rectangle 49"/>
            <p:cNvSpPr>
              <a:spLocks noChangeArrowheads="1"/>
            </p:cNvSpPr>
            <p:nvPr/>
          </p:nvSpPr>
          <p:spPr bwMode="auto">
            <a:xfrm>
              <a:off x="2829" y="47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27" name="Line 50"/>
            <p:cNvSpPr>
              <a:spLocks noChangeShapeType="1"/>
            </p:cNvSpPr>
            <p:nvPr/>
          </p:nvSpPr>
          <p:spPr bwMode="auto">
            <a:xfrm>
              <a:off x="2904"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8" name="Line 51"/>
            <p:cNvSpPr>
              <a:spLocks noChangeShapeType="1"/>
            </p:cNvSpPr>
            <p:nvPr/>
          </p:nvSpPr>
          <p:spPr bwMode="auto">
            <a:xfrm>
              <a:off x="2349"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9" name="Rectangle 52"/>
            <p:cNvSpPr>
              <a:spLocks noChangeArrowheads="1"/>
            </p:cNvSpPr>
            <p:nvPr/>
          </p:nvSpPr>
          <p:spPr bwMode="auto">
            <a:xfrm>
              <a:off x="3029" y="635"/>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30" name="Rectangle 53"/>
            <p:cNvSpPr>
              <a:spLocks noChangeArrowheads="1"/>
            </p:cNvSpPr>
            <p:nvPr/>
          </p:nvSpPr>
          <p:spPr bwMode="auto">
            <a:xfrm>
              <a:off x="2325" y="683"/>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31" name="Freeform 54"/>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2" name="Freeform 55"/>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3" name="Rectangle 56"/>
            <p:cNvSpPr>
              <a:spLocks noChangeArrowheads="1"/>
            </p:cNvSpPr>
            <p:nvPr/>
          </p:nvSpPr>
          <p:spPr bwMode="auto">
            <a:xfrm>
              <a:off x="4405" y="137"/>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34" name="Freeform 57"/>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5" name="Freeform 58"/>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6" name="Rectangle 59"/>
            <p:cNvSpPr>
              <a:spLocks noChangeArrowheads="1"/>
            </p:cNvSpPr>
            <p:nvPr/>
          </p:nvSpPr>
          <p:spPr bwMode="auto">
            <a:xfrm>
              <a:off x="4961" y="137"/>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37" name="Freeform 60"/>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8" name="Freeform 61"/>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9" name="Rectangle 62"/>
            <p:cNvSpPr>
              <a:spLocks noChangeArrowheads="1"/>
            </p:cNvSpPr>
            <p:nvPr/>
          </p:nvSpPr>
          <p:spPr bwMode="auto">
            <a:xfrm>
              <a:off x="4127" y="4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40" name="Freeform 63"/>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1" name="Freeform 64"/>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2" name="Rectangle 65"/>
            <p:cNvSpPr>
              <a:spLocks noChangeArrowheads="1"/>
            </p:cNvSpPr>
            <p:nvPr/>
          </p:nvSpPr>
          <p:spPr bwMode="auto">
            <a:xfrm>
              <a:off x="5239" y="479"/>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43" name="Freeform 66"/>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4" name="Freeform 67"/>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5" name="Rectangle 68"/>
            <p:cNvSpPr>
              <a:spLocks noChangeArrowheads="1"/>
            </p:cNvSpPr>
            <p:nvPr/>
          </p:nvSpPr>
          <p:spPr bwMode="auto">
            <a:xfrm>
              <a:off x="4405" y="822"/>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46" name="Freeform 69"/>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7" name="Freeform 70"/>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8" name="Rectangle 71"/>
            <p:cNvSpPr>
              <a:spLocks noChangeArrowheads="1"/>
            </p:cNvSpPr>
            <p:nvPr/>
          </p:nvSpPr>
          <p:spPr bwMode="auto">
            <a:xfrm>
              <a:off x="4961" y="822"/>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49" name="Freeform 72"/>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0" name="Freeform 73"/>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51" name="Rectangle 74"/>
            <p:cNvSpPr>
              <a:spLocks noChangeArrowheads="1"/>
            </p:cNvSpPr>
            <p:nvPr/>
          </p:nvSpPr>
          <p:spPr bwMode="auto">
            <a:xfrm>
              <a:off x="4683" y="47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52" name="Line 75"/>
            <p:cNvSpPr>
              <a:spLocks noChangeShapeType="1"/>
            </p:cNvSpPr>
            <p:nvPr/>
          </p:nvSpPr>
          <p:spPr bwMode="auto">
            <a:xfrm>
              <a:off x="4802" y="522"/>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3" name="Line 76"/>
            <p:cNvSpPr>
              <a:spLocks noChangeShapeType="1"/>
            </p:cNvSpPr>
            <p:nvPr/>
          </p:nvSpPr>
          <p:spPr bwMode="auto">
            <a:xfrm>
              <a:off x="4758"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4" name="Line 77"/>
            <p:cNvSpPr>
              <a:spLocks noChangeShapeType="1"/>
            </p:cNvSpPr>
            <p:nvPr/>
          </p:nvSpPr>
          <p:spPr bwMode="auto">
            <a:xfrm>
              <a:off x="4203"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5" name="Rectangle 78"/>
            <p:cNvSpPr>
              <a:spLocks noChangeArrowheads="1"/>
            </p:cNvSpPr>
            <p:nvPr/>
          </p:nvSpPr>
          <p:spPr bwMode="auto">
            <a:xfrm>
              <a:off x="4941" y="44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56" name="Rectangle 79"/>
            <p:cNvSpPr>
              <a:spLocks noChangeArrowheads="1"/>
            </p:cNvSpPr>
            <p:nvPr/>
          </p:nvSpPr>
          <p:spPr bwMode="auto">
            <a:xfrm>
              <a:off x="4883" y="635"/>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57" name="Rectangle 80"/>
            <p:cNvSpPr>
              <a:spLocks noChangeArrowheads="1"/>
            </p:cNvSpPr>
            <p:nvPr/>
          </p:nvSpPr>
          <p:spPr bwMode="auto">
            <a:xfrm>
              <a:off x="4179" y="683"/>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58" name="Freeform 81"/>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9" name="Freeform 82"/>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0" name="Rectangle 83"/>
            <p:cNvSpPr>
              <a:spLocks noChangeArrowheads="1"/>
            </p:cNvSpPr>
            <p:nvPr/>
          </p:nvSpPr>
          <p:spPr bwMode="auto">
            <a:xfrm>
              <a:off x="696" y="136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61" name="Freeform 84"/>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2" name="Freeform 85"/>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3" name="Rectangle 86"/>
            <p:cNvSpPr>
              <a:spLocks noChangeArrowheads="1"/>
            </p:cNvSpPr>
            <p:nvPr/>
          </p:nvSpPr>
          <p:spPr bwMode="auto">
            <a:xfrm>
              <a:off x="1253" y="1360"/>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64" name="Freeform 87"/>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5" name="Freeform 88"/>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6" name="Rectangle 89"/>
            <p:cNvSpPr>
              <a:spLocks noChangeArrowheads="1"/>
            </p:cNvSpPr>
            <p:nvPr/>
          </p:nvSpPr>
          <p:spPr bwMode="auto">
            <a:xfrm>
              <a:off x="418" y="170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67" name="Freeform 90"/>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8" name="Freeform 91"/>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9" name="Rectangle 92"/>
            <p:cNvSpPr>
              <a:spLocks noChangeArrowheads="1"/>
            </p:cNvSpPr>
            <p:nvPr/>
          </p:nvSpPr>
          <p:spPr bwMode="auto">
            <a:xfrm>
              <a:off x="1531" y="170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70" name="Freeform 93"/>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1" name="Freeform 94"/>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2" name="Rectangle 95"/>
            <p:cNvSpPr>
              <a:spLocks noChangeArrowheads="1"/>
            </p:cNvSpPr>
            <p:nvPr/>
          </p:nvSpPr>
          <p:spPr bwMode="auto">
            <a:xfrm>
              <a:off x="696" y="204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73" name="Freeform 96"/>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4" name="Freeform 97"/>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5" name="Rectangle 98"/>
            <p:cNvSpPr>
              <a:spLocks noChangeArrowheads="1"/>
            </p:cNvSpPr>
            <p:nvPr/>
          </p:nvSpPr>
          <p:spPr bwMode="auto">
            <a:xfrm>
              <a:off x="1253" y="2045"/>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76" name="Freeform 99"/>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7" name="Freeform 100"/>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8" name="Rectangle 101"/>
            <p:cNvSpPr>
              <a:spLocks noChangeArrowheads="1"/>
            </p:cNvSpPr>
            <p:nvPr/>
          </p:nvSpPr>
          <p:spPr bwMode="auto">
            <a:xfrm>
              <a:off x="975" y="170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79" name="Line 102"/>
            <p:cNvSpPr>
              <a:spLocks noChangeShapeType="1"/>
            </p:cNvSpPr>
            <p:nvPr/>
          </p:nvSpPr>
          <p:spPr bwMode="auto">
            <a:xfrm>
              <a:off x="1094"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0" name="Line 103"/>
            <p:cNvSpPr>
              <a:spLocks noChangeShapeType="1"/>
            </p:cNvSpPr>
            <p:nvPr/>
          </p:nvSpPr>
          <p:spPr bwMode="auto">
            <a:xfrm>
              <a:off x="1050"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1" name="Line 104"/>
            <p:cNvSpPr>
              <a:spLocks noChangeShapeType="1"/>
            </p:cNvSpPr>
            <p:nvPr/>
          </p:nvSpPr>
          <p:spPr bwMode="auto">
            <a:xfrm>
              <a:off x="1329" y="1462"/>
              <a:ext cx="177"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2" name="Line 105"/>
            <p:cNvSpPr>
              <a:spLocks noChangeShapeType="1"/>
            </p:cNvSpPr>
            <p:nvPr/>
          </p:nvSpPr>
          <p:spPr bwMode="auto">
            <a:xfrm>
              <a:off x="495"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3" name="Rectangle 106"/>
            <p:cNvSpPr>
              <a:spLocks noChangeArrowheads="1"/>
            </p:cNvSpPr>
            <p:nvPr/>
          </p:nvSpPr>
          <p:spPr bwMode="auto">
            <a:xfrm>
              <a:off x="1435"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884" name="Rectangle 107"/>
            <p:cNvSpPr>
              <a:spLocks noChangeArrowheads="1"/>
            </p:cNvSpPr>
            <p:nvPr/>
          </p:nvSpPr>
          <p:spPr bwMode="auto">
            <a:xfrm>
              <a:off x="1245" y="165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85" name="Rectangle 108"/>
            <p:cNvSpPr>
              <a:spLocks noChangeArrowheads="1"/>
            </p:cNvSpPr>
            <p:nvPr/>
          </p:nvSpPr>
          <p:spPr bwMode="auto">
            <a:xfrm>
              <a:off x="1175"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86" name="Rectangle 109"/>
            <p:cNvSpPr>
              <a:spLocks noChangeArrowheads="1"/>
            </p:cNvSpPr>
            <p:nvPr/>
          </p:nvSpPr>
          <p:spPr bwMode="auto">
            <a:xfrm>
              <a:off x="470" y="190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87" name="Freeform 110"/>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88" name="Freeform 111"/>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89" name="Rectangle 112"/>
            <p:cNvSpPr>
              <a:spLocks noChangeArrowheads="1"/>
            </p:cNvSpPr>
            <p:nvPr/>
          </p:nvSpPr>
          <p:spPr bwMode="auto">
            <a:xfrm>
              <a:off x="2551" y="136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90" name="Freeform 113"/>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1" name="Freeform 114"/>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2" name="Rectangle 115"/>
            <p:cNvSpPr>
              <a:spLocks noChangeArrowheads="1"/>
            </p:cNvSpPr>
            <p:nvPr/>
          </p:nvSpPr>
          <p:spPr bwMode="auto">
            <a:xfrm>
              <a:off x="3107" y="1360"/>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93" name="Freeform 116"/>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4" name="Freeform 117"/>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5" name="Rectangle 118"/>
            <p:cNvSpPr>
              <a:spLocks noChangeArrowheads="1"/>
            </p:cNvSpPr>
            <p:nvPr/>
          </p:nvSpPr>
          <p:spPr bwMode="auto">
            <a:xfrm>
              <a:off x="2273" y="170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96" name="Freeform 119"/>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7" name="Freeform 120"/>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8" name="Rectangle 121"/>
            <p:cNvSpPr>
              <a:spLocks noChangeArrowheads="1"/>
            </p:cNvSpPr>
            <p:nvPr/>
          </p:nvSpPr>
          <p:spPr bwMode="auto">
            <a:xfrm>
              <a:off x="3385" y="170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99" name="Freeform 122"/>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0" name="Freeform 123"/>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1" name="Rectangle 124"/>
            <p:cNvSpPr>
              <a:spLocks noChangeArrowheads="1"/>
            </p:cNvSpPr>
            <p:nvPr/>
          </p:nvSpPr>
          <p:spPr bwMode="auto">
            <a:xfrm>
              <a:off x="2551" y="204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02" name="Freeform 125"/>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3" name="Freeform 126"/>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4" name="Rectangle 127"/>
            <p:cNvSpPr>
              <a:spLocks noChangeArrowheads="1"/>
            </p:cNvSpPr>
            <p:nvPr/>
          </p:nvSpPr>
          <p:spPr bwMode="auto">
            <a:xfrm>
              <a:off x="3107" y="2045"/>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05" name="Freeform 128"/>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6" name="Freeform 129"/>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7" name="Rectangle 130"/>
            <p:cNvSpPr>
              <a:spLocks noChangeArrowheads="1"/>
            </p:cNvSpPr>
            <p:nvPr/>
          </p:nvSpPr>
          <p:spPr bwMode="auto">
            <a:xfrm>
              <a:off x="2829" y="170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08" name="Line 131"/>
            <p:cNvSpPr>
              <a:spLocks noChangeShapeType="1"/>
            </p:cNvSpPr>
            <p:nvPr/>
          </p:nvSpPr>
          <p:spPr bwMode="auto">
            <a:xfrm>
              <a:off x="2948"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09" name="Line 132"/>
            <p:cNvSpPr>
              <a:spLocks noChangeShapeType="1"/>
            </p:cNvSpPr>
            <p:nvPr/>
          </p:nvSpPr>
          <p:spPr bwMode="auto">
            <a:xfrm>
              <a:off x="2904"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0" name="Line 133"/>
            <p:cNvSpPr>
              <a:spLocks noChangeShapeType="1"/>
            </p:cNvSpPr>
            <p:nvPr/>
          </p:nvSpPr>
          <p:spPr bwMode="auto">
            <a:xfrm>
              <a:off x="3183" y="1462"/>
              <a:ext cx="178"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1" name="Line 134"/>
            <p:cNvSpPr>
              <a:spLocks noChangeShapeType="1"/>
            </p:cNvSpPr>
            <p:nvPr/>
          </p:nvSpPr>
          <p:spPr bwMode="auto">
            <a:xfrm flipH="1">
              <a:off x="2355"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2" name="Line 135"/>
            <p:cNvSpPr>
              <a:spLocks noChangeShapeType="1"/>
            </p:cNvSpPr>
            <p:nvPr/>
          </p:nvSpPr>
          <p:spPr bwMode="auto">
            <a:xfrm>
              <a:off x="2349"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3" name="Rectangle 136"/>
            <p:cNvSpPr>
              <a:spLocks noChangeArrowheads="1"/>
            </p:cNvSpPr>
            <p:nvPr/>
          </p:nvSpPr>
          <p:spPr bwMode="auto">
            <a:xfrm>
              <a:off x="2325"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14" name="Rectangle 137"/>
            <p:cNvSpPr>
              <a:spLocks noChangeArrowheads="1"/>
            </p:cNvSpPr>
            <p:nvPr/>
          </p:nvSpPr>
          <p:spPr bwMode="auto">
            <a:xfrm>
              <a:off x="3289"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15" name="Rectangle 138"/>
            <p:cNvSpPr>
              <a:spLocks noChangeArrowheads="1"/>
            </p:cNvSpPr>
            <p:nvPr/>
          </p:nvSpPr>
          <p:spPr bwMode="auto">
            <a:xfrm>
              <a:off x="3096" y="165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16" name="Rectangle 139"/>
            <p:cNvSpPr>
              <a:spLocks noChangeArrowheads="1"/>
            </p:cNvSpPr>
            <p:nvPr/>
          </p:nvSpPr>
          <p:spPr bwMode="auto">
            <a:xfrm>
              <a:off x="3029"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17" name="Rectangle 140"/>
            <p:cNvSpPr>
              <a:spLocks noChangeArrowheads="1"/>
            </p:cNvSpPr>
            <p:nvPr/>
          </p:nvSpPr>
          <p:spPr bwMode="auto">
            <a:xfrm>
              <a:off x="2325" y="190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18" name="Freeform 141"/>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19" name="Freeform 142"/>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0" name="Rectangle 143"/>
            <p:cNvSpPr>
              <a:spLocks noChangeArrowheads="1"/>
            </p:cNvSpPr>
            <p:nvPr/>
          </p:nvSpPr>
          <p:spPr bwMode="auto">
            <a:xfrm>
              <a:off x="4405" y="136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921" name="Freeform 144"/>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2" name="Freeform 145"/>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3" name="Rectangle 146"/>
            <p:cNvSpPr>
              <a:spLocks noChangeArrowheads="1"/>
            </p:cNvSpPr>
            <p:nvPr/>
          </p:nvSpPr>
          <p:spPr bwMode="auto">
            <a:xfrm>
              <a:off x="4961" y="1360"/>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924" name="Freeform 147"/>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5" name="Freeform 148"/>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6" name="Rectangle 149"/>
            <p:cNvSpPr>
              <a:spLocks noChangeArrowheads="1"/>
            </p:cNvSpPr>
            <p:nvPr/>
          </p:nvSpPr>
          <p:spPr bwMode="auto">
            <a:xfrm>
              <a:off x="4127" y="170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927" name="Freeform 150"/>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8" name="Freeform 151"/>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9" name="Rectangle 152"/>
            <p:cNvSpPr>
              <a:spLocks noChangeArrowheads="1"/>
            </p:cNvSpPr>
            <p:nvPr/>
          </p:nvSpPr>
          <p:spPr bwMode="auto">
            <a:xfrm>
              <a:off x="5239" y="170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930" name="Freeform 153"/>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1" name="Freeform 154"/>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2" name="Rectangle 155"/>
            <p:cNvSpPr>
              <a:spLocks noChangeArrowheads="1"/>
            </p:cNvSpPr>
            <p:nvPr/>
          </p:nvSpPr>
          <p:spPr bwMode="auto">
            <a:xfrm>
              <a:off x="4405" y="204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33" name="Freeform 156"/>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4" name="Freeform 157"/>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5" name="Rectangle 158"/>
            <p:cNvSpPr>
              <a:spLocks noChangeArrowheads="1"/>
            </p:cNvSpPr>
            <p:nvPr/>
          </p:nvSpPr>
          <p:spPr bwMode="auto">
            <a:xfrm>
              <a:off x="4961" y="2045"/>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36" name="Freeform 159"/>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7" name="Freeform 160"/>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8" name="Rectangle 161"/>
            <p:cNvSpPr>
              <a:spLocks noChangeArrowheads="1"/>
            </p:cNvSpPr>
            <p:nvPr/>
          </p:nvSpPr>
          <p:spPr bwMode="auto">
            <a:xfrm>
              <a:off x="4683" y="170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39" name="Line 162"/>
            <p:cNvSpPr>
              <a:spLocks noChangeShapeType="1"/>
            </p:cNvSpPr>
            <p:nvPr/>
          </p:nvSpPr>
          <p:spPr bwMode="auto">
            <a:xfrm>
              <a:off x="4802"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0" name="Line 163"/>
            <p:cNvSpPr>
              <a:spLocks noChangeShapeType="1"/>
            </p:cNvSpPr>
            <p:nvPr/>
          </p:nvSpPr>
          <p:spPr bwMode="auto">
            <a:xfrm flipH="1">
              <a:off x="4485" y="1803"/>
              <a:ext cx="172" cy="22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1" name="Line 164"/>
            <p:cNvSpPr>
              <a:spLocks noChangeShapeType="1"/>
            </p:cNvSpPr>
            <p:nvPr/>
          </p:nvSpPr>
          <p:spPr bwMode="auto">
            <a:xfrm>
              <a:off x="4758"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2" name="Line 165"/>
            <p:cNvSpPr>
              <a:spLocks noChangeShapeType="1"/>
            </p:cNvSpPr>
            <p:nvPr/>
          </p:nvSpPr>
          <p:spPr bwMode="auto">
            <a:xfrm>
              <a:off x="5039" y="1462"/>
              <a:ext cx="176"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3" name="Line 166"/>
            <p:cNvSpPr>
              <a:spLocks noChangeShapeType="1"/>
            </p:cNvSpPr>
            <p:nvPr/>
          </p:nvSpPr>
          <p:spPr bwMode="auto">
            <a:xfrm flipH="1">
              <a:off x="4209"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4" name="Line 167"/>
            <p:cNvSpPr>
              <a:spLocks noChangeShapeType="1"/>
            </p:cNvSpPr>
            <p:nvPr/>
          </p:nvSpPr>
          <p:spPr bwMode="auto">
            <a:xfrm>
              <a:off x="4203"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5" name="Rectangle 168"/>
            <p:cNvSpPr>
              <a:spLocks noChangeArrowheads="1"/>
            </p:cNvSpPr>
            <p:nvPr/>
          </p:nvSpPr>
          <p:spPr bwMode="auto">
            <a:xfrm>
              <a:off x="4179"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46" name="Rectangle 169"/>
            <p:cNvSpPr>
              <a:spLocks noChangeArrowheads="1"/>
            </p:cNvSpPr>
            <p:nvPr/>
          </p:nvSpPr>
          <p:spPr bwMode="auto">
            <a:xfrm>
              <a:off x="5143"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47" name="Rectangle 170"/>
            <p:cNvSpPr>
              <a:spLocks noChangeArrowheads="1"/>
            </p:cNvSpPr>
            <p:nvPr/>
          </p:nvSpPr>
          <p:spPr bwMode="auto">
            <a:xfrm>
              <a:off x="4951" y="166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48" name="Rectangle 171"/>
            <p:cNvSpPr>
              <a:spLocks noChangeArrowheads="1"/>
            </p:cNvSpPr>
            <p:nvPr/>
          </p:nvSpPr>
          <p:spPr bwMode="auto">
            <a:xfrm>
              <a:off x="4883"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49" name="Rectangle 172"/>
            <p:cNvSpPr>
              <a:spLocks noChangeArrowheads="1"/>
            </p:cNvSpPr>
            <p:nvPr/>
          </p:nvSpPr>
          <p:spPr bwMode="auto">
            <a:xfrm>
              <a:off x="4457"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50" name="Rectangle 173"/>
            <p:cNvSpPr>
              <a:spLocks noChangeArrowheads="1"/>
            </p:cNvSpPr>
            <p:nvPr/>
          </p:nvSpPr>
          <p:spPr bwMode="auto">
            <a:xfrm>
              <a:off x="4179" y="190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51" name="Rectangle 174"/>
            <p:cNvSpPr>
              <a:spLocks noChangeArrowheads="1"/>
            </p:cNvSpPr>
            <p:nvPr/>
          </p:nvSpPr>
          <p:spPr bwMode="auto">
            <a:xfrm>
              <a:off x="78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2" name="Rectangle 175"/>
            <p:cNvSpPr>
              <a:spLocks noChangeArrowheads="1"/>
            </p:cNvSpPr>
            <p:nvPr/>
          </p:nvSpPr>
          <p:spPr bwMode="auto">
            <a:xfrm>
              <a:off x="895" y="1031"/>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a)</a:t>
              </a:r>
            </a:p>
          </p:txBody>
        </p:sp>
        <p:sp>
          <p:nvSpPr>
            <p:cNvPr id="116953" name="Rectangle 176"/>
            <p:cNvSpPr>
              <a:spLocks noChangeArrowheads="1"/>
            </p:cNvSpPr>
            <p:nvPr/>
          </p:nvSpPr>
          <p:spPr bwMode="auto">
            <a:xfrm>
              <a:off x="269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4" name="Rectangle 177"/>
            <p:cNvSpPr>
              <a:spLocks noChangeArrowheads="1"/>
            </p:cNvSpPr>
            <p:nvPr/>
          </p:nvSpPr>
          <p:spPr bwMode="auto">
            <a:xfrm>
              <a:off x="2804" y="1031"/>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b)</a:t>
              </a:r>
            </a:p>
          </p:txBody>
        </p:sp>
        <p:sp>
          <p:nvSpPr>
            <p:cNvPr id="116955" name="Rectangle 178"/>
            <p:cNvSpPr>
              <a:spLocks noChangeArrowheads="1"/>
            </p:cNvSpPr>
            <p:nvPr/>
          </p:nvSpPr>
          <p:spPr bwMode="auto">
            <a:xfrm>
              <a:off x="4617"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6" name="Rectangle 179"/>
            <p:cNvSpPr>
              <a:spLocks noChangeArrowheads="1"/>
            </p:cNvSpPr>
            <p:nvPr/>
          </p:nvSpPr>
          <p:spPr bwMode="auto">
            <a:xfrm>
              <a:off x="4724" y="1031"/>
              <a:ext cx="1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c)</a:t>
              </a:r>
            </a:p>
          </p:txBody>
        </p:sp>
        <p:sp>
          <p:nvSpPr>
            <p:cNvPr id="116957" name="Rectangle 180"/>
            <p:cNvSpPr>
              <a:spLocks noChangeArrowheads="1"/>
            </p:cNvSpPr>
            <p:nvPr/>
          </p:nvSpPr>
          <p:spPr bwMode="auto">
            <a:xfrm>
              <a:off x="807"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8" name="Rectangle 181"/>
            <p:cNvSpPr>
              <a:spLocks noChangeArrowheads="1"/>
            </p:cNvSpPr>
            <p:nvPr/>
          </p:nvSpPr>
          <p:spPr bwMode="auto">
            <a:xfrm>
              <a:off x="902" y="2252"/>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d)</a:t>
              </a:r>
            </a:p>
          </p:txBody>
        </p:sp>
        <p:sp>
          <p:nvSpPr>
            <p:cNvPr id="116959" name="Rectangle 182"/>
            <p:cNvSpPr>
              <a:spLocks noChangeArrowheads="1"/>
            </p:cNvSpPr>
            <p:nvPr/>
          </p:nvSpPr>
          <p:spPr bwMode="auto">
            <a:xfrm>
              <a:off x="2707" y="2199"/>
              <a:ext cx="347"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0" name="Rectangle 183"/>
            <p:cNvSpPr>
              <a:spLocks noChangeArrowheads="1"/>
            </p:cNvSpPr>
            <p:nvPr/>
          </p:nvSpPr>
          <p:spPr bwMode="auto">
            <a:xfrm>
              <a:off x="2802" y="2252"/>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e)</a:t>
              </a:r>
            </a:p>
          </p:txBody>
        </p:sp>
        <p:sp>
          <p:nvSpPr>
            <p:cNvPr id="116961" name="Rectangle 184"/>
            <p:cNvSpPr>
              <a:spLocks noChangeArrowheads="1"/>
            </p:cNvSpPr>
            <p:nvPr/>
          </p:nvSpPr>
          <p:spPr bwMode="auto">
            <a:xfrm>
              <a:off x="4642"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2" name="Rectangle 185"/>
            <p:cNvSpPr>
              <a:spLocks noChangeArrowheads="1"/>
            </p:cNvSpPr>
            <p:nvPr/>
          </p:nvSpPr>
          <p:spPr bwMode="auto">
            <a:xfrm>
              <a:off x="4736" y="2252"/>
              <a:ext cx="10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f)</a:t>
              </a:r>
            </a:p>
          </p:txBody>
        </p:sp>
      </p:grpSp>
      <p:sp>
        <p:nvSpPr>
          <p:cNvPr id="116739" name="Rectangle 187"/>
          <p:cNvSpPr>
            <a:spLocks noChangeArrowheads="1"/>
          </p:cNvSpPr>
          <p:nvPr/>
        </p:nvSpPr>
        <p:spPr bwMode="auto">
          <a:xfrm>
            <a:off x="3228975" y="6280151"/>
            <a:ext cx="571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a:solidFill>
                  <a:srgbClr val="080808"/>
                </a:solidFill>
                <a:latin typeface="楷体_GB2312" pitchFamily="1" charset="-122"/>
              </a:rPr>
              <a:t>克鲁斯卡尔算法构造最小生成树的过程 </a:t>
            </a:r>
          </a:p>
        </p:txBody>
      </p:sp>
      <p:grpSp>
        <p:nvGrpSpPr>
          <p:cNvPr id="116740" name="Group 3"/>
          <p:cNvGrpSpPr>
            <a:grpSpLocks/>
          </p:cNvGrpSpPr>
          <p:nvPr/>
        </p:nvGrpSpPr>
        <p:grpSpPr bwMode="auto">
          <a:xfrm>
            <a:off x="4814889" y="88900"/>
            <a:ext cx="2217737" cy="1898304"/>
            <a:chOff x="154" y="122"/>
            <a:chExt cx="1430" cy="989"/>
          </a:xfrm>
        </p:grpSpPr>
        <p:sp>
          <p:nvSpPr>
            <p:cNvPr id="116741"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2"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3" name="Rectangle 6"/>
            <p:cNvSpPr>
              <a:spLocks noChangeArrowheads="1"/>
            </p:cNvSpPr>
            <p:nvPr/>
          </p:nvSpPr>
          <p:spPr bwMode="auto">
            <a:xfrm>
              <a:off x="533" y="169"/>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a:t>
              </a:r>
            </a:p>
          </p:txBody>
        </p:sp>
        <p:sp>
          <p:nvSpPr>
            <p:cNvPr id="116744"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5"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6" name="Rectangle 9"/>
            <p:cNvSpPr>
              <a:spLocks noChangeArrowheads="1"/>
            </p:cNvSpPr>
            <p:nvPr/>
          </p:nvSpPr>
          <p:spPr bwMode="auto">
            <a:xfrm>
              <a:off x="1146" y="169"/>
              <a:ext cx="9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C</a:t>
              </a:r>
            </a:p>
          </p:txBody>
        </p:sp>
        <p:sp>
          <p:nvSpPr>
            <p:cNvPr id="116747"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8"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9" name="Rectangle 12"/>
            <p:cNvSpPr>
              <a:spLocks noChangeArrowheads="1"/>
            </p:cNvSpPr>
            <p:nvPr/>
          </p:nvSpPr>
          <p:spPr bwMode="auto">
            <a:xfrm>
              <a:off x="227"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B</a:t>
              </a:r>
            </a:p>
          </p:txBody>
        </p:sp>
        <p:sp>
          <p:nvSpPr>
            <p:cNvPr id="116750"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1"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2" name="Rectangle 15"/>
            <p:cNvSpPr>
              <a:spLocks noChangeArrowheads="1"/>
            </p:cNvSpPr>
            <p:nvPr/>
          </p:nvSpPr>
          <p:spPr bwMode="auto">
            <a:xfrm>
              <a:off x="1452" y="541"/>
              <a:ext cx="9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G</a:t>
              </a:r>
            </a:p>
          </p:txBody>
        </p:sp>
        <p:sp>
          <p:nvSpPr>
            <p:cNvPr id="116753"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4"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5" name="Rectangle 18"/>
            <p:cNvSpPr>
              <a:spLocks noChangeArrowheads="1"/>
            </p:cNvSpPr>
            <p:nvPr/>
          </p:nvSpPr>
          <p:spPr bwMode="auto">
            <a:xfrm>
              <a:off x="533" y="911"/>
              <a:ext cx="7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E</a:t>
              </a:r>
            </a:p>
          </p:txBody>
        </p:sp>
        <p:sp>
          <p:nvSpPr>
            <p:cNvPr id="116756"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7"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8" name="Rectangle 21"/>
            <p:cNvSpPr>
              <a:spLocks noChangeArrowheads="1"/>
            </p:cNvSpPr>
            <p:nvPr/>
          </p:nvSpPr>
          <p:spPr bwMode="auto">
            <a:xfrm>
              <a:off x="1146" y="911"/>
              <a:ext cx="7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F</a:t>
              </a:r>
            </a:p>
          </p:txBody>
        </p:sp>
        <p:sp>
          <p:nvSpPr>
            <p:cNvPr id="116759"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60"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1" name="Rectangle 24"/>
            <p:cNvSpPr>
              <a:spLocks noChangeArrowheads="1"/>
            </p:cNvSpPr>
            <p:nvPr/>
          </p:nvSpPr>
          <p:spPr bwMode="auto">
            <a:xfrm>
              <a:off x="840"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D</a:t>
              </a:r>
            </a:p>
          </p:txBody>
        </p:sp>
        <p:sp>
          <p:nvSpPr>
            <p:cNvPr id="116762"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2" name="Rectangle 35"/>
            <p:cNvSpPr>
              <a:spLocks noChangeArrowheads="1"/>
            </p:cNvSpPr>
            <p:nvPr/>
          </p:nvSpPr>
          <p:spPr bwMode="auto">
            <a:xfrm>
              <a:off x="285"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73" name="Rectangle 36"/>
            <p:cNvSpPr>
              <a:spLocks noChangeArrowheads="1"/>
            </p:cNvSpPr>
            <p:nvPr/>
          </p:nvSpPr>
          <p:spPr bwMode="auto">
            <a:xfrm>
              <a:off x="812" y="122"/>
              <a:ext cx="15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60</a:t>
              </a:r>
            </a:p>
          </p:txBody>
        </p:sp>
        <p:sp>
          <p:nvSpPr>
            <p:cNvPr id="116774" name="Rectangle 37"/>
            <p:cNvSpPr>
              <a:spLocks noChangeArrowheads="1"/>
            </p:cNvSpPr>
            <p:nvPr/>
          </p:nvSpPr>
          <p:spPr bwMode="auto">
            <a:xfrm>
              <a:off x="1346"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45</a:t>
              </a:r>
            </a:p>
          </p:txBody>
        </p:sp>
        <p:sp>
          <p:nvSpPr>
            <p:cNvPr id="116775" name="Rectangle 38"/>
            <p:cNvSpPr>
              <a:spLocks noChangeArrowheads="1"/>
            </p:cNvSpPr>
            <p:nvPr/>
          </p:nvSpPr>
          <p:spPr bwMode="auto">
            <a:xfrm>
              <a:off x="1033" y="393"/>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52</a:t>
              </a:r>
            </a:p>
          </p:txBody>
        </p:sp>
        <p:sp>
          <p:nvSpPr>
            <p:cNvPr id="116776" name="Rectangle 39"/>
            <p:cNvSpPr>
              <a:spLocks noChangeArrowheads="1"/>
            </p:cNvSpPr>
            <p:nvPr/>
          </p:nvSpPr>
          <p:spPr bwMode="auto">
            <a:xfrm>
              <a:off x="1134" y="591"/>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42</a:t>
              </a:r>
            </a:p>
          </p:txBody>
        </p:sp>
        <p:sp>
          <p:nvSpPr>
            <p:cNvPr id="116777" name="Rectangle 40"/>
            <p:cNvSpPr>
              <a:spLocks noChangeArrowheads="1"/>
            </p:cNvSpPr>
            <p:nvPr/>
          </p:nvSpPr>
          <p:spPr bwMode="auto">
            <a:xfrm>
              <a:off x="106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30</a:t>
              </a:r>
            </a:p>
          </p:txBody>
        </p:sp>
        <p:sp>
          <p:nvSpPr>
            <p:cNvPr id="116778" name="Rectangle 41"/>
            <p:cNvSpPr>
              <a:spLocks noChangeArrowheads="1"/>
            </p:cNvSpPr>
            <p:nvPr/>
          </p:nvSpPr>
          <p:spPr bwMode="auto">
            <a:xfrm>
              <a:off x="489" y="48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65</a:t>
              </a:r>
            </a:p>
          </p:txBody>
        </p:sp>
        <p:sp>
          <p:nvSpPr>
            <p:cNvPr id="116779" name="Rectangle 42"/>
            <p:cNvSpPr>
              <a:spLocks noChangeArrowheads="1"/>
            </p:cNvSpPr>
            <p:nvPr/>
          </p:nvSpPr>
          <p:spPr bwMode="auto">
            <a:xfrm>
              <a:off x="59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80" name="Rectangle 43"/>
            <p:cNvSpPr>
              <a:spLocks noChangeArrowheads="1"/>
            </p:cNvSpPr>
            <p:nvPr/>
          </p:nvSpPr>
          <p:spPr bwMode="auto">
            <a:xfrm>
              <a:off x="285" y="76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40</a:t>
              </a:r>
            </a:p>
          </p:txBody>
        </p:sp>
        <p:sp>
          <p:nvSpPr>
            <p:cNvPr id="116781" name="Rectangle 44"/>
            <p:cNvSpPr>
              <a:spLocks noChangeArrowheads="1"/>
            </p:cNvSpPr>
            <p:nvPr/>
          </p:nvSpPr>
          <p:spPr bwMode="auto">
            <a:xfrm>
              <a:off x="829" y="87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70</a:t>
              </a:r>
            </a:p>
          </p:txBody>
        </p:sp>
        <p:sp>
          <p:nvSpPr>
            <p:cNvPr id="116782" name="Rectangle 46"/>
            <p:cNvSpPr>
              <a:spLocks noChangeArrowheads="1"/>
            </p:cNvSpPr>
            <p:nvPr/>
          </p:nvSpPr>
          <p:spPr bwMode="auto">
            <a:xfrm>
              <a:off x="732" y="999"/>
              <a:ext cx="29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(a)G</a:t>
              </a:r>
            </a:p>
          </p:txBody>
        </p:sp>
      </p:grpSp>
      <p:sp>
        <p:nvSpPr>
          <p:cNvPr id="227" name="文本框 226">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idx="1"/>
          </p:nvPr>
        </p:nvSpPr>
        <p:spPr>
          <a:xfrm>
            <a:off x="1415480" y="980728"/>
            <a:ext cx="10009112" cy="5591944"/>
          </a:xfrm>
        </p:spPr>
        <p:txBody>
          <a:bodyPr>
            <a:normAutofit/>
          </a:bodyPr>
          <a:lstStyle/>
          <a:p>
            <a:pPr algn="just"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1. </a:t>
            </a:r>
            <a:r>
              <a:rPr kumimoji="1" lang="zh-CN" altLang="en-US" sz="2800" b="1" dirty="0">
                <a:latin typeface="Times New Roman" panose="02020603050405020304" pitchFamily="18" charset="0"/>
              </a:rPr>
              <a:t>置</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的初态为空集；</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2. while (E</a:t>
            </a:r>
            <a:r>
              <a:rPr kumimoji="1" lang="en-US" altLang="zh-CN" sz="2800" b="1" baseline="-25000" dirty="0"/>
              <a:t>MST</a:t>
            </a:r>
            <a:r>
              <a:rPr kumimoji="1" lang="zh-CN" altLang="en-US" sz="2800" b="1" dirty="0">
                <a:latin typeface="Times New Roman" panose="02020603050405020304" pitchFamily="18" charset="0"/>
              </a:rPr>
              <a:t>中</a:t>
            </a:r>
            <a:r>
              <a:rPr kumimoji="1" lang="zh-CN" altLang="en-US" sz="2800" b="1" dirty="0">
                <a:solidFill>
                  <a:schemeClr val="hlink"/>
                </a:solidFill>
                <a:latin typeface="Times New Roman" panose="02020603050405020304" pitchFamily="18" charset="0"/>
              </a:rPr>
              <a:t>边数</a:t>
            </a:r>
            <a:r>
              <a:rPr kumimoji="1" lang="en-US" altLang="zh-CN" sz="2800" b="1" dirty="0">
                <a:latin typeface="Times New Roman" panose="02020603050405020304" pitchFamily="18" charset="0"/>
              </a:rPr>
              <a:t>&lt;n</a:t>
            </a:r>
            <a:r>
              <a:rPr kumimoji="1" lang="en-US" altLang="zh-CN" sz="2800" b="1" dirty="0">
                <a:latin typeface="宋体" panose="02010600030101010101" pitchFamily="2" charset="-122"/>
              </a:rPr>
              <a:t>-</a:t>
            </a:r>
            <a:r>
              <a:rPr kumimoji="1" lang="en-US" altLang="zh-CN" sz="2800" b="1" dirty="0">
                <a:latin typeface="Times New Roman" panose="02020603050405020304" pitchFamily="18" charset="0"/>
              </a:rPr>
              <a:t>1)</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solidFill>
                  <a:schemeClr val="hlink"/>
                </a:solidFill>
                <a:latin typeface="Times New Roman" panose="02020603050405020304" pitchFamily="18" charset="0"/>
              </a:rPr>
              <a:t>		   </a:t>
            </a:r>
            <a:r>
              <a:rPr kumimoji="1" lang="zh-CN" altLang="en-US" sz="2800" b="1" dirty="0">
                <a:solidFill>
                  <a:schemeClr val="hlink"/>
                </a:solidFill>
                <a:latin typeface="Times New Roman" panose="02020603050405020304" pitchFamily="18" charset="0"/>
              </a:rPr>
              <a:t>从</a:t>
            </a:r>
            <a:r>
              <a:rPr kumimoji="1" lang="en-US" altLang="zh-CN" sz="2800" b="1" dirty="0">
                <a:solidFill>
                  <a:schemeClr val="hlink"/>
                </a:solidFill>
                <a:latin typeface="Times New Roman" panose="02020603050405020304" pitchFamily="18" charset="0"/>
              </a:rPr>
              <a:t>E(G)</a:t>
            </a:r>
            <a:r>
              <a:rPr kumimoji="1" lang="zh-CN" altLang="en-US" sz="2800" b="1" dirty="0">
                <a:latin typeface="Times New Roman" panose="02020603050405020304" pitchFamily="18" charset="0"/>
              </a:rPr>
              <a:t>中选取</a:t>
            </a:r>
            <a:r>
              <a:rPr kumimoji="1" lang="zh-CN" altLang="en-US" sz="2800" b="1" dirty="0">
                <a:solidFill>
                  <a:srgbClr val="FF0000"/>
                </a:solidFill>
                <a:latin typeface="Times New Roman" panose="02020603050405020304" pitchFamily="18" charset="0"/>
              </a:rPr>
              <a:t>权值最小的边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，并从</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中</a:t>
            </a:r>
            <a:r>
              <a:rPr kumimoji="1" lang="zh-CN" altLang="en-US" sz="2800" b="1" dirty="0" smtClean="0">
                <a:latin typeface="Times New Roman" panose="02020603050405020304" pitchFamily="18" charset="0"/>
              </a:rPr>
              <a:t>删去</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if (</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r>
              <a:rPr kumimoji="1" lang="zh-CN" altLang="en-US" sz="2800" b="1" dirty="0">
                <a:solidFill>
                  <a:srgbClr val="FF0000"/>
                </a:solidFill>
                <a:latin typeface="Times New Roman" panose="02020603050405020304" pitchFamily="18" charset="0"/>
              </a:rPr>
              <a:t>不构成回路</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     </a:t>
            </a:r>
            <a:r>
              <a:rPr kumimoji="1" lang="zh-CN" altLang="en-US" sz="2800" b="1" dirty="0">
                <a:latin typeface="Times New Roman" panose="02020603050405020304" pitchFamily="18" charset="0"/>
              </a:rPr>
              <a:t>将边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边数加</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a:t>
            </a:r>
            <a:endParaRPr kumimoji="1" lang="en-US" altLang="zh-CN" sz="2800" b="1" dirty="0"/>
          </a:p>
        </p:txBody>
      </p:sp>
      <p:sp>
        <p:nvSpPr>
          <p:cNvPr id="2" name="矩形 1"/>
          <p:cNvSpPr/>
          <p:nvPr/>
        </p:nvSpPr>
        <p:spPr>
          <a:xfrm>
            <a:off x="911424" y="-27384"/>
            <a:ext cx="5197257" cy="707886"/>
          </a:xfrm>
          <a:prstGeom prst="rect">
            <a:avLst/>
          </a:prstGeom>
        </p:spPr>
        <p:txBody>
          <a:bodyPr wrap="none">
            <a:spAutoFit/>
          </a:bodyPr>
          <a:lstStyle/>
          <a:p>
            <a:r>
              <a:rPr kumimoji="1" lang="en-US" altLang="zh-CN" sz="4000" b="1" dirty="0">
                <a:latin typeface="Times New Roman" panose="02020603050405020304" pitchFamily="18" charset="0"/>
              </a:rPr>
              <a:t> </a:t>
            </a:r>
            <a:r>
              <a:rPr kumimoji="1" lang="en-US" altLang="zh-CN" sz="4000" b="1" dirty="0" err="1">
                <a:solidFill>
                  <a:srgbClr val="0000FF"/>
                </a:solidFill>
                <a:latin typeface="Times New Roman" panose="02020603050405020304" pitchFamily="18" charset="0"/>
              </a:rPr>
              <a:t>Kruskal</a:t>
            </a:r>
            <a:r>
              <a:rPr kumimoji="1" lang="zh-CN" altLang="en-US" sz="4000" b="1" dirty="0">
                <a:solidFill>
                  <a:srgbClr val="0000FF"/>
                </a:solidFill>
                <a:latin typeface="Times New Roman" panose="02020603050405020304" pitchFamily="18" charset="0"/>
              </a:rPr>
              <a:t>算法的伪代码</a:t>
            </a:r>
            <a:endParaRPr lang="zh-CN" altLang="en-US" sz="40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1127448" y="4665"/>
            <a:ext cx="7793037" cy="779810"/>
          </a:xfrm>
        </p:spPr>
        <p:txBody>
          <a:bodyPr>
            <a:normAutofit/>
          </a:bodyPr>
          <a:lstStyle/>
          <a:p>
            <a:pPr eaLnBrk="1" hangingPunct="1"/>
            <a:r>
              <a:rPr lang="en-US" altLang="zh-CN" sz="4000" b="1" dirty="0" err="1" smtClean="0">
                <a:solidFill>
                  <a:srgbClr val="0000FF"/>
                </a:solidFill>
                <a:latin typeface="Times New Roman" panose="02020603050405020304" pitchFamily="18" charset="0"/>
                <a:cs typeface="Times New Roman" panose="02020603050405020304" pitchFamily="18" charset="0"/>
              </a:rPr>
              <a:t>Kruskal</a:t>
            </a:r>
            <a:r>
              <a:rPr lang="zh-CN" altLang="en-US" sz="4000" b="1" dirty="0" smtClean="0">
                <a:solidFill>
                  <a:srgbClr val="0000FF"/>
                </a:solidFill>
                <a:latin typeface="Times New Roman" panose="02020603050405020304" pitchFamily="18" charset="0"/>
                <a:cs typeface="Times New Roman" panose="02020603050405020304" pitchFamily="18" charset="0"/>
              </a:rPr>
              <a:t>算法设计</a:t>
            </a:r>
          </a:p>
        </p:txBody>
      </p:sp>
      <p:sp>
        <p:nvSpPr>
          <p:cNvPr id="172035" name="内容占位符 2"/>
          <p:cNvSpPr>
            <a:spLocks noGrp="1" noChangeArrowheads="1"/>
          </p:cNvSpPr>
          <p:nvPr>
            <p:ph idx="1"/>
          </p:nvPr>
        </p:nvSpPr>
        <p:spPr>
          <a:xfrm>
            <a:off x="1271464" y="1412776"/>
            <a:ext cx="10081120" cy="4114800"/>
          </a:xfrm>
        </p:spPr>
        <p:txBody>
          <a:bodyPr>
            <a:normAutofit/>
          </a:bodyPr>
          <a:lstStyle/>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首先将</a:t>
            </a:r>
            <a:r>
              <a:rPr kumimoji="1" lang="en-US" altLang="zh-CN" sz="2800" b="1" dirty="0" smtClean="0">
                <a:latin typeface="Times New Roman" panose="02020603050405020304" pitchFamily="18" charset="0"/>
                <a:cs typeface="Times New Roman" panose="02020603050405020304" pitchFamily="18" charset="0"/>
              </a:rPr>
              <a:t>V(G)</a:t>
            </a:r>
            <a:r>
              <a:rPr kumimoji="1" lang="zh-CN" altLang="en-US" sz="2800" b="1" dirty="0" smtClean="0">
                <a:solidFill>
                  <a:srgbClr val="FF0000"/>
                </a:solidFill>
                <a:latin typeface="Times New Roman" panose="02020603050405020304" pitchFamily="18" charset="0"/>
                <a:cs typeface="Times New Roman" panose="02020603050405020304" pitchFamily="18" charset="0"/>
              </a:rPr>
              <a:t>分为</a:t>
            </a:r>
            <a:r>
              <a:rPr kumimoji="1" lang="en-US" altLang="zh-CN" sz="2800" b="1" dirty="0" smtClean="0">
                <a:solidFill>
                  <a:srgbClr val="FF0000"/>
                </a:solidFill>
                <a:latin typeface="Times New Roman" panose="02020603050405020304" pitchFamily="18" charset="0"/>
                <a:cs typeface="Times New Roman" panose="02020603050405020304" pitchFamily="18" charset="0"/>
              </a:rPr>
              <a:t>n</a:t>
            </a:r>
            <a:r>
              <a:rPr kumimoji="1" lang="zh-CN" altLang="en-US" sz="2800" b="1" dirty="0" smtClean="0">
                <a:solidFill>
                  <a:srgbClr val="FF0000"/>
                </a:solidFill>
                <a:latin typeface="Times New Roman" panose="02020603050405020304" pitchFamily="18" charset="0"/>
                <a:cs typeface="Times New Roman" panose="02020603050405020304" pitchFamily="18" charset="0"/>
              </a:rPr>
              <a:t>个等价类</a:t>
            </a:r>
            <a:r>
              <a:rPr kumimoji="1" lang="zh-CN" altLang="en-US" sz="2800" b="1" dirty="0" smtClean="0">
                <a:latin typeface="Times New Roman" panose="02020603050405020304" pitchFamily="18" charset="0"/>
                <a:cs typeface="Times New Roman" panose="02020603050405020304" pitchFamily="18" charset="0"/>
              </a:rPr>
              <a:t>，每个等价类包括一个顶点；</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然后以权值的大小为顺序处理各条边，如果</a:t>
            </a:r>
            <a:r>
              <a:rPr kumimoji="1" lang="zh-CN" altLang="en-US" sz="2800" b="1" dirty="0" smtClean="0">
                <a:solidFill>
                  <a:srgbClr val="FF0000"/>
                </a:solidFill>
                <a:latin typeface="Times New Roman" panose="02020603050405020304" pitchFamily="18" charset="0"/>
                <a:cs typeface="Times New Roman" panose="02020603050405020304" pitchFamily="18" charset="0"/>
              </a:rPr>
              <a:t>某条边连接两个不同等价类的顶点，则这条边被添加到</a:t>
            </a:r>
            <a:r>
              <a:rPr kumimoji="1" lang="en-US" altLang="zh-CN" sz="2800" b="1" dirty="0" smtClean="0">
                <a:solidFill>
                  <a:srgbClr val="FF0000"/>
                </a:solidFill>
                <a:latin typeface="Times New Roman" panose="02020603050405020304" pitchFamily="18" charset="0"/>
                <a:cs typeface="Times New Roman" panose="02020603050405020304" pitchFamily="18" charset="0"/>
              </a:rPr>
              <a:t>MST</a:t>
            </a:r>
            <a:r>
              <a:rPr kumimoji="1" lang="zh-CN" altLang="en-US" sz="2800" b="1" dirty="0" smtClean="0">
                <a:latin typeface="Times New Roman" panose="02020603050405020304" pitchFamily="18" charset="0"/>
                <a:cs typeface="Times New Roman" panose="02020603050405020304" pitchFamily="18" charset="0"/>
              </a:rPr>
              <a:t>（</a:t>
            </a:r>
            <a:r>
              <a:rPr kumimoji="1" lang="zh-CN" altLang="en-US" sz="2800" b="1" dirty="0" smtClean="0">
                <a:solidFill>
                  <a:srgbClr val="FF0000"/>
                </a:solidFill>
                <a:latin typeface="Times New Roman" panose="02020603050405020304" pitchFamily="18" charset="0"/>
                <a:cs typeface="Times New Roman" panose="02020603050405020304" pitchFamily="18" charset="0"/>
              </a:rPr>
              <a:t>选取的边不与前面选取的边构成回路），两个等价类被合并为一个</a:t>
            </a:r>
            <a:r>
              <a:rPr kumimoji="1" lang="zh-CN" altLang="en-US" sz="2800" b="1" dirty="0" smtClean="0">
                <a:latin typeface="Times New Roman" panose="02020603050405020304" pitchFamily="18" charset="0"/>
                <a:cs typeface="Times New Roman" panose="02020603050405020304" pitchFamily="18" charset="0"/>
              </a:rPr>
              <a:t>；</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反复执行此过程，直到只剩下一个等价类。</a:t>
            </a:r>
          </a:p>
          <a:p>
            <a:pPr eaLnBrk="1" hangingPunct="1">
              <a:defRPr/>
            </a:pPr>
            <a:endParaRPr kumimoji="1" lang="zh-CN" altLang="en-US" sz="32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40386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5" name="Oval 3"/>
          <p:cNvSpPr>
            <a:spLocks noChangeArrowheads="1"/>
          </p:cNvSpPr>
          <p:nvPr/>
        </p:nvSpPr>
        <p:spPr bwMode="auto">
          <a:xfrm>
            <a:off x="68580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6" name="Oval 4"/>
          <p:cNvSpPr>
            <a:spLocks noChangeArrowheads="1"/>
          </p:cNvSpPr>
          <p:nvPr/>
        </p:nvSpPr>
        <p:spPr bwMode="auto">
          <a:xfrm>
            <a:off x="8610600" y="2408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7" name="Oval 5"/>
          <p:cNvSpPr>
            <a:spLocks noChangeArrowheads="1"/>
          </p:cNvSpPr>
          <p:nvPr/>
        </p:nvSpPr>
        <p:spPr bwMode="auto">
          <a:xfrm>
            <a:off x="70866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8" name="Oval 6"/>
          <p:cNvSpPr>
            <a:spLocks noChangeArrowheads="1"/>
          </p:cNvSpPr>
          <p:nvPr/>
        </p:nvSpPr>
        <p:spPr bwMode="auto">
          <a:xfrm>
            <a:off x="5410200" y="3170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9" name="Oval 7"/>
          <p:cNvSpPr>
            <a:spLocks noChangeArrowheads="1"/>
          </p:cNvSpPr>
          <p:nvPr/>
        </p:nvSpPr>
        <p:spPr bwMode="auto">
          <a:xfrm>
            <a:off x="34290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0" name="Oval 8"/>
          <p:cNvSpPr>
            <a:spLocks noChangeArrowheads="1"/>
          </p:cNvSpPr>
          <p:nvPr/>
        </p:nvSpPr>
        <p:spPr bwMode="auto">
          <a:xfrm>
            <a:off x="5715000" y="5227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1" name="Line 9"/>
          <p:cNvSpPr>
            <a:spLocks noChangeShapeType="1"/>
          </p:cNvSpPr>
          <p:nvPr/>
        </p:nvSpPr>
        <p:spPr bwMode="auto">
          <a:xfrm>
            <a:off x="4572000" y="1874839"/>
            <a:ext cx="2286000" cy="1587"/>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4495800" y="2027238"/>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flipH="1">
            <a:off x="5867400" y="2027238"/>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flipH="1">
            <a:off x="3733800" y="2027238"/>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3962400" y="3551238"/>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943600" y="3551238"/>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7391400" y="1874838"/>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flipH="1">
            <a:off x="7543800" y="2865438"/>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7162800" y="2103438"/>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3886200" y="4541838"/>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6248400" y="4541838"/>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5241926"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19</a:t>
            </a:r>
            <a:endParaRPr lang="en-US" altLang="zh-CN"/>
          </a:p>
        </p:txBody>
      </p:sp>
      <p:sp>
        <p:nvSpPr>
          <p:cNvPr id="23" name="Text Box 21"/>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4" name="Text Box 22"/>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5" name="Text Box 23"/>
          <p:cNvSpPr txBox="1">
            <a:spLocks noChangeArrowheads="1"/>
          </p:cNvSpPr>
          <p:nvPr/>
        </p:nvSpPr>
        <p:spPr bwMode="auto">
          <a:xfrm>
            <a:off x="3429001" y="27320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6" name="Text Box 24"/>
          <p:cNvSpPr txBox="1">
            <a:spLocks noChangeArrowheads="1"/>
          </p:cNvSpPr>
          <p:nvPr/>
        </p:nvSpPr>
        <p:spPr bwMode="auto">
          <a:xfrm>
            <a:off x="4479926" y="48656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t>27</a:t>
            </a:r>
          </a:p>
        </p:txBody>
      </p:sp>
      <p:sp>
        <p:nvSpPr>
          <p:cNvPr id="27" name="Text Box 25"/>
          <p:cNvSpPr txBox="1">
            <a:spLocks noChangeArrowheads="1"/>
          </p:cNvSpPr>
          <p:nvPr/>
        </p:nvSpPr>
        <p:spPr bwMode="auto">
          <a:xfrm>
            <a:off x="4403726" y="34178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28" name="Text Box 26"/>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29" name="Text Box 27"/>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0" name="Text Box 28"/>
          <p:cNvSpPr txBox="1">
            <a:spLocks noChangeArrowheads="1"/>
          </p:cNvSpPr>
          <p:nvPr/>
        </p:nvSpPr>
        <p:spPr bwMode="auto">
          <a:xfrm>
            <a:off x="7908925" y="34940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1" name="Oval 29"/>
          <p:cNvSpPr>
            <a:spLocks noChangeArrowheads="1"/>
          </p:cNvSpPr>
          <p:nvPr/>
        </p:nvSpPr>
        <p:spPr bwMode="auto">
          <a:xfrm>
            <a:off x="40386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2" name="Line 30"/>
          <p:cNvSpPr>
            <a:spLocks noChangeShapeType="1"/>
          </p:cNvSpPr>
          <p:nvPr/>
        </p:nvSpPr>
        <p:spPr bwMode="auto">
          <a:xfrm>
            <a:off x="4495800" y="2027238"/>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5410200" y="3170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4" name="Line 32"/>
          <p:cNvSpPr>
            <a:spLocks noChangeShapeType="1"/>
          </p:cNvSpPr>
          <p:nvPr/>
        </p:nvSpPr>
        <p:spPr bwMode="auto">
          <a:xfrm>
            <a:off x="5943600" y="3551238"/>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3"/>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6" name="Oval 34"/>
          <p:cNvSpPr>
            <a:spLocks noChangeArrowheads="1"/>
          </p:cNvSpPr>
          <p:nvPr/>
        </p:nvSpPr>
        <p:spPr bwMode="auto">
          <a:xfrm>
            <a:off x="70866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7" name="Line 35"/>
          <p:cNvSpPr>
            <a:spLocks noChangeShapeType="1"/>
          </p:cNvSpPr>
          <p:nvPr/>
        </p:nvSpPr>
        <p:spPr bwMode="auto">
          <a:xfrm flipH="1">
            <a:off x="7543800" y="2865438"/>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8610600" y="2408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39" name="Line 37"/>
          <p:cNvSpPr>
            <a:spLocks noChangeShapeType="1"/>
          </p:cNvSpPr>
          <p:nvPr/>
        </p:nvSpPr>
        <p:spPr bwMode="auto">
          <a:xfrm>
            <a:off x="7391400" y="1874838"/>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68580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1" name="Line 39"/>
          <p:cNvSpPr>
            <a:spLocks noChangeShapeType="1"/>
          </p:cNvSpPr>
          <p:nvPr/>
        </p:nvSpPr>
        <p:spPr bwMode="auto">
          <a:xfrm flipV="1">
            <a:off x="3962400" y="3551238"/>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34290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3" name="Line 41"/>
          <p:cNvSpPr>
            <a:spLocks noChangeShapeType="1"/>
          </p:cNvSpPr>
          <p:nvPr/>
        </p:nvSpPr>
        <p:spPr bwMode="auto">
          <a:xfrm flipH="1">
            <a:off x="6248400" y="4541838"/>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5715000" y="5227638"/>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5" name="Text Box 43"/>
          <p:cNvSpPr txBox="1">
            <a:spLocks noChangeArrowheads="1"/>
          </p:cNvSpPr>
          <p:nvPr/>
        </p:nvSpPr>
        <p:spPr bwMode="auto">
          <a:xfrm>
            <a:off x="7223125" y="25796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6" name="Text Box 44"/>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7" name="Text Box 45"/>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48" name="Text Box 46"/>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49" name="Text Box 47"/>
          <p:cNvSpPr txBox="1">
            <a:spLocks noChangeArrowheads="1"/>
          </p:cNvSpPr>
          <p:nvPr/>
        </p:nvSpPr>
        <p:spPr bwMode="auto">
          <a:xfrm>
            <a:off x="7918450" y="350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0" name="Text Box 48"/>
          <p:cNvSpPr txBox="1">
            <a:spLocks noChangeArrowheads="1"/>
          </p:cNvSpPr>
          <p:nvPr/>
        </p:nvSpPr>
        <p:spPr bwMode="auto">
          <a:xfrm>
            <a:off x="4419601" y="3398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1" name="Text Box 49"/>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2" name="Text Box 50"/>
          <p:cNvSpPr txBox="1">
            <a:spLocks noChangeArrowheads="1"/>
          </p:cNvSpPr>
          <p:nvPr/>
        </p:nvSpPr>
        <p:spPr bwMode="auto">
          <a:xfrm>
            <a:off x="1192490" y="54219"/>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53" name="Line 51"/>
          <p:cNvSpPr>
            <a:spLocks noChangeShapeType="1"/>
          </p:cNvSpPr>
          <p:nvPr/>
        </p:nvSpPr>
        <p:spPr bwMode="auto">
          <a:xfrm>
            <a:off x="7162800" y="2103438"/>
            <a:ext cx="152400" cy="1981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p:nvSpPr>
        <p:spPr bwMode="auto">
          <a:xfrm flipH="1">
            <a:off x="5867400" y="2027238"/>
            <a:ext cx="1066800" cy="1219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p:nvSpPr>
        <p:spPr bwMode="auto">
          <a:xfrm flipH="1">
            <a:off x="3733800" y="2027238"/>
            <a:ext cx="457200" cy="20574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p:nvSpPr>
        <p:spPr bwMode="auto">
          <a:xfrm>
            <a:off x="4572000" y="1874839"/>
            <a:ext cx="2286000" cy="1587"/>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5"/>
          <p:cNvSpPr txBox="1">
            <a:spLocks noChangeArrowheads="1"/>
          </p:cNvSpPr>
          <p:nvPr/>
        </p:nvSpPr>
        <p:spPr bwMode="auto">
          <a:xfrm>
            <a:off x="7239000" y="2590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7</a:t>
            </a:r>
            <a:endParaRPr lang="en-US" altLang="zh-CN" sz="3200"/>
          </a:p>
        </p:txBody>
      </p:sp>
      <p:sp>
        <p:nvSpPr>
          <p:cNvPr id="58" name="Text Box 56"/>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12</a:t>
            </a:r>
            <a:endParaRPr lang="en-US" altLang="zh-CN" sz="3200"/>
          </a:p>
        </p:txBody>
      </p:sp>
      <p:sp>
        <p:nvSpPr>
          <p:cNvPr id="59" name="Text Box 57"/>
          <p:cNvSpPr txBox="1">
            <a:spLocks noChangeArrowheads="1"/>
          </p:cNvSpPr>
          <p:nvPr/>
        </p:nvSpPr>
        <p:spPr bwMode="auto">
          <a:xfrm>
            <a:off x="3429001" y="2743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18</a:t>
            </a:r>
            <a:endParaRPr lang="en-US" altLang="zh-CN" sz="3200"/>
          </a:p>
        </p:txBody>
      </p:sp>
      <p:sp>
        <p:nvSpPr>
          <p:cNvPr id="60" name="Text Box 58"/>
          <p:cNvSpPr txBox="1">
            <a:spLocks noChangeArrowheads="1"/>
          </p:cNvSpPr>
          <p:nvPr/>
        </p:nvSpPr>
        <p:spPr bwMode="auto">
          <a:xfrm>
            <a:off x="5257801"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19</a:t>
            </a:r>
            <a:endParaRPr lang="en-US" altLang="zh-CN"/>
          </a:p>
        </p:txBody>
      </p:sp>
      <p:pic>
        <p:nvPicPr>
          <p:cNvPr id="6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68413" y="17038"/>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8"/>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1"/>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2"/>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4"/>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6"/>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7"/>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8"/>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19"/>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0"/>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1"/>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3"/>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4"/>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5"/>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7"/>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29"/>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0"/>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5"/>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45"/>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up)">
                                      <p:cBhvr>
                                        <p:cTn id="100" dur="500"/>
                                        <p:tgtEl>
                                          <p:spTgt spid="31"/>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up)">
                                      <p:cBhvr>
                                        <p:cTn id="104" dur="500"/>
                                        <p:tgtEl>
                                          <p:spTgt spid="40"/>
                                        </p:tgtEl>
                                      </p:cBhvr>
                                    </p:animEffect>
                                  </p:childTnLst>
                                </p:cTn>
                              </p:par>
                            </p:childTnLst>
                          </p:cTn>
                        </p:par>
                        <p:par>
                          <p:cTn id="105" fill="hold" nodeType="afterGroup">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nodeType="afterGroup">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up)">
                                      <p:cBhvr>
                                        <p:cTn id="112" dur="500"/>
                                        <p:tgtEl>
                                          <p:spTgt spid="36"/>
                                        </p:tgtEl>
                                      </p:cBhvr>
                                    </p:animEffect>
                                  </p:childTnLst>
                                </p:cTn>
                              </p:par>
                            </p:childTnLst>
                          </p:cTn>
                        </p:par>
                        <p:par>
                          <p:cTn id="113" fill="hold" nodeType="afterGroup">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childTnLst>
                          </p:cTn>
                        </p:par>
                        <p:par>
                          <p:cTn id="117" fill="hold" nodeType="afterGroup">
                            <p:stCondLst>
                              <p:cond delay="2500"/>
                            </p:stCondLst>
                            <p:childTnLst>
                              <p:par>
                                <p:cTn id="118" presetID="22" presetClass="entr" presetSubtype="1"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wipe(up)">
                                      <p:cBhvr>
                                        <p:cTn id="120" dur="500"/>
                                        <p:tgtEl>
                                          <p:spTgt spid="44"/>
                                        </p:tgtEl>
                                      </p:cBhvr>
                                    </p:animEffect>
                                  </p:childTnLst>
                                </p:cTn>
                              </p:par>
                            </p:childTnLst>
                          </p:cTn>
                        </p:par>
                        <p:par>
                          <p:cTn id="121" fill="hold" nodeType="afterGroup">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500"/>
                                        <p:tgtEl>
                                          <p:spTgt spid="4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ppt_x</p:attrName>
                                        </p:attrNameLst>
                                      </p:cBhvr>
                                      <p:tavLst>
                                        <p:tav tm="0">
                                          <p:val>
                                            <p:strVal val="#ppt_x"/>
                                          </p:val>
                                        </p:tav>
                                        <p:tav tm="100000">
                                          <p:val>
                                            <p:strVal val="#ppt_x"/>
                                          </p:val>
                                        </p:tav>
                                      </p:tavLst>
                                    </p:anim>
                                    <p:anim calcmode="lin" valueType="num">
                                      <p:cBhvr>
                                        <p:cTn id="130" dur="500" fill="hold"/>
                                        <p:tgtEl>
                                          <p:spTgt spid="37"/>
                                        </p:tgtEl>
                                        <p:attrNameLst>
                                          <p:attrName>ppt_y</p:attrName>
                                        </p:attrNameLst>
                                      </p:cBhvr>
                                      <p:tavLst>
                                        <p:tav tm="0">
                                          <p:val>
                                            <p:strVal val="#ppt_y-#ppt_h/2"/>
                                          </p:val>
                                        </p:tav>
                                        <p:tav tm="100000">
                                          <p:val>
                                            <p:strVal val="#ppt_y"/>
                                          </p:val>
                                        </p:tav>
                                      </p:tavLst>
                                    </p:anim>
                                    <p:anim calcmode="lin" valueType="num">
                                      <p:cBhvr>
                                        <p:cTn id="131" dur="500" fill="hold"/>
                                        <p:tgtEl>
                                          <p:spTgt spid="37"/>
                                        </p:tgtEl>
                                        <p:attrNameLst>
                                          <p:attrName>ppt_w</p:attrName>
                                        </p:attrNameLst>
                                      </p:cBhvr>
                                      <p:tavLst>
                                        <p:tav tm="0">
                                          <p:val>
                                            <p:strVal val="#ppt_w"/>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2" presetClass="entr" presetSubtype="1"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slide(fromTop)">
                                      <p:cBhvr>
                                        <p:cTn id="136" dur="500"/>
                                        <p:tgtEl>
                                          <p:spTgt spid="4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ppt_x</p:attrName>
                                        </p:attrNameLst>
                                      </p:cBhvr>
                                      <p:tavLst>
                                        <p:tav tm="0">
                                          <p:val>
                                            <p:strVal val="#ppt_x"/>
                                          </p:val>
                                        </p:tav>
                                        <p:tav tm="100000">
                                          <p:val>
                                            <p:strVal val="#ppt_x"/>
                                          </p:val>
                                        </p:tav>
                                      </p:tavLst>
                                    </p:anim>
                                    <p:anim calcmode="lin" valueType="num">
                                      <p:cBhvr>
                                        <p:cTn id="142" dur="500" fill="hold"/>
                                        <p:tgtEl>
                                          <p:spTgt spid="39"/>
                                        </p:tgtEl>
                                        <p:attrNameLst>
                                          <p:attrName>ppt_y</p:attrName>
                                        </p:attrNameLst>
                                      </p:cBhvr>
                                      <p:tavLst>
                                        <p:tav tm="0">
                                          <p:val>
                                            <p:strVal val="#ppt_y-#ppt_h/2"/>
                                          </p:val>
                                        </p:tav>
                                        <p:tav tm="100000">
                                          <p:val>
                                            <p:strVal val="#ppt_y"/>
                                          </p:val>
                                        </p:tav>
                                      </p:tavLst>
                                    </p:anim>
                                    <p:anim calcmode="lin" valueType="num">
                                      <p:cBhvr>
                                        <p:cTn id="143" dur="500" fill="hold"/>
                                        <p:tgtEl>
                                          <p:spTgt spid="39"/>
                                        </p:tgtEl>
                                        <p:attrNameLst>
                                          <p:attrName>ppt_w</p:attrName>
                                        </p:attrNameLst>
                                      </p:cBhvr>
                                      <p:tavLst>
                                        <p:tav tm="0">
                                          <p:val>
                                            <p:strVal val="#ppt_w"/>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500"/>
                            </p:stCondLst>
                            <p:childTnLst>
                              <p:par>
                                <p:cTn id="146" presetID="12" presetClass="entr" presetSubtype="1"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slide(fromTop)">
                                      <p:cBhvr>
                                        <p:cTn id="148" dur="500"/>
                                        <p:tgtEl>
                                          <p:spTgt spid="48"/>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p:cTn id="153" dur="500" fill="hold"/>
                                        <p:tgtEl>
                                          <p:spTgt spid="53"/>
                                        </p:tgtEl>
                                        <p:attrNameLst>
                                          <p:attrName>ppt_x</p:attrName>
                                        </p:attrNameLst>
                                      </p:cBhvr>
                                      <p:tavLst>
                                        <p:tav tm="0">
                                          <p:val>
                                            <p:strVal val="#ppt_x"/>
                                          </p:val>
                                        </p:tav>
                                        <p:tav tm="100000">
                                          <p:val>
                                            <p:strVal val="#ppt_x"/>
                                          </p:val>
                                        </p:tav>
                                      </p:tavLst>
                                    </p:anim>
                                    <p:anim calcmode="lin" valueType="num">
                                      <p:cBhvr>
                                        <p:cTn id="154" dur="500" fill="hold"/>
                                        <p:tgtEl>
                                          <p:spTgt spid="53"/>
                                        </p:tgtEl>
                                        <p:attrNameLst>
                                          <p:attrName>ppt_y</p:attrName>
                                        </p:attrNameLst>
                                      </p:cBhvr>
                                      <p:tavLst>
                                        <p:tav tm="0">
                                          <p:val>
                                            <p:strVal val="#ppt_y-#ppt_h/2"/>
                                          </p:val>
                                        </p:tav>
                                        <p:tav tm="100000">
                                          <p:val>
                                            <p:strVal val="#ppt_y"/>
                                          </p:val>
                                        </p:tav>
                                      </p:tavLst>
                                    </p:anim>
                                    <p:anim calcmode="lin" valueType="num">
                                      <p:cBhvr>
                                        <p:cTn id="155" dur="500" fill="hold"/>
                                        <p:tgtEl>
                                          <p:spTgt spid="53"/>
                                        </p:tgtEl>
                                        <p:attrNameLst>
                                          <p:attrName>ppt_w</p:attrName>
                                        </p:attrNameLst>
                                      </p:cBhvr>
                                      <p:tavLst>
                                        <p:tav tm="0">
                                          <p:val>
                                            <p:strVal val="#ppt_w"/>
                                          </p:val>
                                        </p:tav>
                                        <p:tav tm="100000">
                                          <p:val>
                                            <p:strVal val="#ppt_w"/>
                                          </p:val>
                                        </p:tav>
                                      </p:tavLst>
                                    </p:anim>
                                    <p:anim calcmode="lin" valueType="num">
                                      <p:cBhvr>
                                        <p:cTn id="156" dur="500" fill="hold"/>
                                        <p:tgtEl>
                                          <p:spTgt spid="53"/>
                                        </p:tgtEl>
                                        <p:attrNameLst>
                                          <p:attrName>ppt_h</p:attrName>
                                        </p:attrNameLst>
                                      </p:cBhvr>
                                      <p:tavLst>
                                        <p:tav tm="0">
                                          <p:val>
                                            <p:fltVal val="0"/>
                                          </p:val>
                                        </p:tav>
                                        <p:tav tm="100000">
                                          <p:val>
                                            <p:strVal val="#ppt_h"/>
                                          </p:val>
                                        </p:tav>
                                      </p:tavLst>
                                    </p:anim>
                                  </p:childTnLst>
                                </p:cTn>
                              </p:par>
                            </p:childTnLst>
                          </p:cTn>
                        </p:par>
                        <p:par>
                          <p:cTn id="157" fill="hold" nodeType="afterGroup">
                            <p:stCondLst>
                              <p:cond delay="500"/>
                            </p:stCondLst>
                            <p:childTnLst>
                              <p:par>
                                <p:cTn id="158" presetID="4" presetClass="entr" presetSubtype="32" fill="hold" grpId="0" nodeType="after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box(out)">
                                      <p:cBhvr>
                                        <p:cTn id="160" dur="500"/>
                                        <p:tgtEl>
                                          <p:spTgt spid="5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grpId="0" nodeType="click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500" fill="hold"/>
                                        <p:tgtEl>
                                          <p:spTgt spid="34"/>
                                        </p:tgtEl>
                                        <p:attrNameLst>
                                          <p:attrName>ppt_x</p:attrName>
                                        </p:attrNameLst>
                                      </p:cBhvr>
                                      <p:tavLst>
                                        <p:tav tm="0">
                                          <p:val>
                                            <p:strVal val="#ppt_x"/>
                                          </p:val>
                                        </p:tav>
                                        <p:tav tm="100000">
                                          <p:val>
                                            <p:strVal val="#ppt_x"/>
                                          </p:val>
                                        </p:tav>
                                      </p:tavLst>
                                    </p:anim>
                                    <p:anim calcmode="lin" valueType="num">
                                      <p:cBhvr>
                                        <p:cTn id="166" dur="500" fill="hold"/>
                                        <p:tgtEl>
                                          <p:spTgt spid="34"/>
                                        </p:tgtEl>
                                        <p:attrNameLst>
                                          <p:attrName>ppt_y</p:attrName>
                                        </p:attrNameLst>
                                      </p:cBhvr>
                                      <p:tavLst>
                                        <p:tav tm="0">
                                          <p:val>
                                            <p:strVal val="#ppt_y-#ppt_h/2"/>
                                          </p:val>
                                        </p:tav>
                                        <p:tav tm="100000">
                                          <p:val>
                                            <p:strVal val="#ppt_y"/>
                                          </p:val>
                                        </p:tav>
                                      </p:tavLst>
                                    </p:anim>
                                    <p:anim calcmode="lin" valueType="num">
                                      <p:cBhvr>
                                        <p:cTn id="167" dur="500" fill="hold"/>
                                        <p:tgtEl>
                                          <p:spTgt spid="34"/>
                                        </p:tgtEl>
                                        <p:attrNameLst>
                                          <p:attrName>ppt_w</p:attrName>
                                        </p:attrNameLst>
                                      </p:cBhvr>
                                      <p:tavLst>
                                        <p:tav tm="0">
                                          <p:val>
                                            <p:strVal val="#ppt_w"/>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12" presetClass="entr" presetSubtype="1" fill="hold" grpId="0" nodeType="after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slide(fromTop)">
                                      <p:cBhvr>
                                        <p:cTn id="172" dur="500"/>
                                        <p:tgtEl>
                                          <p:spTgt spid="47"/>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7" presetClass="entr" presetSubtype="1" fill="hold" grpId="0" nodeType="click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p:cTn id="177" dur="500" fill="hold"/>
                                        <p:tgtEl>
                                          <p:spTgt spid="54"/>
                                        </p:tgtEl>
                                        <p:attrNameLst>
                                          <p:attrName>ppt_x</p:attrName>
                                        </p:attrNameLst>
                                      </p:cBhvr>
                                      <p:tavLst>
                                        <p:tav tm="0">
                                          <p:val>
                                            <p:strVal val="#ppt_x"/>
                                          </p:val>
                                        </p:tav>
                                        <p:tav tm="100000">
                                          <p:val>
                                            <p:strVal val="#ppt_x"/>
                                          </p:val>
                                        </p:tav>
                                      </p:tavLst>
                                    </p:anim>
                                    <p:anim calcmode="lin" valueType="num">
                                      <p:cBhvr>
                                        <p:cTn id="178" dur="500" fill="hold"/>
                                        <p:tgtEl>
                                          <p:spTgt spid="54"/>
                                        </p:tgtEl>
                                        <p:attrNameLst>
                                          <p:attrName>ppt_y</p:attrName>
                                        </p:attrNameLst>
                                      </p:cBhvr>
                                      <p:tavLst>
                                        <p:tav tm="0">
                                          <p:val>
                                            <p:strVal val="#ppt_y-#ppt_h/2"/>
                                          </p:val>
                                        </p:tav>
                                        <p:tav tm="100000">
                                          <p:val>
                                            <p:strVal val="#ppt_y"/>
                                          </p:val>
                                        </p:tav>
                                      </p:tavLst>
                                    </p:anim>
                                    <p:anim calcmode="lin" valueType="num">
                                      <p:cBhvr>
                                        <p:cTn id="179" dur="500" fill="hold"/>
                                        <p:tgtEl>
                                          <p:spTgt spid="54"/>
                                        </p:tgtEl>
                                        <p:attrNameLst>
                                          <p:attrName>ppt_w</p:attrName>
                                        </p:attrNameLst>
                                      </p:cBhvr>
                                      <p:tavLst>
                                        <p:tav tm="0">
                                          <p:val>
                                            <p:strVal val="#ppt_w"/>
                                          </p:val>
                                        </p:tav>
                                        <p:tav tm="100000">
                                          <p:val>
                                            <p:strVal val="#ppt_w"/>
                                          </p:val>
                                        </p:tav>
                                      </p:tavLst>
                                    </p:anim>
                                    <p:anim calcmode="lin" valueType="num">
                                      <p:cBhvr>
                                        <p:cTn id="180" dur="500" fill="hold"/>
                                        <p:tgtEl>
                                          <p:spTgt spid="54"/>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4" presetClass="entr" presetSubtype="32" fill="hold" grpId="0" nodeType="afterEffect">
                                  <p:stCondLst>
                                    <p:cond delay="0"/>
                                  </p:stCondLst>
                                  <p:childTnLst>
                                    <p:set>
                                      <p:cBhvr>
                                        <p:cTn id="183" dur="1" fill="hold">
                                          <p:stCondLst>
                                            <p:cond delay="0"/>
                                          </p:stCondLst>
                                        </p:cTn>
                                        <p:tgtEl>
                                          <p:spTgt spid="58"/>
                                        </p:tgtEl>
                                        <p:attrNameLst>
                                          <p:attrName>style.visibility</p:attrName>
                                        </p:attrNameLst>
                                      </p:cBhvr>
                                      <p:to>
                                        <p:strVal val="visible"/>
                                      </p:to>
                                    </p:set>
                                    <p:animEffect transition="in" filter="box(out)">
                                      <p:cBhvr>
                                        <p:cTn id="184" dur="500"/>
                                        <p:tgtEl>
                                          <p:spTgt spid="5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1"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 calcmode="lin" valueType="num">
                                      <p:cBhvr>
                                        <p:cTn id="189" dur="500" fill="hold"/>
                                        <p:tgtEl>
                                          <p:spTgt spid="32"/>
                                        </p:tgtEl>
                                        <p:attrNameLst>
                                          <p:attrName>ppt_x</p:attrName>
                                        </p:attrNameLst>
                                      </p:cBhvr>
                                      <p:tavLst>
                                        <p:tav tm="0">
                                          <p:val>
                                            <p:strVal val="#ppt_x"/>
                                          </p:val>
                                        </p:tav>
                                        <p:tav tm="100000">
                                          <p:val>
                                            <p:strVal val="#ppt_x"/>
                                          </p:val>
                                        </p:tav>
                                      </p:tavLst>
                                    </p:anim>
                                    <p:anim calcmode="lin" valueType="num">
                                      <p:cBhvr>
                                        <p:cTn id="190" dur="500" fill="hold"/>
                                        <p:tgtEl>
                                          <p:spTgt spid="32"/>
                                        </p:tgtEl>
                                        <p:attrNameLst>
                                          <p:attrName>ppt_y</p:attrName>
                                        </p:attrNameLst>
                                      </p:cBhvr>
                                      <p:tavLst>
                                        <p:tav tm="0">
                                          <p:val>
                                            <p:strVal val="#ppt_y-#ppt_h/2"/>
                                          </p:val>
                                        </p:tav>
                                        <p:tav tm="100000">
                                          <p:val>
                                            <p:strVal val="#ppt_y"/>
                                          </p:val>
                                        </p:tav>
                                      </p:tavLst>
                                    </p:anim>
                                    <p:anim calcmode="lin" valueType="num">
                                      <p:cBhvr>
                                        <p:cTn id="191" dur="500" fill="hold"/>
                                        <p:tgtEl>
                                          <p:spTgt spid="32"/>
                                        </p:tgtEl>
                                        <p:attrNameLst>
                                          <p:attrName>ppt_w</p:attrName>
                                        </p:attrNameLst>
                                      </p:cBhvr>
                                      <p:tavLst>
                                        <p:tav tm="0">
                                          <p:val>
                                            <p:strVal val="#ppt_w"/>
                                          </p:val>
                                        </p:tav>
                                        <p:tav tm="100000">
                                          <p:val>
                                            <p:strVal val="#ppt_w"/>
                                          </p:val>
                                        </p:tav>
                                      </p:tavLst>
                                    </p:anim>
                                    <p:anim calcmode="lin" valueType="num">
                                      <p:cBhvr>
                                        <p:cTn id="192" dur="500" fill="hold"/>
                                        <p:tgtEl>
                                          <p:spTgt spid="32"/>
                                        </p:tgtEl>
                                        <p:attrNameLst>
                                          <p:attrName>ppt_h</p:attrName>
                                        </p:attrNameLst>
                                      </p:cBhvr>
                                      <p:tavLst>
                                        <p:tav tm="0">
                                          <p:val>
                                            <p:fltVal val="0"/>
                                          </p:val>
                                        </p:tav>
                                        <p:tav tm="100000">
                                          <p:val>
                                            <p:strVal val="#ppt_h"/>
                                          </p:val>
                                        </p:tav>
                                      </p:tavLst>
                                    </p:anim>
                                  </p:childTnLst>
                                </p:cTn>
                              </p:par>
                            </p:childTnLst>
                          </p:cTn>
                        </p:par>
                        <p:par>
                          <p:cTn id="193" fill="hold" nodeType="afterGroup">
                            <p:stCondLst>
                              <p:cond delay="500"/>
                            </p:stCondLst>
                            <p:childTnLst>
                              <p:par>
                                <p:cTn id="194" presetID="12" presetClass="entr" presetSubtype="1" fill="hold" grpId="0"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slide(fromTop)">
                                      <p:cBhvr>
                                        <p:cTn id="196" dur="500"/>
                                        <p:tgtEl>
                                          <p:spTgt spid="4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7" presetClass="entr" presetSubtype="1" fill="hold" grpId="0" nodeType="click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p:cTn id="201" dur="500" fill="hold"/>
                                        <p:tgtEl>
                                          <p:spTgt spid="41"/>
                                        </p:tgtEl>
                                        <p:attrNameLst>
                                          <p:attrName>ppt_x</p:attrName>
                                        </p:attrNameLst>
                                      </p:cBhvr>
                                      <p:tavLst>
                                        <p:tav tm="0">
                                          <p:val>
                                            <p:strVal val="#ppt_x"/>
                                          </p:val>
                                        </p:tav>
                                        <p:tav tm="100000">
                                          <p:val>
                                            <p:strVal val="#ppt_x"/>
                                          </p:val>
                                        </p:tav>
                                      </p:tavLst>
                                    </p:anim>
                                    <p:anim calcmode="lin" valueType="num">
                                      <p:cBhvr>
                                        <p:cTn id="202" dur="500" fill="hold"/>
                                        <p:tgtEl>
                                          <p:spTgt spid="41"/>
                                        </p:tgtEl>
                                        <p:attrNameLst>
                                          <p:attrName>ppt_y</p:attrName>
                                        </p:attrNameLst>
                                      </p:cBhvr>
                                      <p:tavLst>
                                        <p:tav tm="0">
                                          <p:val>
                                            <p:strVal val="#ppt_y-#ppt_h/2"/>
                                          </p:val>
                                        </p:tav>
                                        <p:tav tm="100000">
                                          <p:val>
                                            <p:strVal val="#ppt_y"/>
                                          </p:val>
                                        </p:tav>
                                      </p:tavLst>
                                    </p:anim>
                                    <p:anim calcmode="lin" valueType="num">
                                      <p:cBhvr>
                                        <p:cTn id="203" dur="500" fill="hold"/>
                                        <p:tgtEl>
                                          <p:spTgt spid="41"/>
                                        </p:tgtEl>
                                        <p:attrNameLst>
                                          <p:attrName>ppt_w</p:attrName>
                                        </p:attrNameLst>
                                      </p:cBhvr>
                                      <p:tavLst>
                                        <p:tav tm="0">
                                          <p:val>
                                            <p:strVal val="#ppt_w"/>
                                          </p:val>
                                        </p:tav>
                                        <p:tav tm="100000">
                                          <p:val>
                                            <p:strVal val="#ppt_w"/>
                                          </p:val>
                                        </p:tav>
                                      </p:tavLst>
                                    </p:anim>
                                    <p:anim calcmode="lin" valueType="num">
                                      <p:cBhvr>
                                        <p:cTn id="204" dur="500" fill="hold"/>
                                        <p:tgtEl>
                                          <p:spTgt spid="41"/>
                                        </p:tgtEl>
                                        <p:attrNameLst>
                                          <p:attrName>ppt_h</p:attrName>
                                        </p:attrNameLst>
                                      </p:cBhvr>
                                      <p:tavLst>
                                        <p:tav tm="0">
                                          <p:val>
                                            <p:fltVal val="0"/>
                                          </p:val>
                                        </p:tav>
                                        <p:tav tm="100000">
                                          <p:val>
                                            <p:strVal val="#ppt_h"/>
                                          </p:val>
                                        </p:tav>
                                      </p:tavLst>
                                    </p:anim>
                                  </p:childTnLst>
                                </p:cTn>
                              </p:par>
                            </p:childTnLst>
                          </p:cTn>
                        </p:par>
                        <p:par>
                          <p:cTn id="205" fill="hold" nodeType="afterGroup">
                            <p:stCondLst>
                              <p:cond delay="500"/>
                            </p:stCondLst>
                            <p:childTnLst>
                              <p:par>
                                <p:cTn id="206" presetID="12" presetClass="entr" presetSubtype="1" fill="hold" grpId="0" nodeType="after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slide(fromTop)">
                                      <p:cBhvr>
                                        <p:cTn id="208" dur="500"/>
                                        <p:tgtEl>
                                          <p:spTgt spid="50"/>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1"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500" fill="hold"/>
                                        <p:tgtEl>
                                          <p:spTgt spid="55"/>
                                        </p:tgtEl>
                                        <p:attrNameLst>
                                          <p:attrName>ppt_x</p:attrName>
                                        </p:attrNameLst>
                                      </p:cBhvr>
                                      <p:tavLst>
                                        <p:tav tm="0">
                                          <p:val>
                                            <p:strVal val="#ppt_x"/>
                                          </p:val>
                                        </p:tav>
                                        <p:tav tm="100000">
                                          <p:val>
                                            <p:strVal val="#ppt_x"/>
                                          </p:val>
                                        </p:tav>
                                      </p:tavLst>
                                    </p:anim>
                                    <p:anim calcmode="lin" valueType="num">
                                      <p:cBhvr>
                                        <p:cTn id="214" dur="500" fill="hold"/>
                                        <p:tgtEl>
                                          <p:spTgt spid="55"/>
                                        </p:tgtEl>
                                        <p:attrNameLst>
                                          <p:attrName>ppt_y</p:attrName>
                                        </p:attrNameLst>
                                      </p:cBhvr>
                                      <p:tavLst>
                                        <p:tav tm="0">
                                          <p:val>
                                            <p:strVal val="#ppt_y-#ppt_h/2"/>
                                          </p:val>
                                        </p:tav>
                                        <p:tav tm="100000">
                                          <p:val>
                                            <p:strVal val="#ppt_y"/>
                                          </p:val>
                                        </p:tav>
                                      </p:tavLst>
                                    </p:anim>
                                    <p:anim calcmode="lin" valueType="num">
                                      <p:cBhvr>
                                        <p:cTn id="215" dur="500" fill="hold"/>
                                        <p:tgtEl>
                                          <p:spTgt spid="55"/>
                                        </p:tgtEl>
                                        <p:attrNameLst>
                                          <p:attrName>ppt_w</p:attrName>
                                        </p:attrNameLst>
                                      </p:cBhvr>
                                      <p:tavLst>
                                        <p:tav tm="0">
                                          <p:val>
                                            <p:strVal val="#ppt_w"/>
                                          </p:val>
                                        </p:tav>
                                        <p:tav tm="100000">
                                          <p:val>
                                            <p:strVal val="#ppt_w"/>
                                          </p:val>
                                        </p:tav>
                                      </p:tavLst>
                                    </p:anim>
                                    <p:anim calcmode="lin" valueType="num">
                                      <p:cBhvr>
                                        <p:cTn id="216" dur="500" fill="hold"/>
                                        <p:tgtEl>
                                          <p:spTgt spid="55"/>
                                        </p:tgtEl>
                                        <p:attrNameLst>
                                          <p:attrName>ppt_h</p:attrName>
                                        </p:attrNameLst>
                                      </p:cBhvr>
                                      <p:tavLst>
                                        <p:tav tm="0">
                                          <p:val>
                                            <p:fltVal val="0"/>
                                          </p:val>
                                        </p:tav>
                                        <p:tav tm="100000">
                                          <p:val>
                                            <p:strVal val="#ppt_h"/>
                                          </p:val>
                                        </p:tav>
                                      </p:tavLst>
                                    </p:anim>
                                  </p:childTnLst>
                                </p:cTn>
                              </p:par>
                            </p:childTnLst>
                          </p:cTn>
                        </p:par>
                        <p:par>
                          <p:cTn id="217" fill="hold" nodeType="afterGroup">
                            <p:stCondLst>
                              <p:cond delay="500"/>
                            </p:stCondLst>
                            <p:childTnLst>
                              <p:par>
                                <p:cTn id="218" presetID="4" presetClass="entr" presetSubtype="32" fill="hold" grpId="0" nodeType="afterEffect">
                                  <p:stCondLst>
                                    <p:cond delay="0"/>
                                  </p:stCondLst>
                                  <p:childTnLst>
                                    <p:set>
                                      <p:cBhvr>
                                        <p:cTn id="219" dur="1" fill="hold">
                                          <p:stCondLst>
                                            <p:cond delay="0"/>
                                          </p:stCondLst>
                                        </p:cTn>
                                        <p:tgtEl>
                                          <p:spTgt spid="59"/>
                                        </p:tgtEl>
                                        <p:attrNameLst>
                                          <p:attrName>style.visibility</p:attrName>
                                        </p:attrNameLst>
                                      </p:cBhvr>
                                      <p:to>
                                        <p:strVal val="visible"/>
                                      </p:to>
                                    </p:set>
                                    <p:animEffect transition="in" filter="box(out)">
                                      <p:cBhvr>
                                        <p:cTn id="220" dur="500"/>
                                        <p:tgtEl>
                                          <p:spTgt spid="59"/>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8" fill="hold" grpId="0" nodeType="click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ppt_x</p:attrName>
                                        </p:attrNameLst>
                                      </p:cBhvr>
                                      <p:tavLst>
                                        <p:tav tm="0">
                                          <p:val>
                                            <p:strVal val="#ppt_x-#ppt_w/2"/>
                                          </p:val>
                                        </p:tav>
                                        <p:tav tm="100000">
                                          <p:val>
                                            <p:strVal val="#ppt_x"/>
                                          </p:val>
                                        </p:tav>
                                      </p:tavLst>
                                    </p:anim>
                                    <p:anim calcmode="lin" valueType="num">
                                      <p:cBhvr>
                                        <p:cTn id="226" dur="500" fill="hold"/>
                                        <p:tgtEl>
                                          <p:spTgt spid="56"/>
                                        </p:tgtEl>
                                        <p:attrNameLst>
                                          <p:attrName>ppt_y</p:attrName>
                                        </p:attrNameLst>
                                      </p:cBhvr>
                                      <p:tavLst>
                                        <p:tav tm="0">
                                          <p:val>
                                            <p:strVal val="#ppt_y"/>
                                          </p:val>
                                        </p:tav>
                                        <p:tav tm="100000">
                                          <p:val>
                                            <p:strVal val="#ppt_y"/>
                                          </p:val>
                                        </p:tav>
                                      </p:tavLst>
                                    </p:anim>
                                    <p:anim calcmode="lin" valueType="num">
                                      <p:cBhvr>
                                        <p:cTn id="227" dur="500" fill="hold"/>
                                        <p:tgtEl>
                                          <p:spTgt spid="56"/>
                                        </p:tgtEl>
                                        <p:attrNameLst>
                                          <p:attrName>ppt_w</p:attrName>
                                        </p:attrNameLst>
                                      </p:cBhvr>
                                      <p:tavLst>
                                        <p:tav tm="0">
                                          <p:val>
                                            <p:fltVal val="0"/>
                                          </p:val>
                                        </p:tav>
                                        <p:tav tm="100000">
                                          <p:val>
                                            <p:strVal val="#ppt_w"/>
                                          </p:val>
                                        </p:tav>
                                      </p:tavLst>
                                    </p:anim>
                                    <p:anim calcmode="lin" valueType="num">
                                      <p:cBhvr>
                                        <p:cTn id="228" dur="500" fill="hold"/>
                                        <p:tgtEl>
                                          <p:spTgt spid="56"/>
                                        </p:tgtEl>
                                        <p:attrNameLst>
                                          <p:attrName>ppt_h</p:attrName>
                                        </p:attrNameLst>
                                      </p:cBhvr>
                                      <p:tavLst>
                                        <p:tav tm="0">
                                          <p:val>
                                            <p:strVal val="#ppt_h"/>
                                          </p:val>
                                        </p:tav>
                                        <p:tav tm="100000">
                                          <p:val>
                                            <p:strVal val="#ppt_h"/>
                                          </p:val>
                                        </p:tav>
                                      </p:tavLst>
                                    </p:anim>
                                  </p:childTnLst>
                                </p:cTn>
                              </p:par>
                            </p:childTnLst>
                          </p:cTn>
                        </p:par>
                        <p:par>
                          <p:cTn id="229" fill="hold" nodeType="afterGroup">
                            <p:stCondLst>
                              <p:cond delay="500"/>
                            </p:stCondLst>
                            <p:childTnLst>
                              <p:par>
                                <p:cTn id="230" presetID="4" presetClass="entr" presetSubtype="32" fill="hold" grpId="0" nodeType="after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box(out)">
                                      <p:cBhvr>
                                        <p:cTn id="232" dur="500"/>
                                        <p:tgtEl>
                                          <p:spTgt spid="60"/>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7" presetClass="entr" presetSubtype="1"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p:cTn id="237" dur="500" fill="hold"/>
                                        <p:tgtEl>
                                          <p:spTgt spid="43"/>
                                        </p:tgtEl>
                                        <p:attrNameLst>
                                          <p:attrName>ppt_x</p:attrName>
                                        </p:attrNameLst>
                                      </p:cBhvr>
                                      <p:tavLst>
                                        <p:tav tm="0">
                                          <p:val>
                                            <p:strVal val="#ppt_x"/>
                                          </p:val>
                                        </p:tav>
                                        <p:tav tm="100000">
                                          <p:val>
                                            <p:strVal val="#ppt_x"/>
                                          </p:val>
                                        </p:tav>
                                      </p:tavLst>
                                    </p:anim>
                                    <p:anim calcmode="lin" valueType="num">
                                      <p:cBhvr>
                                        <p:cTn id="238" dur="500" fill="hold"/>
                                        <p:tgtEl>
                                          <p:spTgt spid="43"/>
                                        </p:tgtEl>
                                        <p:attrNameLst>
                                          <p:attrName>ppt_y</p:attrName>
                                        </p:attrNameLst>
                                      </p:cBhvr>
                                      <p:tavLst>
                                        <p:tav tm="0">
                                          <p:val>
                                            <p:strVal val="#ppt_y-#ppt_h/2"/>
                                          </p:val>
                                        </p:tav>
                                        <p:tav tm="100000">
                                          <p:val>
                                            <p:strVal val="#ppt_y"/>
                                          </p:val>
                                        </p:tav>
                                      </p:tavLst>
                                    </p:anim>
                                    <p:anim calcmode="lin" valueType="num">
                                      <p:cBhvr>
                                        <p:cTn id="239" dur="500" fill="hold"/>
                                        <p:tgtEl>
                                          <p:spTgt spid="43"/>
                                        </p:tgtEl>
                                        <p:attrNameLst>
                                          <p:attrName>ppt_w</p:attrName>
                                        </p:attrNameLst>
                                      </p:cBhvr>
                                      <p:tavLst>
                                        <p:tav tm="0">
                                          <p:val>
                                            <p:strVal val="#ppt_w"/>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childTnLst>
                                </p:cTn>
                              </p:par>
                            </p:childTnLst>
                          </p:cTn>
                        </p:par>
                        <p:par>
                          <p:cTn id="241" fill="hold" nodeType="afterGroup">
                            <p:stCondLst>
                              <p:cond delay="500"/>
                            </p:stCondLst>
                            <p:childTnLst>
                              <p:par>
                                <p:cTn id="242" presetID="12" presetClass="entr" presetSubtype="1" fill="hold" grpId="0" nodeType="afterEffect">
                                  <p:stCondLst>
                                    <p:cond delay="0"/>
                                  </p:stCondLst>
                                  <p:childTnLst>
                                    <p:set>
                                      <p:cBhvr>
                                        <p:cTn id="243" dur="1" fill="hold">
                                          <p:stCondLst>
                                            <p:cond delay="0"/>
                                          </p:stCondLst>
                                        </p:cTn>
                                        <p:tgtEl>
                                          <p:spTgt spid="51"/>
                                        </p:tgtEl>
                                        <p:attrNameLst>
                                          <p:attrName>style.visibility</p:attrName>
                                        </p:attrNameLst>
                                      </p:cBhvr>
                                      <p:to>
                                        <p:strVal val="visible"/>
                                      </p:to>
                                    </p:set>
                                    <p:animEffect transition="in" filter="slide(fromTop)">
                                      <p:cBhvr>
                                        <p:cTn id="2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nimBg="1" autoUpdateAnimBg="0"/>
      <p:bldP spid="32" grpId="0" animBg="1"/>
      <p:bldP spid="33" grpId="0" animBg="1" autoUpdateAnimBg="0"/>
      <p:bldP spid="34" grpId="0" animBg="1"/>
      <p:bldP spid="35" grpId="0" autoUpdateAnimBg="0"/>
      <p:bldP spid="36" grpId="0" animBg="1" autoUpdateAnimBg="0"/>
      <p:bldP spid="37" grpId="0" animBg="1"/>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nimBg="1"/>
      <p:bldP spid="54" grpId="0" animBg="1"/>
      <p:bldP spid="55" grpId="0" animBg="1"/>
      <p:bldP spid="56" grpId="0" animBg="1"/>
      <p:bldP spid="57" grpId="0" autoUpdateAnimBg="0"/>
      <p:bldP spid="58" grpId="0" autoUpdateAnimBg="0"/>
      <p:bldP spid="59" grpId="0" autoUpdateAnimBg="0"/>
      <p:bldP spid="60"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983432" y="11358"/>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算法的复杂度分析</a:t>
            </a:r>
          </a:p>
        </p:txBody>
      </p:sp>
      <p:sp>
        <p:nvSpPr>
          <p:cNvPr id="173059" name="Rectangle 3"/>
          <p:cNvSpPr>
            <a:spLocks noGrp="1" noChangeArrowheads="1"/>
          </p:cNvSpPr>
          <p:nvPr>
            <p:ph idx="1"/>
          </p:nvPr>
        </p:nvSpPr>
        <p:spPr>
          <a:xfrm>
            <a:off x="1847528" y="1484784"/>
            <a:ext cx="9505056" cy="4114800"/>
          </a:xfrm>
        </p:spPr>
        <p:txBody>
          <a:bodyPr>
            <a:noAutofit/>
          </a:bodyPr>
          <a:lstStyle/>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使用了</a:t>
            </a:r>
            <a:r>
              <a:rPr kumimoji="1" lang="zh-CN" altLang="en-US" sz="3200" b="1" dirty="0">
                <a:solidFill>
                  <a:srgbClr val="0000FF"/>
                </a:solidFill>
                <a:latin typeface="Times New Roman" panose="02020603050405020304" pitchFamily="18" charset="0"/>
                <a:cs typeface="Times New Roman" panose="02020603050405020304" pitchFamily="18" charset="0"/>
              </a:rPr>
              <a:t>路径压缩</a:t>
            </a:r>
            <a:r>
              <a:rPr kumimoji="1" lang="zh-CN" altLang="en-US" sz="3200" b="1" dirty="0">
                <a:latin typeface="Times New Roman" panose="02020603050405020304" pitchFamily="18" charset="0"/>
                <a:cs typeface="Times New Roman" panose="02020603050405020304" pitchFamily="18" charset="0"/>
              </a:rPr>
              <a:t>，</a:t>
            </a:r>
            <a:r>
              <a:rPr kumimoji="1" lang="en-US" altLang="zh-CN" sz="3200" b="1" dirty="0">
                <a:latin typeface="Times New Roman" panose="02020603050405020304" pitchFamily="18" charset="0"/>
                <a:cs typeface="Times New Roman" panose="02020603050405020304" pitchFamily="18" charset="0"/>
              </a:rPr>
              <a:t>Find</a:t>
            </a:r>
            <a:r>
              <a:rPr kumimoji="1" lang="zh-CN" altLang="en-US" sz="3200" b="1" dirty="0">
                <a:latin typeface="Times New Roman" panose="02020603050405020304" pitchFamily="18" charset="0"/>
                <a:cs typeface="Times New Roman" panose="02020603050405020304" pitchFamily="18" charset="0"/>
              </a:rPr>
              <a:t>和</a:t>
            </a:r>
            <a:r>
              <a:rPr kumimoji="1" lang="en-US" altLang="en-US" sz="3200" b="1" dirty="0">
                <a:latin typeface="Times New Roman" panose="02020603050405020304" pitchFamily="18" charset="0"/>
                <a:cs typeface="Times New Roman" panose="02020603050405020304" pitchFamily="18" charset="0"/>
              </a:rPr>
              <a:t>UNION</a:t>
            </a:r>
            <a:r>
              <a:rPr kumimoji="1" lang="zh-CN" altLang="en-US" sz="3200" b="1" dirty="0">
                <a:latin typeface="Times New Roman" panose="02020603050405020304" pitchFamily="18" charset="0"/>
                <a:cs typeface="Times New Roman" panose="02020603050405020304" pitchFamily="18" charset="0"/>
              </a:rPr>
              <a:t>函数几乎是常数</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假设可能对几乎所有边都判断过了，则最坏情况下算法时间代价为</a:t>
            </a:r>
            <a:r>
              <a:rPr kumimoji="1" lang="zh-CN" altLang="zh-CN" sz="3200" b="1" dirty="0">
                <a:latin typeface="Times New Roman" panose="02020603050405020304" pitchFamily="18" charset="0"/>
                <a:cs typeface="Times New Roman" panose="02020603050405020304" pitchFamily="18" charset="0"/>
              </a:rPr>
              <a:t> </a:t>
            </a:r>
            <a:r>
              <a:rPr kumimoji="1" lang="en-US" altLang="en-US" sz="3200" b="1" dirty="0">
                <a:latin typeface="Times New Roman" panose="02020603050405020304" pitchFamily="18" charset="0"/>
                <a:cs typeface="Times New Roman" panose="02020603050405020304" pitchFamily="18" charset="0"/>
              </a:rPr>
              <a:t>O</a:t>
            </a:r>
            <a:r>
              <a:rPr kumimoji="1" lang="en-US" altLang="zh-CN" sz="3200" b="1" dirty="0">
                <a:latin typeface="Times New Roman" panose="02020603050405020304" pitchFamily="18" charset="0"/>
                <a:cs typeface="Times New Roman" panose="02020603050405020304" pitchFamily="18" charset="0"/>
              </a:rPr>
              <a:t>(e loge)</a:t>
            </a:r>
            <a:r>
              <a:rPr kumimoji="1" lang="zh-CN" altLang="en-US" sz="3200" b="1" dirty="0">
                <a:latin typeface="Times New Roman" panose="02020603050405020304" pitchFamily="18" charset="0"/>
                <a:cs typeface="Times New Roman" panose="02020603050405020304" pitchFamily="18" charset="0"/>
              </a:rPr>
              <a:t>，即堆排序的时间</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通常情况下只找了接近顶点数目那么多边的情况下，</a:t>
            </a:r>
            <a:r>
              <a:rPr kumimoji="1" lang="en-US" altLang="zh-CN" sz="3200" b="1" dirty="0">
                <a:latin typeface="Times New Roman" panose="02020603050405020304" pitchFamily="18" charset="0"/>
                <a:cs typeface="Times New Roman" panose="02020603050405020304" pitchFamily="18" charset="0"/>
              </a:rPr>
              <a:t>MST</a:t>
            </a:r>
            <a:r>
              <a:rPr kumimoji="1" lang="zh-CN" altLang="zh-CN" sz="3200" b="1" dirty="0">
                <a:latin typeface="Times New Roman" panose="02020603050405020304" pitchFamily="18" charset="0"/>
                <a:cs typeface="Times New Roman" panose="02020603050405020304" pitchFamily="18" charset="0"/>
              </a:rPr>
              <a:t>就已经生成，时间</a:t>
            </a:r>
            <a:r>
              <a:rPr kumimoji="1" lang="zh-CN" altLang="en-US" sz="3200" b="1" dirty="0">
                <a:latin typeface="Times New Roman" panose="02020603050405020304" pitchFamily="18" charset="0"/>
                <a:cs typeface="Times New Roman" panose="02020603050405020304" pitchFamily="18" charset="0"/>
              </a:rPr>
              <a:t>代价接近于</a:t>
            </a:r>
            <a:r>
              <a:rPr kumimoji="1" lang="en-US" altLang="en-US" sz="3200" b="1" dirty="0">
                <a:latin typeface="Times New Roman" panose="02020603050405020304" pitchFamily="18" charset="0"/>
                <a:cs typeface="Times New Roman" panose="02020603050405020304" pitchFamily="18" charset="0"/>
              </a:rPr>
              <a:t>O</a:t>
            </a:r>
            <a:r>
              <a:rPr kumimoji="1" lang="en-US" altLang="zh-CN" sz="3200" b="1" dirty="0">
                <a:latin typeface="Times New Roman" panose="02020603050405020304" pitchFamily="18" charset="0"/>
                <a:cs typeface="Times New Roman" panose="02020603050405020304" pitchFamily="18" charset="0"/>
              </a:rPr>
              <a:t>(n loge)</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endParaRPr kumimoji="1" lang="en-US" altLang="zh-C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a:xfrm>
            <a:off x="1631504" y="58849"/>
            <a:ext cx="5940426" cy="762000"/>
          </a:xfrm>
        </p:spPr>
        <p:txBody>
          <a:bodyPr/>
          <a:lstStyle/>
          <a:p>
            <a:pPr eaLnBrk="1" hangingPunct="1"/>
            <a:r>
              <a:rPr lang="en-US" altLang="zh-CN" sz="4000" b="1" dirty="0" err="1">
                <a:solidFill>
                  <a:srgbClr val="0000FF"/>
                </a:solidFill>
                <a:latin typeface="Times New Roman" panose="02020603050405020304" pitchFamily="18" charset="0"/>
                <a:ea typeface="华文新魏" panose="02010800040101010101" pitchFamily="2" charset="-122"/>
              </a:rPr>
              <a:t>Kruskal</a:t>
            </a:r>
            <a:r>
              <a:rPr lang="zh-CN" altLang="en-US" sz="4000" b="1" dirty="0">
                <a:solidFill>
                  <a:srgbClr val="0000FF"/>
                </a:solidFill>
                <a:latin typeface="Times New Roman" panose="02020603050405020304" pitchFamily="18" charset="0"/>
                <a:ea typeface="华文新魏" panose="02010800040101010101" pitchFamily="2" charset="-122"/>
              </a:rPr>
              <a:t>算法的实现</a:t>
            </a:r>
            <a:r>
              <a:rPr lang="zh-CN" altLang="en-US" dirty="0" smtClean="0">
                <a:solidFill>
                  <a:srgbClr val="0000FF"/>
                </a:solidFill>
                <a:latin typeface="Times New Roman" panose="02020603050405020304" pitchFamily="18" charset="0"/>
              </a:rPr>
              <a:t> </a:t>
            </a:r>
          </a:p>
        </p:txBody>
      </p:sp>
      <p:sp>
        <p:nvSpPr>
          <p:cNvPr id="174082" name="Rectangle 4"/>
          <p:cNvSpPr>
            <a:spLocks noGrp="1" noChangeArrowheads="1"/>
          </p:cNvSpPr>
          <p:nvPr>
            <p:ph idx="1"/>
          </p:nvPr>
        </p:nvSpPr>
        <p:spPr>
          <a:xfrm>
            <a:off x="2438400" y="946150"/>
            <a:ext cx="8229600" cy="5759450"/>
          </a:xfrm>
        </p:spPr>
        <p:txBody>
          <a:bodyPr/>
          <a:lstStyle/>
          <a:p>
            <a:pPr eaLnBrk="1" hangingPunct="1">
              <a:lnSpc>
                <a:spcPct val="90000"/>
              </a:lnSpc>
              <a:buClr>
                <a:srgbClr val="800080"/>
              </a:buClr>
              <a:buSzPct val="50000"/>
              <a:defRPr/>
            </a:pPr>
            <a:endParaRPr kumimoji="1" lang="zh-CN" altLang="en-US" b="1" smtClean="0">
              <a:solidFill>
                <a:srgbClr val="CC0000"/>
              </a:solidFill>
            </a:endParaRPr>
          </a:p>
          <a:p>
            <a:pPr eaLnBrk="1" hangingPunct="1">
              <a:lnSpc>
                <a:spcPct val="90000"/>
              </a:lnSpc>
              <a:buClr>
                <a:srgbClr val="800080"/>
              </a:buClr>
              <a:buSzPct val="50000"/>
              <a:defRPr/>
            </a:pPr>
            <a:endParaRPr kumimoji="1" lang="zh-CN" altLang="en-US" b="1" smtClean="0">
              <a:solidFill>
                <a:srgbClr val="CC0000"/>
              </a:solidFill>
            </a:endParaRPr>
          </a:p>
        </p:txBody>
      </p:sp>
      <p:sp>
        <p:nvSpPr>
          <p:cNvPr id="163844" name="Text Box 2"/>
          <p:cNvSpPr txBox="1"/>
          <p:nvPr/>
        </p:nvSpPr>
        <p:spPr>
          <a:xfrm>
            <a:off x="1775520" y="1196753"/>
            <a:ext cx="8382000" cy="4000903"/>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heap.h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UFSets.h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template &lt;class </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class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void </a:t>
            </a:r>
            <a:r>
              <a:rPr lang="en-US" altLang="zh-CN" dirty="0" err="1">
                <a:effectLst>
                  <a:outerShdw blurRad="38100" dist="38100" dir="2700000" algn="tl">
                    <a:srgbClr val="C0C0C0"/>
                  </a:outerShdw>
                </a:effectLst>
                <a:latin typeface="Times New Roman" panose="02020603050405020304" pitchFamily="18" charset="0"/>
              </a:rPr>
              <a:t>Kruskal</a:t>
            </a:r>
            <a:r>
              <a:rPr lang="en-US" altLang="zh-CN" dirty="0">
                <a:effectLst>
                  <a:outerShdw blurRad="38100" dist="38100" dir="2700000" algn="tl">
                    <a:srgbClr val="C0C0C0"/>
                  </a:outerShdw>
                </a:effectLst>
                <a:latin typeface="Times New Roman" panose="02020603050405020304" pitchFamily="18" charset="0"/>
              </a:rPr>
              <a:t> (Graph</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G</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err="1">
                <a:effectLst>
                  <a:outerShdw blurRad="38100" dist="38100" dir="2700000" algn="tl">
                    <a:srgbClr val="C0C0C0"/>
                  </a:outerShdw>
                </a:effectLst>
                <a:latin typeface="Times New Roman" panose="02020603050405020304" pitchFamily="18" charset="0"/>
              </a:rPr>
              <a:t>MinSpanTree</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MST)</a:t>
            </a:r>
            <a:r>
              <a:rPr lang="en-US" altLang="zh-CN" b="1" dirty="0">
                <a:effectLst>
                  <a:outerShdw blurRad="38100" dist="38100" dir="2700000" algn="tl">
                    <a:srgbClr val="C0C0C0"/>
                  </a:outerShdw>
                </a:effectLst>
                <a:latin typeface="Times New Roman" panose="02020603050405020304" pitchFamily="18" charset="0"/>
              </a:rPr>
              <a:t> {</a:t>
            </a:r>
            <a:endParaRPr lang="en-US" altLang="zh-CN" dirty="0">
              <a:solidFill>
                <a:srgbClr val="CC0000"/>
              </a:solidFill>
              <a:effectLst>
                <a:outerShdw blurRad="38100" dist="38100" dir="2700000" algn="tl">
                  <a:srgbClr val="C0C0C0"/>
                </a:outerShdw>
              </a:effectLst>
              <a:latin typeface="Times New Roman" panose="02020603050405020304" pitchFamily="18" charset="0"/>
            </a:endParaRPr>
          </a:p>
          <a:p>
            <a:pPr>
              <a:lnSpc>
                <a:spcPct val="105000"/>
              </a:lnSpc>
              <a:buSzPct val="60000"/>
              <a:buFont typeface="Arial" panose="020B0604020202020204" pitchFamily="34" charset="0"/>
              <a:buNone/>
              <a:defRPr/>
            </a:pPr>
            <a:r>
              <a:rPr lang="en-US" altLang="zh-CN"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u</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count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endPar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buSzPct val="60000"/>
              <a:buFont typeface="Arial" panose="020B0604020202020204" pitchFamily="34" charset="0"/>
              <a:buNone/>
              <a:defRPr/>
            </a:pP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H(m)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  </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UFSets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F(n)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并查集</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p:nvPr/>
        </p:nvSpPr>
        <p:spPr>
          <a:xfrm>
            <a:off x="2207568" y="476672"/>
            <a:ext cx="8350696" cy="627864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105000"/>
              </a:lnSpc>
              <a:buNone/>
              <a:defRPr/>
            </a:pPr>
            <a:r>
              <a:rPr lang="en-US" altLang="zh-CN" sz="2000" noProof="1">
                <a:solidFill>
                  <a:srgbClr val="CC3300"/>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(u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(v = u+1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u,v</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ed.tail</a:t>
            </a:r>
            <a:r>
              <a:rPr lang="en-US" altLang="zh-CN" sz="2000" dirty="0">
                <a:latin typeface="Times New Roman" panose="02020603050405020304" pitchFamily="18" charset="0"/>
                <a:ea typeface="隶书" panose="02010509060101010101" pitchFamily="49" charset="-122"/>
              </a:rPr>
              <a:t> =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ed.head</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插入堆</a:t>
            </a:r>
          </a:p>
          <a:p>
            <a:pPr>
              <a:lnSpc>
                <a:spcPct val="105000"/>
              </a:lnSpc>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ed.cost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H.Insert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 = 1</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最小生成树边数计数</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while </a:t>
            </a:r>
            <a:r>
              <a:rPr lang="en-US" altLang="zh-CN" sz="2000" noProof="1">
                <a:latin typeface="Times New Roman" panose="02020603050405020304" pitchFamily="18" charset="0"/>
                <a:ea typeface="宋体" panose="02010600030101010101" pitchFamily="2" charset="-122"/>
              </a:rPr>
              <a:t>(count &lt; n) </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反复执行</a:t>
            </a:r>
            <a:r>
              <a:rPr lang="en-US" altLang="zh-CN" sz="2000"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a:t>
            </a:r>
            <a:r>
              <a:rPr lang="en-US" altLang="zh-CN" sz="2000" noProof="1">
                <a:solidFill>
                  <a:schemeClr val="tx2"/>
                </a:solidFill>
                <a:latin typeface="Times New Roman" panose="02020603050405020304" pitchFamily="18" charset="0"/>
                <a:ea typeface="宋体" panose="02010600030101010101" pitchFamily="2" charset="-122"/>
              </a:rPr>
              <a:t>n-1</a:t>
            </a:r>
            <a:r>
              <a:rPr lang="zh-CN" altLang="en-US" sz="2000" noProof="1">
                <a:solidFill>
                  <a:schemeClr val="tx2"/>
                </a:solidFill>
                <a:latin typeface="Times New Roman" panose="02020603050405020304" pitchFamily="18" charset="0"/>
                <a:ea typeface="宋体" panose="02010600030101010101" pitchFamily="2" charset="-122"/>
              </a:rPr>
              <a:t>条边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H.Remove(ed)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退出具最小权值的边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u = F.Find(ed.tail)</a:t>
            </a:r>
            <a:r>
              <a:rPr lang="en-US" altLang="zh-CN" sz="2000" b="1"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v = F.Find(ed.head)</a:t>
            </a:r>
            <a:r>
              <a:rPr lang="en-US" altLang="zh-CN" sz="2000" b="1" noProof="1">
                <a:latin typeface="Times New Roman" panose="02020603050405020304" pitchFamily="18" charset="0"/>
                <a:ea typeface="宋体" panose="02010600030101010101" pitchFamily="2" charset="-122"/>
              </a:rPr>
              <a:t>;</a:t>
            </a:r>
            <a:r>
              <a:rPr lang="en-US" altLang="zh-CN" sz="2000" b="1"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取两顶点所在集合的根</a:t>
            </a:r>
            <a:r>
              <a:rPr lang="en-US" altLang="zh-CN" sz="2000" noProof="1">
                <a:solidFill>
                  <a:schemeClr val="tx2"/>
                </a:solidFill>
                <a:latin typeface="Times New Roman" panose="02020603050405020304" pitchFamily="18" charset="0"/>
                <a:ea typeface="宋体" panose="02010600030101010101" pitchFamily="2" charset="-122"/>
              </a:rPr>
              <a:t>u</a:t>
            </a:r>
            <a:r>
              <a:rPr lang="zh-CN" altLang="en-US" sz="2000" noProof="1">
                <a:solidFill>
                  <a:schemeClr val="tx2"/>
                </a:solidFill>
                <a:latin typeface="Times New Roman" panose="02020603050405020304" pitchFamily="18" charset="0"/>
                <a:ea typeface="宋体" panose="02010600030101010101" pitchFamily="2" charset="-122"/>
              </a:rPr>
              <a:t>与</a:t>
            </a:r>
            <a:r>
              <a:rPr lang="en-US" altLang="zh-CN" sz="2000" noProof="1">
                <a:solidFill>
                  <a:schemeClr val="tx2"/>
                </a:solidFill>
                <a:latin typeface="Times New Roman" panose="02020603050405020304" pitchFamily="18" charset="0"/>
                <a:ea typeface="宋体" panose="02010600030101010101" pitchFamily="2" charset="-122"/>
              </a:rPr>
              <a:t>v</a:t>
            </a:r>
            <a:r>
              <a:rPr lang="en-US" altLang="zh-CN" sz="2000" noProof="1">
                <a:latin typeface="Times New Roman" panose="02020603050405020304" pitchFamily="18" charset="0"/>
                <a:ea typeface="宋体" panose="02010600030101010101" pitchFamily="2" charset="-122"/>
              </a:rPr>
              <a:t>     </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        if </a:t>
            </a:r>
            <a:r>
              <a:rPr lang="en-US" altLang="zh-CN" sz="2000" noProof="1">
                <a:latin typeface="Times New Roman" panose="02020603050405020304" pitchFamily="18" charset="0"/>
                <a:ea typeface="宋体" panose="02010600030101010101" pitchFamily="2" charset="-122"/>
              </a:rPr>
              <a:t>(u != v) </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不是同一集合</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不连通</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F.Union(u</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v)</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合并</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连通它们  </a:t>
            </a:r>
          </a:p>
          <a:p>
            <a:pPr marL="0" indent="0">
              <a:spcBef>
                <a:spcPct val="5000"/>
              </a:spcBef>
              <a:buClr>
                <a:srgbClr val="000000"/>
              </a:buClr>
              <a:buNone/>
              <a:defRPr/>
            </a:pPr>
            <a:r>
              <a:rPr lang="zh-CN" altLang="en-US" sz="2000" noProof="1">
                <a:solidFill>
                  <a:schemeClr val="tx2"/>
                </a:solidFill>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MST.Insert(ed)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该边存入</a:t>
            </a:r>
            <a:r>
              <a:rPr lang="en-US" altLang="zh-CN" sz="2000" noProof="1">
                <a:solidFill>
                  <a:schemeClr val="tx2"/>
                </a:solidFill>
                <a:latin typeface="Times New Roman" panose="02020603050405020304" pitchFamily="18" charset="0"/>
                <a:ea typeface="宋体" panose="02010600030101010101" pitchFamily="2" charset="-122"/>
              </a:rPr>
              <a:t>MST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sp>
        <p:nvSpPr>
          <p:cNvPr id="2" name="圆角矩形标注 1"/>
          <p:cNvSpPr/>
          <p:nvPr/>
        </p:nvSpPr>
        <p:spPr bwMode="auto">
          <a:xfrm>
            <a:off x="8392346" y="4941168"/>
            <a:ext cx="2096142"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不使用并查集如何判断是否有回路？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0"/>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a:xfrm>
            <a:off x="8772128" y="1196752"/>
            <a:ext cx="3419872" cy="1926822"/>
          </a:xfrm>
          <a:prstGeom prst="wedgeRectCallout">
            <a:avLst>
              <a:gd name="adj1" fmla="val -39468"/>
              <a:gd name="adj2" fmla="val 655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2</a:t>
            </a:r>
            <a:r>
              <a:rPr lang="zh-CN" altLang="en-US" sz="1800" dirty="0"/>
              <a:t>：至少写出</a:t>
            </a:r>
            <a:r>
              <a:rPr lang="en-US" altLang="zh-CN" sz="1800" dirty="0"/>
              <a:t>2</a:t>
            </a:r>
            <a:r>
              <a:rPr lang="zh-CN" altLang="en-US" sz="1800" dirty="0"/>
              <a:t>种判断回路的算法，请封装成函数并写出代码，给出时间复杂度分析。</a:t>
            </a:r>
            <a:endParaRPr lang="en-US" altLang="zh-CN" sz="1800" dirty="0"/>
          </a:p>
          <a:p>
            <a:pPr>
              <a:defRPr/>
            </a:pPr>
            <a:endParaRPr lang="en-US" altLang="zh-CN" sz="1800" dirty="0"/>
          </a:p>
          <a:p>
            <a:pPr>
              <a:defRPr/>
            </a:pPr>
            <a:r>
              <a:rPr lang="en-US" altLang="zh-CN" sz="1800" dirty="0"/>
              <a:t>PS</a:t>
            </a:r>
            <a:r>
              <a:rPr lang="zh-CN" altLang="en-US" sz="1800" dirty="0"/>
              <a:t>回路判断问题等价于判断新加入的边对应的两个顶点是否属于同一个连通分量问题！</a:t>
            </a:r>
            <a:endParaRPr lang="en-US" altLang="zh-CN" sz="18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670932" y="52387"/>
            <a:ext cx="8215313" cy="623888"/>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8.1  </a:t>
            </a:r>
            <a:r>
              <a:rPr lang="zh-CN" altLang="en-US" b="1" dirty="0" smtClean="0">
                <a:solidFill>
                  <a:srgbClr val="0000FF"/>
                </a:solidFill>
                <a:latin typeface="华文行楷" panose="02010800040101010101" pitchFamily="2" charset="-122"/>
                <a:ea typeface="华文行楷" panose="02010800040101010101" pitchFamily="2" charset="-122"/>
              </a:rPr>
              <a:t>图的定义及抽象数据类型</a:t>
            </a:r>
          </a:p>
        </p:txBody>
      </p:sp>
      <p:sp>
        <p:nvSpPr>
          <p:cNvPr id="9219" name="Rectangle 3"/>
          <p:cNvSpPr>
            <a:spLocks noGrp="1" noChangeArrowheads="1"/>
          </p:cNvSpPr>
          <p:nvPr>
            <p:ph type="body" idx="4294967295"/>
          </p:nvPr>
        </p:nvSpPr>
        <p:spPr>
          <a:xfrm>
            <a:off x="1271464" y="764704"/>
            <a:ext cx="10524653" cy="5105400"/>
          </a:xfrm>
        </p:spPr>
        <p:txBody>
          <a:bodyPr>
            <a:normAutofit/>
          </a:bodyPr>
          <a:lstStyle/>
          <a:p>
            <a:pPr eaLnBrk="1" hangingPunct="1">
              <a:buFont typeface="Wingdings" panose="05000000000000000000" pitchFamily="2" charset="2"/>
              <a:buNone/>
              <a:defRPr/>
            </a:pPr>
            <a:r>
              <a:rPr kumimoji="1" lang="en-US" altLang="zh-CN" b="1" u="sng" dirty="0">
                <a:latin typeface="Times New Roman" panose="02020603050405020304" pitchFamily="18" charset="0"/>
              </a:rPr>
              <a:t>8.1.1 </a:t>
            </a:r>
            <a:r>
              <a:rPr kumimoji="1" lang="zh-CN" altLang="en-US" b="1" u="sng" dirty="0">
                <a:latin typeface="Times New Roman" panose="02020603050405020304" pitchFamily="18" charset="0"/>
              </a:rPr>
              <a:t>图</a:t>
            </a:r>
            <a:r>
              <a:rPr kumimoji="1" lang="en-US" altLang="zh-CN" b="1" u="sng" dirty="0">
                <a:latin typeface="Times New Roman" panose="02020603050405020304" pitchFamily="18" charset="0"/>
              </a:rPr>
              <a:t>(graph)</a:t>
            </a:r>
            <a:r>
              <a:rPr kumimoji="1" lang="zh-CN" altLang="en-US" b="1" u="sng" dirty="0">
                <a:latin typeface="Times New Roman" panose="02020603050405020304" pitchFamily="18" charset="0"/>
              </a:rPr>
              <a:t>的基本概念</a:t>
            </a:r>
          </a:p>
          <a:p>
            <a:pPr eaLnBrk="1" hangingPunct="1">
              <a:buFont typeface="Wingdings" panose="05000000000000000000" pitchFamily="2" charset="2"/>
              <a:buNone/>
              <a:defRPr/>
            </a:pPr>
            <a:endParaRPr kumimoji="1" lang="zh-CN" altLang="en-US" sz="800" dirty="0">
              <a:latin typeface="Times New Roman" panose="02020603050405020304" pitchFamily="18" charset="0"/>
            </a:endParaRPr>
          </a:p>
          <a:p>
            <a:pPr eaLnBrk="1" hangingPunct="1">
              <a:defRPr/>
            </a:pPr>
            <a:r>
              <a:rPr kumimoji="1" lang="zh-CN" altLang="en-US" b="1" dirty="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由两个集合</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和</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所组成，记作   </a:t>
            </a:r>
            <a:r>
              <a:rPr kumimoji="1" lang="en-US" altLang="zh-CN" b="1" dirty="0">
                <a:latin typeface="Times New Roman" panose="02020603050405020304" pitchFamily="18" charset="0"/>
              </a:rPr>
              <a:t>G=(V, E)</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b="1" dirty="0">
                <a:latin typeface="Times New Roman" panose="02020603050405020304" pitchFamily="18" charset="0"/>
              </a:rPr>
              <a:t>      其中，</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顶点</a:t>
            </a:r>
            <a:r>
              <a:rPr kumimoji="1" lang="en-US" altLang="zh-CN" b="1" dirty="0">
                <a:solidFill>
                  <a:srgbClr val="FF0000"/>
                </a:solidFill>
                <a:latin typeface="Times New Roman" panose="02020603050405020304" pitchFamily="18" charset="0"/>
              </a:rPr>
              <a:t>vertex</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即图的数据元素</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边</a:t>
            </a:r>
            <a:r>
              <a:rPr kumimoji="1" lang="en-US" altLang="zh-CN" b="1" dirty="0">
                <a:solidFill>
                  <a:srgbClr val="FF0000"/>
                </a:solidFill>
                <a:latin typeface="Times New Roman" panose="02020603050405020304" pitchFamily="18" charset="0"/>
              </a:rPr>
              <a:t>edge</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即两个顶点之间的关系</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p:txBody>
      </p:sp>
      <p:grpSp>
        <p:nvGrpSpPr>
          <p:cNvPr id="4" name="Group 4"/>
          <p:cNvGrpSpPr>
            <a:grpSpLocks/>
          </p:cNvGrpSpPr>
          <p:nvPr/>
        </p:nvGrpSpPr>
        <p:grpSpPr bwMode="auto">
          <a:xfrm>
            <a:off x="8443664" y="4365650"/>
            <a:ext cx="1828800" cy="1905000"/>
            <a:chOff x="1008" y="2448"/>
            <a:chExt cx="1152" cy="1200"/>
          </a:xfrm>
        </p:grpSpPr>
        <p:sp>
          <p:nvSpPr>
            <p:cNvPr id="5" name="Oval 5"/>
            <p:cNvSpPr>
              <a:spLocks noChangeArrowheads="1"/>
            </p:cNvSpPr>
            <p:nvPr/>
          </p:nvSpPr>
          <p:spPr bwMode="auto">
            <a:xfrm>
              <a:off x="1872"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2</a:t>
              </a:r>
            </a:p>
          </p:txBody>
        </p:sp>
        <p:sp>
          <p:nvSpPr>
            <p:cNvPr id="6" name="Oval 6"/>
            <p:cNvSpPr>
              <a:spLocks noChangeArrowheads="1"/>
            </p:cNvSpPr>
            <p:nvPr/>
          </p:nvSpPr>
          <p:spPr bwMode="auto">
            <a:xfrm>
              <a:off x="1008"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7" name="Oval 7"/>
            <p:cNvSpPr>
              <a:spLocks noChangeArrowheads="1"/>
            </p:cNvSpPr>
            <p:nvPr/>
          </p:nvSpPr>
          <p:spPr bwMode="auto">
            <a:xfrm>
              <a:off x="1008"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8" name="Oval 8"/>
            <p:cNvSpPr>
              <a:spLocks noChangeArrowheads="1"/>
            </p:cNvSpPr>
            <p:nvPr/>
          </p:nvSpPr>
          <p:spPr bwMode="auto">
            <a:xfrm>
              <a:off x="1872"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9" name="Line 9"/>
            <p:cNvSpPr>
              <a:spLocks noChangeShapeType="1"/>
            </p:cNvSpPr>
            <p:nvPr/>
          </p:nvSpPr>
          <p:spPr bwMode="auto">
            <a:xfrm>
              <a:off x="1296" y="2592"/>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a:off x="1152" y="2736"/>
              <a:ext cx="0" cy="624"/>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1"/>
            <p:cNvSpPr>
              <a:spLocks noChangeShapeType="1"/>
            </p:cNvSpPr>
            <p:nvPr/>
          </p:nvSpPr>
          <p:spPr bwMode="auto">
            <a:xfrm>
              <a:off x="1296" y="3504"/>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
            <p:cNvSpPr>
              <a:spLocks noChangeShapeType="1"/>
            </p:cNvSpPr>
            <p:nvPr/>
          </p:nvSpPr>
          <p:spPr bwMode="auto">
            <a:xfrm flipH="1" flipV="1">
              <a:off x="1248" y="2688"/>
              <a:ext cx="672" cy="72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3"/>
          <p:cNvGrpSpPr>
            <a:grpSpLocks/>
          </p:cNvGrpSpPr>
          <p:nvPr/>
        </p:nvGrpSpPr>
        <p:grpSpPr bwMode="auto">
          <a:xfrm>
            <a:off x="5682620" y="4365650"/>
            <a:ext cx="1828800" cy="1905000"/>
            <a:chOff x="2928" y="2592"/>
            <a:chExt cx="1152" cy="1200"/>
          </a:xfrm>
        </p:grpSpPr>
        <p:sp>
          <p:nvSpPr>
            <p:cNvPr id="14" name="Oval 14"/>
            <p:cNvSpPr>
              <a:spLocks noChangeArrowheads="1"/>
            </p:cNvSpPr>
            <p:nvPr/>
          </p:nvSpPr>
          <p:spPr bwMode="auto">
            <a:xfrm>
              <a:off x="3792"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15" name="Oval 15"/>
            <p:cNvSpPr>
              <a:spLocks noChangeArrowheads="1"/>
            </p:cNvSpPr>
            <p:nvPr/>
          </p:nvSpPr>
          <p:spPr bwMode="auto">
            <a:xfrm>
              <a:off x="2928"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16" name="Oval 16"/>
            <p:cNvSpPr>
              <a:spLocks noChangeArrowheads="1"/>
            </p:cNvSpPr>
            <p:nvPr/>
          </p:nvSpPr>
          <p:spPr bwMode="auto">
            <a:xfrm>
              <a:off x="2928"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17" name="Oval 17"/>
            <p:cNvSpPr>
              <a:spLocks noChangeArrowheads="1"/>
            </p:cNvSpPr>
            <p:nvPr/>
          </p:nvSpPr>
          <p:spPr bwMode="auto">
            <a:xfrm>
              <a:off x="3792"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18" name="Oval 19"/>
            <p:cNvSpPr>
              <a:spLocks noChangeArrowheads="1"/>
            </p:cNvSpPr>
            <p:nvPr/>
          </p:nvSpPr>
          <p:spPr bwMode="auto">
            <a:xfrm>
              <a:off x="3408" y="302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19" name="Line 20"/>
            <p:cNvSpPr>
              <a:spLocks noChangeShapeType="1"/>
            </p:cNvSpPr>
            <p:nvPr/>
          </p:nvSpPr>
          <p:spPr bwMode="auto">
            <a:xfrm>
              <a:off x="3216" y="2736"/>
              <a:ext cx="576" cy="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1"/>
            <p:cNvSpPr>
              <a:spLocks noChangeShapeType="1"/>
            </p:cNvSpPr>
            <p:nvPr/>
          </p:nvSpPr>
          <p:spPr bwMode="auto">
            <a:xfrm>
              <a:off x="3072"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2"/>
            <p:cNvSpPr>
              <a:spLocks noChangeShapeType="1"/>
            </p:cNvSpPr>
            <p:nvPr/>
          </p:nvSpPr>
          <p:spPr bwMode="auto">
            <a:xfrm>
              <a:off x="3936"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3"/>
            <p:cNvSpPr>
              <a:spLocks noChangeShapeType="1"/>
            </p:cNvSpPr>
            <p:nvPr/>
          </p:nvSpPr>
          <p:spPr bwMode="auto">
            <a:xfrm>
              <a:off x="3600" y="3312"/>
              <a:ext cx="192"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4"/>
            <p:cNvSpPr>
              <a:spLocks noChangeShapeType="1"/>
            </p:cNvSpPr>
            <p:nvPr/>
          </p:nvSpPr>
          <p:spPr bwMode="auto">
            <a:xfrm flipH="1">
              <a:off x="3168" y="3264"/>
              <a:ext cx="288"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5"/>
            <p:cNvSpPr>
              <a:spLocks noChangeShapeType="1"/>
            </p:cNvSpPr>
            <p:nvPr/>
          </p:nvSpPr>
          <p:spPr bwMode="auto">
            <a:xfrm flipH="1">
              <a:off x="3648" y="2832"/>
              <a:ext cx="192" cy="24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5" name="Group 16"/>
          <p:cNvGrpSpPr>
            <a:grpSpLocks/>
          </p:cNvGrpSpPr>
          <p:nvPr/>
        </p:nvGrpSpPr>
        <p:grpSpPr bwMode="auto">
          <a:xfrm>
            <a:off x="1969473" y="4082058"/>
            <a:ext cx="2971800" cy="393700"/>
            <a:chOff x="424" y="936"/>
            <a:chExt cx="4144" cy="368"/>
          </a:xfrm>
        </p:grpSpPr>
        <p:sp>
          <p:nvSpPr>
            <p:cNvPr id="26"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7"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8"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3"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35" name="Group 28"/>
          <p:cNvGrpSpPr>
            <a:grpSpLocks/>
          </p:cNvGrpSpPr>
          <p:nvPr/>
        </p:nvGrpSpPr>
        <p:grpSpPr bwMode="auto">
          <a:xfrm>
            <a:off x="2639616" y="4653136"/>
            <a:ext cx="1785938" cy="1833562"/>
            <a:chOff x="3408" y="2496"/>
            <a:chExt cx="1125" cy="1155"/>
          </a:xfrm>
        </p:grpSpPr>
        <p:sp>
          <p:nvSpPr>
            <p:cNvPr id="3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animEffect transition="in" filter="wipe(left)">
                                      <p:cBhvr>
                                        <p:cTn id="7" dur="500"/>
                                        <p:tgtEl>
                                          <p:spTgt spid="9219">
                                            <p:txEl>
                                              <p:pRg st="4" end="4"/>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wipe(left)">
                                      <p:cBhvr>
                                        <p:cTn id="11" dur="500"/>
                                        <p:tgtEl>
                                          <p:spTgt spid="9219">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1271464" y="4665"/>
            <a:ext cx="46482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8.5 </a:t>
            </a:r>
            <a:r>
              <a:rPr lang="zh-CN" altLang="en-US" b="1" dirty="0" smtClean="0">
                <a:solidFill>
                  <a:srgbClr val="0000FF"/>
                </a:solidFill>
                <a:latin typeface="华文行楷" panose="02010800040101010101" pitchFamily="2" charset="-122"/>
                <a:ea typeface="华文行楷" panose="02010800040101010101" pitchFamily="2" charset="-122"/>
              </a:rPr>
              <a:t>最短路径</a:t>
            </a:r>
            <a:r>
              <a:rPr lang="zh-CN" altLang="en-US" dirty="0" smtClean="0">
                <a:solidFill>
                  <a:srgbClr val="0000FF"/>
                </a:solidFill>
              </a:rPr>
              <a:t> </a:t>
            </a:r>
          </a:p>
        </p:txBody>
      </p:sp>
      <p:sp>
        <p:nvSpPr>
          <p:cNvPr id="178179" name="Rectangle 3"/>
          <p:cNvSpPr>
            <a:spLocks noGrp="1" noChangeArrowheads="1"/>
          </p:cNvSpPr>
          <p:nvPr>
            <p:ph type="body" idx="4294967295"/>
          </p:nvPr>
        </p:nvSpPr>
        <p:spPr>
          <a:xfrm>
            <a:off x="1255913" y="908720"/>
            <a:ext cx="10081120" cy="5410200"/>
          </a:xfrm>
        </p:spPr>
        <p:txBody>
          <a:bodyPr/>
          <a:lstStyle/>
          <a:p>
            <a:pPr eaLnBrk="1" hangingPunct="1">
              <a:lnSpc>
                <a:spcPct val="90000"/>
              </a:lnSpc>
              <a:defRPr/>
            </a:pPr>
            <a:r>
              <a:rPr kumimoji="1" lang="zh-CN" altLang="en-US" sz="2800" b="1" dirty="0">
                <a:latin typeface="Times New Roman" panose="02020603050405020304" pitchFamily="18" charset="0"/>
              </a:rPr>
              <a:t>什么是最短路径</a:t>
            </a:r>
            <a:r>
              <a:rPr kumimoji="1" lang="en-US" altLang="zh-CN" sz="2800" b="1" dirty="0">
                <a:latin typeface="Times New Roman" panose="02020603050405020304" pitchFamily="18" charset="0"/>
              </a:rPr>
              <a:t>?</a:t>
            </a:r>
          </a:p>
          <a:p>
            <a:pPr eaLnBrk="1" hangingPunct="1">
              <a:lnSpc>
                <a:spcPct val="90000"/>
              </a:lnSpc>
              <a:buFont typeface="Wingdings" panose="05000000000000000000" pitchFamily="2" charset="2"/>
              <a:buNone/>
              <a:defRPr/>
            </a:pPr>
            <a:endParaRPr kumimoji="1" lang="en-US" altLang="zh-CN" sz="700" b="1" dirty="0"/>
          </a:p>
          <a:p>
            <a:pPr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400" b="1" dirty="0">
                <a:latin typeface="Times New Roman" panose="02020603050405020304" pitchFamily="18" charset="0"/>
              </a:rPr>
              <a:t>例：假如用顶点表示城市，用边表示城市间的公路，则由这些顶点和边组成的图可以表示沟通各城市的公路网。若把两个城市之间的距离或该段公路的养路费等作为权值，赋给图中的边，就构成一个带权的图。</a:t>
            </a:r>
            <a:r>
              <a:rPr kumimoji="1" lang="zh-CN" altLang="en-US" sz="2400" b="1" dirty="0"/>
              <a:t> </a:t>
            </a:r>
          </a:p>
          <a:p>
            <a:pPr eaLnBrk="1" hangingPunct="1">
              <a:lnSpc>
                <a:spcPct val="90000"/>
              </a:lnSpc>
              <a:buFont typeface="Wingdings" panose="05000000000000000000" pitchFamily="2" charset="2"/>
              <a:buNone/>
              <a:defRPr/>
            </a:pPr>
            <a:endParaRPr kumimoji="1" lang="zh-CN" altLang="en-US" sz="800" b="1" dirty="0"/>
          </a:p>
          <a:p>
            <a:pPr eaLnBrk="1" hangingPunct="1">
              <a:lnSpc>
                <a:spcPct val="90000"/>
              </a:lnSpc>
              <a:buFont typeface="Wingdings" panose="05000000000000000000" pitchFamily="2" charset="2"/>
              <a:buNone/>
              <a:defRPr/>
            </a:pPr>
            <a:r>
              <a:rPr kumimoji="1" lang="zh-CN" altLang="en-US" sz="2800" b="1" dirty="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定义</a:t>
            </a:r>
            <a:r>
              <a:rPr kumimoji="1" lang="zh-CN" altLang="en-US" sz="2400" b="1" dirty="0">
                <a:latin typeface="Times New Roman" panose="02020603050405020304" pitchFamily="18" charset="0"/>
              </a:rPr>
              <a:t>：从源点到终点所经过的边上的权值之和</a:t>
            </a:r>
            <a:r>
              <a:rPr kumimoji="1" lang="zh-CN" altLang="en-US" sz="2400" b="1" dirty="0">
                <a:solidFill>
                  <a:schemeClr val="hlink"/>
                </a:solidFill>
                <a:latin typeface="Times New Roman" panose="02020603050405020304" pitchFamily="18" charset="0"/>
              </a:rPr>
              <a:t>（简称距离）</a:t>
            </a:r>
            <a:r>
              <a:rPr kumimoji="1" lang="zh-CN" altLang="en-US" sz="2400" b="1" dirty="0">
                <a:latin typeface="Times New Roman" panose="02020603050405020304" pitchFamily="18" charset="0"/>
              </a:rPr>
              <a:t>为</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最小的路径。</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t>（注：最短路径与最小生成树不同，</a:t>
            </a:r>
            <a:endParaRPr kumimoji="1" lang="en-US" altLang="zh-CN" sz="2400" b="1" dirty="0"/>
          </a:p>
          <a:p>
            <a:pPr eaLnBrk="1" hangingPunct="1">
              <a:lnSpc>
                <a:spcPct val="90000"/>
              </a:lnSpc>
              <a:buFont typeface="Wingdings" panose="05000000000000000000" pitchFamily="2" charset="2"/>
              <a:buNone/>
              <a:defRPr/>
            </a:pPr>
            <a:r>
              <a:rPr kumimoji="1" lang="en-US" altLang="zh-CN" sz="2400" b="1" dirty="0"/>
              <a:t>		</a:t>
            </a:r>
            <a:r>
              <a:rPr kumimoji="1" lang="zh-CN" altLang="en-US" sz="2400" b="1" dirty="0"/>
              <a:t>路径上不一定包含</a:t>
            </a:r>
            <a:r>
              <a:rPr kumimoji="1" lang="en-US" altLang="zh-CN" sz="2400" b="1" dirty="0"/>
              <a:t>n</a:t>
            </a:r>
            <a:r>
              <a:rPr kumimoji="1" lang="zh-CN" altLang="en-US" sz="2400" b="1" dirty="0"/>
              <a:t>个顶点）</a:t>
            </a:r>
          </a:p>
        </p:txBody>
      </p:sp>
      <p:pic>
        <p:nvPicPr>
          <p:cNvPr id="4" name="图片 3"/>
          <p:cNvPicPr>
            <a:picLocks noChangeAspect="1"/>
          </p:cNvPicPr>
          <p:nvPr/>
        </p:nvPicPr>
        <p:blipFill>
          <a:blip r:embed="rId2"/>
          <a:stretch>
            <a:fillRect/>
          </a:stretch>
        </p:blipFill>
        <p:spPr>
          <a:xfrm>
            <a:off x="7392144" y="3823965"/>
            <a:ext cx="3563888" cy="2733291"/>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055440" y="44624"/>
            <a:ext cx="7793038" cy="635000"/>
          </a:xfrm>
        </p:spPr>
        <p:txBody>
          <a:bodyPr>
            <a:normAutofit fontScale="90000"/>
          </a:bodyPr>
          <a:lstStyle/>
          <a:p>
            <a:pPr eaLnBrk="1" hangingPunct="1"/>
            <a:r>
              <a:rPr lang="zh-CN" altLang="en-US" b="1" dirty="0" smtClean="0">
                <a:solidFill>
                  <a:srgbClr val="0000FF"/>
                </a:solidFill>
                <a:latin typeface="Times New Roman" panose="02020603050405020304" pitchFamily="18" charset="0"/>
                <a:cs typeface="Times New Roman" panose="02020603050405020304" pitchFamily="18" charset="0"/>
              </a:rPr>
              <a:t>最短路径问题</a:t>
            </a:r>
          </a:p>
        </p:txBody>
      </p:sp>
      <p:sp>
        <p:nvSpPr>
          <p:cNvPr id="179203" name="Rectangle 3"/>
          <p:cNvSpPr>
            <a:spLocks noGrp="1" noChangeArrowheads="1"/>
          </p:cNvSpPr>
          <p:nvPr>
            <p:ph type="body" idx="4294967295"/>
          </p:nvPr>
        </p:nvSpPr>
        <p:spPr>
          <a:xfrm>
            <a:off x="991940" y="970384"/>
            <a:ext cx="10864700" cy="4114800"/>
          </a:xfrm>
        </p:spPr>
        <p:txBody>
          <a:bodyPr>
            <a:prstTxWarp prst="textNoShape">
              <a:avLst/>
            </a:prstTxWarp>
            <a:noAutofit/>
          </a:bodyPr>
          <a:lstStyle/>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8.5.1 </a:t>
            </a:r>
            <a:r>
              <a:rPr lang="zh-CN" altLang="en-US" b="1" dirty="0">
                <a:solidFill>
                  <a:srgbClr val="0000FF"/>
                </a:solidFill>
                <a:latin typeface="Times New Roman" panose="02020603050405020304" pitchFamily="18" charset="0"/>
              </a:rPr>
              <a:t>非负</a:t>
            </a:r>
            <a:r>
              <a:rPr lang="zh-CN" altLang="en-US" b="1" dirty="0">
                <a:latin typeface="Times New Roman" panose="02020603050405020304" pitchFamily="18" charset="0"/>
              </a:rPr>
              <a:t>权值</a:t>
            </a:r>
            <a:r>
              <a:rPr lang="zh-CN" altLang="en-US" b="1" dirty="0">
                <a:latin typeface="Times New Roman" panose="02020603050405020304" pitchFamily="18" charset="0"/>
                <a:cs typeface="Times New Roman" panose="02020603050405020304" pitchFamily="18" charset="0"/>
              </a:rPr>
              <a:t>单源最短路径（</a:t>
            </a:r>
            <a:r>
              <a:rPr lang="en-US" altLang="zh-CN" b="1" dirty="0">
                <a:latin typeface="Times New Roman" panose="02020603050405020304" pitchFamily="18" charset="0"/>
                <a:cs typeface="Times New Roman" panose="02020603050405020304" pitchFamily="18" charset="0"/>
              </a:rPr>
              <a:t>single-source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Dijkstra</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），给定源顶点</a:t>
            </a:r>
            <a:r>
              <a:rPr lang="en-US" altLang="zh-CN" b="1" dirty="0">
                <a:latin typeface="Times New Roman" panose="02020603050405020304" pitchFamily="18" charset="0"/>
                <a:cs typeface="Times New Roman" panose="02020603050405020304" pitchFamily="18" charset="0"/>
              </a:rPr>
              <a:t>v0∈V</a:t>
            </a:r>
            <a:r>
              <a:rPr lang="zh-CN" altLang="en-US" b="1" dirty="0">
                <a:latin typeface="Times New Roman" panose="02020603050405020304" pitchFamily="18" charset="0"/>
                <a:cs typeface="Times New Roman" panose="02020603050405020304" pitchFamily="18" charset="0"/>
              </a:rPr>
              <a:t>，找出</a:t>
            </a:r>
            <a:r>
              <a:rPr lang="en-US" altLang="zh-CN" b="1" dirty="0">
                <a:latin typeface="Times New Roman" panose="02020603050405020304" pitchFamily="18" charset="0"/>
                <a:cs typeface="Times New Roman" panose="02020603050405020304" pitchFamily="18" charset="0"/>
              </a:rPr>
              <a:t>v0</a:t>
            </a:r>
            <a:r>
              <a:rPr lang="zh-CN" altLang="en-US" b="1" dirty="0">
                <a:latin typeface="Times New Roman" panose="02020603050405020304" pitchFamily="18" charset="0"/>
                <a:cs typeface="Times New Roman" panose="02020603050405020304" pitchFamily="18" charset="0"/>
              </a:rPr>
              <a:t>到图中其它各顶点的最短路径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8.5.3 </a:t>
            </a:r>
            <a:r>
              <a:rPr lang="zh-CN" altLang="en-US" b="1" dirty="0">
                <a:latin typeface="Times New Roman" panose="02020603050405020304" pitchFamily="18" charset="0"/>
                <a:cs typeface="Times New Roman" panose="02020603050405020304" pitchFamily="18" charset="0"/>
              </a:rPr>
              <a:t>每对顶点间的最短路径（</a:t>
            </a:r>
            <a:r>
              <a:rPr lang="en-US" altLang="zh-CN" b="1" dirty="0">
                <a:latin typeface="Times New Roman" panose="02020603050405020304" pitchFamily="18" charset="0"/>
                <a:cs typeface="Times New Roman" panose="02020603050405020304" pitchFamily="18" charset="0"/>
              </a:rPr>
              <a:t>all-pairs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Floyd</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），任意的顶点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en-US" altLang="zh-CN" b="1" dirty="0" err="1">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，找出从</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A*</a:t>
            </a:r>
            <a:r>
              <a:rPr lang="zh-CN" altLang="en-US" b="1" dirty="0" smtClean="0">
                <a:latin typeface="Times New Roman" panose="02020603050405020304" pitchFamily="18" charset="0"/>
                <a:cs typeface="Times New Roman" panose="02020603050405020304" pitchFamily="18" charset="0"/>
              </a:rPr>
              <a:t>算法</a:t>
            </a:r>
            <a:endParaRPr lang="en-US" altLang="zh-CN" b="1" dirty="0" smtClean="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算法</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允许负权边的单源最短路径算法</a:t>
            </a: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SPFA</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其实是</a:t>
            </a:r>
            <a:r>
              <a:rPr lang="en-US" altLang="zh-CN" b="1" dirty="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队列优化</a:t>
            </a:r>
          </a:p>
        </p:txBody>
      </p:sp>
      <p:sp>
        <p:nvSpPr>
          <p:cNvPr id="4" name="圆角矩形标注 3"/>
          <p:cNvSpPr/>
          <p:nvPr/>
        </p:nvSpPr>
        <p:spPr bwMode="auto">
          <a:xfrm>
            <a:off x="9696400" y="4763876"/>
            <a:ext cx="1895993"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DFS/BFS</a:t>
            </a:r>
            <a:r>
              <a:rPr kumimoji="1" lang="zh-CN" altLang="en-US" b="1" dirty="0">
                <a:solidFill>
                  <a:schemeClr val="bg1"/>
                </a:solidFill>
                <a:latin typeface="Tahoma" panose="020B0604030504040204" pitchFamily="34" charset="0"/>
                <a:ea typeface="黑体" panose="02010609060101010101" pitchFamily="49" charset="-122"/>
              </a:rPr>
              <a:t>能否用于计算最短路径？</a:t>
            </a:r>
          </a:p>
        </p:txBody>
      </p:sp>
      <p:sp>
        <p:nvSpPr>
          <p:cNvPr id="6" name="文本框 5">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1055440" y="0"/>
            <a:ext cx="7793038" cy="779463"/>
          </a:xfrm>
        </p:spPr>
        <p:txBody>
          <a:bodyPr>
            <a:normAutofit/>
          </a:bodyPr>
          <a:lstStyle/>
          <a:p>
            <a:r>
              <a:rPr lang="zh-CN" altLang="en-US" sz="4000" dirty="0" smtClean="0">
                <a:solidFill>
                  <a:srgbClr val="0000FF"/>
                </a:solidFill>
              </a:rPr>
              <a:t>现实世界中的最短路径</a:t>
            </a:r>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908468"/>
            <a:ext cx="4896544" cy="349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7032104" y="1988840"/>
            <a:ext cx="4139952" cy="3175099"/>
          </a:xfrm>
          <a:prstGeom prst="rect">
            <a:avLst/>
          </a:prstGeom>
        </p:spPr>
      </p:pic>
      <p:pic>
        <p:nvPicPr>
          <p:cNvPr id="180228" name="Picture 4" descr="https://timgsa.baidu.com/timg?image&amp;quality=80&amp;size=b9999_10000&amp;sec=1573048966641&amp;di=392293d335554dabb77448217f701abb&amp;imgtype=jpg&amp;src=http%3A%2F%2Fimg3.imgtn.bdimg.com%2Fit%2Fu%3D1685155918%2C1617510084%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4373436"/>
            <a:ext cx="4924425" cy="22383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hlinkClick r:id="rId5"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404869485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body" idx="4294967295"/>
          </p:nvPr>
        </p:nvSpPr>
        <p:spPr>
          <a:xfrm>
            <a:off x="738336" y="25079"/>
            <a:ext cx="8382000" cy="697707"/>
          </a:xfrm>
        </p:spPr>
        <p:txBody>
          <a:bodyPr>
            <a:normAutofit fontScale="92500" lnSpcReduction="10000"/>
          </a:bodyPr>
          <a:lstStyle/>
          <a:p>
            <a:pPr marL="0" indent="0" eaLnBrk="1" hangingPunct="1">
              <a:buNone/>
              <a:defRPr/>
            </a:pPr>
            <a:r>
              <a:rPr kumimoji="1" lang="en-US" altLang="zh-CN" sz="4400" b="1" dirty="0">
                <a:solidFill>
                  <a:srgbClr val="0000FF"/>
                </a:solidFill>
                <a:latin typeface="Times New Roman" panose="02020603050405020304" pitchFamily="18" charset="0"/>
              </a:rPr>
              <a:t>8.5.1 </a:t>
            </a:r>
            <a:r>
              <a:rPr kumimoji="1" lang="zh-CN" altLang="en-US" sz="4400" b="1" dirty="0">
                <a:solidFill>
                  <a:srgbClr val="0000FF"/>
                </a:solidFill>
                <a:latin typeface="Times New Roman" panose="02020603050405020304" pitchFamily="18" charset="0"/>
              </a:rPr>
              <a:t>单源</a:t>
            </a:r>
            <a:r>
              <a:rPr kumimoji="1" lang="zh-CN" altLang="en-US" sz="4400" b="1" dirty="0" smtClean="0">
                <a:solidFill>
                  <a:srgbClr val="0000FF"/>
                </a:solidFill>
                <a:latin typeface="Times New Roman" panose="02020603050405020304" pitchFamily="18" charset="0"/>
              </a:rPr>
              <a:t>最短路径问题</a:t>
            </a:r>
            <a:endParaRPr kumimoji="1" lang="zh-CN" altLang="en-US" sz="1000" dirty="0">
              <a:latin typeface="Times New Roman" panose="02020603050405020304" pitchFamily="18" charset="0"/>
            </a:endParaRPr>
          </a:p>
        </p:txBody>
      </p:sp>
      <p:grpSp>
        <p:nvGrpSpPr>
          <p:cNvPr id="123907" name="Group 39"/>
          <p:cNvGrpSpPr>
            <a:grpSpLocks/>
          </p:cNvGrpSpPr>
          <p:nvPr/>
        </p:nvGrpSpPr>
        <p:grpSpPr bwMode="auto">
          <a:xfrm>
            <a:off x="3493368" y="1268760"/>
            <a:ext cx="4343400" cy="2333625"/>
            <a:chOff x="0" y="0"/>
            <a:chExt cx="2736" cy="1470"/>
          </a:xfrm>
        </p:grpSpPr>
        <p:sp>
          <p:nvSpPr>
            <p:cNvPr id="169989"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0"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1"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2"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3"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14"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8"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9"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0"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1"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7000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4</a:t>
              </a:r>
            </a:p>
          </p:txBody>
        </p:sp>
        <p:sp>
          <p:nvSpPr>
            <p:cNvPr id="170004" name="AutoShape 22"/>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25" name="Line 23"/>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6" name="Text Box 24"/>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6</a:t>
              </a:r>
            </a:p>
          </p:txBody>
        </p:sp>
        <p:sp>
          <p:nvSpPr>
            <p:cNvPr id="170007" name="Text Box 25"/>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a:t>
              </a:r>
            </a:p>
          </p:txBody>
        </p:sp>
        <p:sp>
          <p:nvSpPr>
            <p:cNvPr id="170008" name="Text Box 26"/>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a:t>
              </a:r>
            </a:p>
          </p:txBody>
        </p:sp>
        <p:sp>
          <p:nvSpPr>
            <p:cNvPr id="170009" name="Text Box 27"/>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a:t>
              </a:r>
            </a:p>
          </p:txBody>
        </p:sp>
        <p:sp>
          <p:nvSpPr>
            <p:cNvPr id="170010" name="Text Box 28"/>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20</a:t>
              </a:r>
            </a:p>
          </p:txBody>
        </p:sp>
        <p:sp>
          <p:nvSpPr>
            <p:cNvPr id="170011" name="Text Box 29"/>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2" name="Text Box 30"/>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3" name="Text Box 31"/>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4" name="Text Box 32"/>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5" name="Text Box 33"/>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6" name="Text Box 34"/>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7" name="Text Box 35"/>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8" name="Text Box 36"/>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9" name="Text Box 37"/>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23940" name="Arc 38"/>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9988" name="Text Box 44"/>
          <p:cNvSpPr txBox="1"/>
          <p:nvPr/>
        </p:nvSpPr>
        <p:spPr>
          <a:xfrm>
            <a:off x="2724472" y="3962276"/>
            <a:ext cx="7620000" cy="2443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a:t>
            </a:r>
            <a:r>
              <a:rPr lang="zh-CN" altLang="en-US" sz="2800" b="1" baseline="-30000"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30</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25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15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551384" y="26193"/>
            <a:ext cx="7793038" cy="677863"/>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a:solidFill>
                  <a:srgbClr val="0000FF"/>
                </a:solidFill>
                <a:latin typeface="Times New Roman" panose="02020603050405020304" pitchFamily="18" charset="0"/>
                <a:cs typeface="Times New Roman" panose="02020603050405020304" pitchFamily="18" charset="0"/>
              </a:rPr>
              <a:t>算法基本</a:t>
            </a:r>
            <a:r>
              <a:rPr lang="zh-CN" altLang="en-US" b="1" dirty="0" smtClean="0">
                <a:solidFill>
                  <a:srgbClr val="0000FF"/>
                </a:solidFill>
                <a:latin typeface="Times New Roman" panose="02020603050405020304" pitchFamily="18" charset="0"/>
                <a:cs typeface="Times New Roman" panose="02020603050405020304" pitchFamily="18" charset="0"/>
              </a:rPr>
              <a:t>思想</a:t>
            </a:r>
          </a:p>
        </p:txBody>
      </p:sp>
      <p:sp>
        <p:nvSpPr>
          <p:cNvPr id="181251" name="Rectangle 3"/>
          <p:cNvSpPr>
            <a:spLocks noGrp="1" noChangeArrowheads="1"/>
          </p:cNvSpPr>
          <p:nvPr>
            <p:ph type="body" idx="4294967295"/>
          </p:nvPr>
        </p:nvSpPr>
        <p:spPr>
          <a:xfrm>
            <a:off x="1415480" y="967834"/>
            <a:ext cx="9865096" cy="4114800"/>
          </a:xfrm>
        </p:spPr>
        <p:txBody>
          <a:bodyPr>
            <a:noAutofit/>
          </a:bodyPr>
          <a:lstStyle/>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把图中所有顶点分成两组</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包括已确定最短路径的顶点</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第二组包括尚未确定最短路径的顶点</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solidFill>
                  <a:srgbClr val="FF0000"/>
                </a:solidFill>
                <a:latin typeface="Times New Roman" panose="02020603050405020304" pitchFamily="18" charset="0"/>
                <a:cs typeface="Times New Roman" panose="02020603050405020304" pitchFamily="18" charset="0"/>
              </a:rPr>
              <a:t>按路径长度递增的顺序</a:t>
            </a:r>
            <a:r>
              <a:rPr kumimoji="1" lang="zh-CN" altLang="en-US" b="1" dirty="0">
                <a:latin typeface="Times New Roman" panose="02020603050405020304" pitchFamily="18" charset="0"/>
                <a:cs typeface="Times New Roman" panose="02020603050405020304" pitchFamily="18" charset="0"/>
              </a:rPr>
              <a:t>逐个把第二组的顶点加到第一组中去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直至从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出发可以到达的所有顶点都包括进第一组中</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在这个过程中，总保持从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各顶点的最短距离都不大于从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到第二组的任何顶点的最短距离，而且每个顶点都对应一个距离值：</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的顶点对应的距离值就是从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到该顶点的最短距离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第二组的顶点对应的距离值是从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a:t>
            </a:r>
            <a:r>
              <a:rPr kumimoji="1" lang="zh-CN" altLang="en-US" b="1" dirty="0">
                <a:solidFill>
                  <a:srgbClr val="FF0000"/>
                </a:solidFill>
                <a:latin typeface="Times New Roman" panose="02020603050405020304" pitchFamily="18" charset="0"/>
                <a:cs typeface="Times New Roman" panose="02020603050405020304" pitchFamily="18" charset="0"/>
              </a:rPr>
              <a:t>只包括第一组的顶点为中间顶点</a:t>
            </a:r>
            <a:r>
              <a:rPr kumimoji="1" lang="zh-CN" altLang="en-US" b="1" dirty="0">
                <a:latin typeface="Times New Roman" panose="02020603050405020304" pitchFamily="18" charset="0"/>
                <a:cs typeface="Times New Roman" panose="02020603050405020304" pitchFamily="18" charset="0"/>
              </a:rPr>
              <a:t>的最短距离</a:t>
            </a: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0" y="-73082"/>
            <a:ext cx="1584176" cy="1675571"/>
          </a:xfrm>
          <a:prstGeom prst="rect">
            <a:avLst/>
          </a:prstGeom>
        </p:spPr>
      </p:pic>
      <p:pic>
        <p:nvPicPr>
          <p:cNvPr id="5" name="图片 4"/>
          <p:cNvPicPr>
            <a:picLocks noChangeAspect="1"/>
          </p:cNvPicPr>
          <p:nvPr/>
        </p:nvPicPr>
        <p:blipFill>
          <a:blip r:embed="rId3"/>
          <a:stretch>
            <a:fillRect/>
          </a:stretch>
        </p:blipFill>
        <p:spPr>
          <a:xfrm>
            <a:off x="7248128" y="764704"/>
            <a:ext cx="4940857" cy="1728192"/>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solidFill>
                  <a:srgbClr val="0000FF"/>
                </a:solidFill>
              </a:rPr>
              <a:t>艾兹格</a:t>
            </a:r>
            <a:r>
              <a:rPr lang="en-US" altLang="zh-CN" sz="2800" dirty="0">
                <a:solidFill>
                  <a:srgbClr val="0000FF"/>
                </a:solidFill>
              </a:rPr>
              <a:t>·W·</a:t>
            </a:r>
            <a:r>
              <a:rPr lang="zh-CN" altLang="en-US" sz="2800" dirty="0">
                <a:solidFill>
                  <a:srgbClr val="0000FF"/>
                </a:solidFill>
              </a:rPr>
              <a:t>迪杰斯特拉</a:t>
            </a:r>
            <a:r>
              <a:rPr lang="en-US" altLang="zh-CN" sz="2800" dirty="0">
                <a:solidFill>
                  <a:srgbClr val="0000FF"/>
                </a:solidFill>
              </a:rPr>
              <a:t>(</a:t>
            </a:r>
            <a:r>
              <a:rPr lang="en-US" altLang="zh-CN" sz="2800" dirty="0" err="1">
                <a:solidFill>
                  <a:srgbClr val="0000FF"/>
                </a:solidFill>
              </a:rPr>
              <a:t>Edsger</a:t>
            </a:r>
            <a:r>
              <a:rPr lang="en-US" altLang="zh-CN" sz="2800" dirty="0">
                <a:solidFill>
                  <a:srgbClr val="0000FF"/>
                </a:solidFill>
              </a:rPr>
              <a:t> </a:t>
            </a:r>
            <a:r>
              <a:rPr lang="en-US" altLang="zh-CN" sz="2800" dirty="0" err="1">
                <a:solidFill>
                  <a:srgbClr val="0000FF"/>
                </a:solidFill>
              </a:rPr>
              <a:t>Wybe</a:t>
            </a:r>
            <a:r>
              <a:rPr lang="en-US" altLang="zh-CN" sz="2800" dirty="0">
                <a:solidFill>
                  <a:srgbClr val="0000FF"/>
                </a:solidFill>
              </a:rPr>
              <a:t> </a:t>
            </a:r>
            <a:r>
              <a:rPr lang="en-US" altLang="zh-CN" sz="2800" dirty="0" err="1">
                <a:solidFill>
                  <a:srgbClr val="0000FF"/>
                </a:solidFill>
              </a:rPr>
              <a:t>Dijkstra</a:t>
            </a:r>
            <a:r>
              <a:rPr lang="en-US" altLang="zh-CN" sz="2800" dirty="0">
                <a:solidFill>
                  <a:srgbClr val="0000FF"/>
                </a:solidFill>
              </a:rPr>
              <a:t>)</a:t>
            </a:r>
            <a:br>
              <a:rPr lang="en-US" altLang="zh-CN" sz="2800" dirty="0">
                <a:solidFill>
                  <a:srgbClr val="0000FF"/>
                </a:solidFill>
              </a:rPr>
            </a:br>
            <a:r>
              <a:rPr lang="zh-CN" altLang="en-US" sz="2800" dirty="0">
                <a:solidFill>
                  <a:srgbClr val="0000FF"/>
                </a:solidFill>
              </a:rPr>
              <a:t>（</a:t>
            </a:r>
            <a:r>
              <a:rPr lang="en-US" altLang="zh-CN" sz="2800" dirty="0">
                <a:solidFill>
                  <a:srgbClr val="0000FF"/>
                </a:solidFill>
              </a:rPr>
              <a:t>1930-2002</a:t>
            </a:r>
            <a:r>
              <a:rPr lang="zh-CN" altLang="en-US" sz="2800" dirty="0">
                <a:solidFill>
                  <a:srgbClr val="0000FF"/>
                </a:solidFill>
              </a:rPr>
              <a:t>）</a:t>
            </a:r>
          </a:p>
        </p:txBody>
      </p:sp>
      <p:sp>
        <p:nvSpPr>
          <p:cNvPr id="3" name="内容占位符 2"/>
          <p:cNvSpPr>
            <a:spLocks noGrp="1"/>
          </p:cNvSpPr>
          <p:nvPr>
            <p:ph idx="1"/>
          </p:nvPr>
        </p:nvSpPr>
        <p:spPr>
          <a:xfrm>
            <a:off x="1055440" y="1151752"/>
            <a:ext cx="10729192" cy="5193185"/>
          </a:xfrm>
        </p:spPr>
        <p:txBody>
          <a:bodyPr>
            <a:noAutofit/>
          </a:bodyPr>
          <a:lstStyle/>
          <a:p>
            <a:r>
              <a:rPr lang="zh-CN" altLang="en-US" sz="2400" dirty="0"/>
              <a:t>荷兰人，</a:t>
            </a:r>
            <a:r>
              <a:rPr lang="en-US" altLang="zh-CN" sz="2400" dirty="0"/>
              <a:t>1972</a:t>
            </a:r>
            <a:r>
              <a:rPr lang="zh-CN" altLang="en-US" sz="2400" dirty="0"/>
              <a:t>年图灵奖获得者</a:t>
            </a:r>
            <a:endParaRPr lang="en-US" altLang="zh-CN" sz="2400" dirty="0"/>
          </a:p>
          <a:p>
            <a:r>
              <a:rPr lang="zh-CN" altLang="en-US" sz="2400" dirty="0"/>
              <a:t>提出“</a:t>
            </a:r>
            <a:r>
              <a:rPr lang="en-US" altLang="zh-CN" sz="2400" dirty="0" err="1"/>
              <a:t>goto</a:t>
            </a:r>
            <a:r>
              <a:rPr lang="zh-CN" altLang="en-US" sz="2400" dirty="0"/>
              <a:t>有害论”</a:t>
            </a:r>
            <a:r>
              <a:rPr lang="en-US" altLang="zh-CN" sz="2400" dirty="0"/>
              <a:t>;</a:t>
            </a:r>
          </a:p>
          <a:p>
            <a:r>
              <a:rPr lang="zh-CN" altLang="en-US" sz="2400" dirty="0"/>
              <a:t>提出信号量和</a:t>
            </a:r>
            <a:r>
              <a:rPr lang="en-US" altLang="zh-CN" sz="2400" dirty="0"/>
              <a:t>PV</a:t>
            </a:r>
            <a:r>
              <a:rPr lang="zh-CN" altLang="en-US" sz="2400" dirty="0"/>
              <a:t>原语</a:t>
            </a:r>
            <a:r>
              <a:rPr lang="en-US" altLang="zh-CN" sz="2400" dirty="0"/>
              <a:t>;</a:t>
            </a:r>
          </a:p>
          <a:p>
            <a:r>
              <a:rPr lang="zh-CN" altLang="en-US" sz="2400" dirty="0"/>
              <a:t>解决了“哲学家聚餐”问题</a:t>
            </a:r>
            <a:r>
              <a:rPr lang="en-US" altLang="zh-CN" sz="2400" dirty="0"/>
              <a:t>;</a:t>
            </a:r>
          </a:p>
          <a:p>
            <a:r>
              <a:rPr lang="zh-CN" altLang="en-US" sz="2400" dirty="0"/>
              <a:t>最短路径算法</a:t>
            </a:r>
            <a:r>
              <a:rPr lang="en-US" altLang="zh-CN" sz="2400" dirty="0"/>
              <a:t>(SPF)</a:t>
            </a:r>
            <a:r>
              <a:rPr lang="zh-CN" altLang="en-US" sz="2400" dirty="0"/>
              <a:t>和银行家算法的创造者</a:t>
            </a:r>
            <a:r>
              <a:rPr lang="en-US" altLang="zh-CN" sz="2400" dirty="0"/>
              <a:t>;</a:t>
            </a:r>
          </a:p>
          <a:p>
            <a:r>
              <a:rPr lang="zh-CN" altLang="en-US" sz="2400" dirty="0"/>
              <a:t>第一个</a:t>
            </a:r>
            <a:r>
              <a:rPr lang="en-US" altLang="zh-CN" sz="2400" dirty="0" err="1"/>
              <a:t>Algol</a:t>
            </a:r>
            <a:r>
              <a:rPr lang="en-US" altLang="zh-CN" sz="2400" dirty="0"/>
              <a:t> 60</a:t>
            </a:r>
            <a:r>
              <a:rPr lang="zh-CN" altLang="en-US" sz="2400" dirty="0"/>
              <a:t>编译器的设计者和实现者</a:t>
            </a:r>
            <a:r>
              <a:rPr lang="en-US" altLang="zh-CN" sz="2400" dirty="0"/>
              <a:t>;</a:t>
            </a:r>
          </a:p>
          <a:p>
            <a:pPr lvl="1"/>
            <a:r>
              <a:rPr lang="zh-CN" altLang="en-US" sz="2000" dirty="0"/>
              <a:t>第一个支持递归的汇编者，创造了计算机术语“载体（</a:t>
            </a:r>
            <a:r>
              <a:rPr lang="en-US" altLang="zh-CN" sz="2000" dirty="0"/>
              <a:t>vector</a:t>
            </a:r>
            <a:r>
              <a:rPr lang="zh-CN" altLang="en-US" sz="2000" dirty="0"/>
              <a:t>）”和“栈（</a:t>
            </a:r>
            <a:r>
              <a:rPr lang="en-US" altLang="zh-CN" sz="2000" dirty="0"/>
              <a:t>stack</a:t>
            </a:r>
            <a:r>
              <a:rPr lang="zh-CN" altLang="en-US" sz="2000" dirty="0"/>
              <a:t>）”</a:t>
            </a:r>
            <a:endParaRPr lang="en-US" altLang="zh-CN" sz="2000" dirty="0"/>
          </a:p>
          <a:p>
            <a:r>
              <a:rPr lang="en-US" altLang="zh-CN" sz="2400" dirty="0"/>
              <a:t>THE</a:t>
            </a:r>
            <a:r>
              <a:rPr lang="zh-CN" altLang="en-US" sz="2400" dirty="0"/>
              <a:t>操作系统的设计者和开发者</a:t>
            </a:r>
            <a:r>
              <a:rPr lang="en-US" altLang="zh-CN" sz="2400" dirty="0"/>
              <a:t>;</a:t>
            </a:r>
          </a:p>
          <a:p>
            <a:r>
              <a:rPr lang="zh-CN" altLang="en-US" sz="2400" dirty="0"/>
              <a:t>与</a:t>
            </a:r>
            <a:r>
              <a:rPr lang="en-US" altLang="zh-CN" sz="2400" dirty="0"/>
              <a:t>D. E. Knuth</a:t>
            </a:r>
            <a:r>
              <a:rPr lang="zh-CN" altLang="en-US" sz="2400" dirty="0"/>
              <a:t>并称为我们这个时代最伟大的计算机科学家的人。</a:t>
            </a:r>
          </a:p>
          <a:p>
            <a:r>
              <a:rPr lang="zh-CN" altLang="en-US" sz="2400" dirty="0"/>
              <a:t>与癌症抗争多年，于</a:t>
            </a:r>
            <a:r>
              <a:rPr lang="en-US" altLang="zh-CN" sz="2400" dirty="0"/>
              <a:t>2002</a:t>
            </a:r>
            <a:r>
              <a:rPr lang="zh-CN" altLang="en-US" sz="2400" dirty="0"/>
              <a:t>年</a:t>
            </a:r>
            <a:r>
              <a:rPr lang="en-US" altLang="zh-CN" sz="2400" dirty="0"/>
              <a:t>8</a:t>
            </a:r>
            <a:r>
              <a:rPr lang="zh-CN" altLang="en-US" sz="2400" dirty="0"/>
              <a:t>月</a:t>
            </a:r>
            <a:r>
              <a:rPr lang="en-US" altLang="zh-CN" sz="2400" dirty="0"/>
              <a:t>6</a:t>
            </a:r>
            <a:r>
              <a:rPr lang="zh-CN" altLang="en-US" sz="2400" dirty="0"/>
              <a:t>日在荷兰</a:t>
            </a:r>
            <a:r>
              <a:rPr lang="en-US" altLang="zh-CN" sz="2400" dirty="0" err="1"/>
              <a:t>Nuenen</a:t>
            </a:r>
            <a:r>
              <a:rPr lang="zh-CN" altLang="en-US" sz="2400" dirty="0"/>
              <a:t>自己的家中去世，享年</a:t>
            </a:r>
            <a:r>
              <a:rPr lang="en-US" altLang="zh-CN" sz="2400" dirty="0"/>
              <a:t>72</a:t>
            </a:r>
            <a:r>
              <a:rPr lang="zh-CN" altLang="en-US" sz="2400" dirty="0"/>
              <a:t>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452" y="-56789"/>
            <a:ext cx="1729796" cy="1829592"/>
          </a:xfrm>
          <a:prstGeom prst="rect">
            <a:avLst/>
          </a:prstGeom>
        </p:spPr>
      </p:pic>
      <p:pic>
        <p:nvPicPr>
          <p:cNvPr id="5" name="图片 4"/>
          <p:cNvPicPr>
            <a:picLocks noChangeAspect="1"/>
          </p:cNvPicPr>
          <p:nvPr/>
        </p:nvPicPr>
        <p:blipFill>
          <a:blip r:embed="rId4"/>
          <a:stretch>
            <a:fillRect/>
          </a:stretch>
        </p:blipFill>
        <p:spPr>
          <a:xfrm>
            <a:off x="9696400" y="1918753"/>
            <a:ext cx="1754295" cy="1829592"/>
          </a:xfrm>
          <a:prstGeom prst="rect">
            <a:avLst/>
          </a:prstGeom>
        </p:spPr>
      </p:pic>
    </p:spTree>
    <p:extLst>
      <p:ext uri="{BB962C8B-B14F-4D97-AF65-F5344CB8AC3E}">
        <p14:creationId xmlns:p14="http://schemas.microsoft.com/office/powerpoint/2010/main" val="428329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0"/>
            <a:ext cx="10515600" cy="687611"/>
          </a:xfrm>
        </p:spPr>
        <p:txBody>
          <a:bodyPr>
            <a:normAutofit fontScale="90000"/>
          </a:bodyPr>
          <a:lstStyle/>
          <a:p>
            <a:r>
              <a:rPr lang="en-US" altLang="zh-CN" b="1" dirty="0" err="1">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算法的由来</a:t>
            </a:r>
            <a:endParaRPr lang="zh-CN" altLang="en-US" dirty="0">
              <a:solidFill>
                <a:srgbClr val="0000FF"/>
              </a:solidFill>
            </a:endParaRPr>
          </a:p>
        </p:txBody>
      </p:sp>
      <p:sp>
        <p:nvSpPr>
          <p:cNvPr id="3" name="内容占位符 2"/>
          <p:cNvSpPr>
            <a:spLocks noGrp="1"/>
          </p:cNvSpPr>
          <p:nvPr>
            <p:ph idx="1"/>
          </p:nvPr>
        </p:nvSpPr>
        <p:spPr>
          <a:xfrm>
            <a:off x="191344" y="1268760"/>
            <a:ext cx="8712968" cy="5038725"/>
          </a:xfrm>
        </p:spPr>
        <p:txBody>
          <a:bodyPr>
            <a:normAutofit/>
          </a:bodyPr>
          <a:lstStyle/>
          <a:p>
            <a:r>
              <a:rPr lang="zh-CN" altLang="en-US" sz="2400" dirty="0"/>
              <a:t>从鹿特丹到格罗宁根旅行的最短路线是什么</a:t>
            </a:r>
            <a:r>
              <a:rPr lang="en-US" altLang="zh-CN" sz="2400" dirty="0"/>
              <a:t>?</a:t>
            </a:r>
            <a:r>
              <a:rPr lang="zh-CN" altLang="en-US" sz="2400" dirty="0"/>
              <a:t>这就是最短路径算法，我花了大约 </a:t>
            </a:r>
            <a:r>
              <a:rPr lang="en-US" altLang="zh-CN" sz="2400" dirty="0"/>
              <a:t>20 </a:t>
            </a:r>
            <a:r>
              <a:rPr lang="zh-CN" altLang="en-US" sz="2400" dirty="0"/>
              <a:t>分钟设计了它。一天早上，我和我的未婚妻在阿姆斯特丹购物，累了，我们便坐在咖啡馆的露台上喝咖啡，我只想着能否实现最短路径算法，然后我成功了。</a:t>
            </a:r>
          </a:p>
          <a:p>
            <a:endParaRPr lang="zh-CN" altLang="en-US" sz="2400" dirty="0"/>
          </a:p>
          <a:p>
            <a:r>
              <a:rPr lang="zh-CN" altLang="en-US" sz="2400" dirty="0"/>
              <a:t>正如我所说，这是一个二十分钟的发明。事实上，它发表于 </a:t>
            </a:r>
            <a:r>
              <a:rPr lang="en-US" altLang="zh-CN" sz="2400" dirty="0"/>
              <a:t>1959 </a:t>
            </a:r>
            <a:r>
              <a:rPr lang="zh-CN" altLang="en-US" sz="2400" dirty="0"/>
              <a:t>年，现在来看它的可读性也非常高。它之所以如此美妙，其中一个原因就是我没用笔纸就设计了它。后来我才知道，没有笔纸设计的优点之一是你不得不避免所有可避免的复杂问题。最终，令我惊讶的是，这个算法成为我的著名成果之一。</a:t>
            </a:r>
          </a:p>
        </p:txBody>
      </p:sp>
      <p:pic>
        <p:nvPicPr>
          <p:cNvPr id="5" name="图片 4"/>
          <p:cNvPicPr>
            <a:picLocks noChangeAspect="1"/>
          </p:cNvPicPr>
          <p:nvPr/>
        </p:nvPicPr>
        <p:blipFill>
          <a:blip r:embed="rId2"/>
          <a:stretch>
            <a:fillRect/>
          </a:stretch>
        </p:blipFill>
        <p:spPr>
          <a:xfrm>
            <a:off x="9192344" y="2204864"/>
            <a:ext cx="2847644" cy="2564296"/>
          </a:xfrm>
          <a:prstGeom prst="rect">
            <a:avLst/>
          </a:prstGeom>
        </p:spPr>
      </p:pic>
    </p:spTree>
    <p:extLst>
      <p:ext uri="{BB962C8B-B14F-4D97-AF65-F5344CB8AC3E}">
        <p14:creationId xmlns:p14="http://schemas.microsoft.com/office/powerpoint/2010/main" val="74506102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400" y="5085"/>
            <a:ext cx="10011544" cy="687611"/>
          </a:xfrm>
        </p:spPr>
        <p:txBody>
          <a:bodyPr>
            <a:normAutofit fontScale="90000"/>
          </a:bodyPr>
          <a:lstStyle/>
          <a:p>
            <a:r>
              <a:rPr lang="en-US" altLang="zh-CN" dirty="0"/>
              <a:t>KISS(Keep It </a:t>
            </a:r>
            <a:r>
              <a:rPr lang="en-US" altLang="zh-CN" dirty="0" smtClean="0"/>
              <a:t>Simple &amp; Stupid)</a:t>
            </a:r>
            <a:endParaRPr lang="zh-CN" altLang="en-US" dirty="0"/>
          </a:p>
        </p:txBody>
      </p:sp>
      <p:sp>
        <p:nvSpPr>
          <p:cNvPr id="3" name="内容占位符 2"/>
          <p:cNvSpPr>
            <a:spLocks noGrp="1"/>
          </p:cNvSpPr>
          <p:nvPr>
            <p:ph idx="1"/>
          </p:nvPr>
        </p:nvSpPr>
        <p:spPr/>
        <p:txBody>
          <a:bodyPr>
            <a:noAutofit/>
          </a:bodyPr>
          <a:lstStyle/>
          <a:p>
            <a:pPr marL="0" indent="0">
              <a:buNone/>
            </a:pPr>
            <a:r>
              <a:rPr lang="en-US" altLang="zh-CN" sz="1400" dirty="0"/>
              <a:t>1</a:t>
            </a:r>
            <a:r>
              <a:rPr lang="zh-CN" altLang="en-US" sz="1400" dirty="0"/>
              <a:t>、 模块性原则：写简单的，通过干净的接口可被连接的部件；</a:t>
            </a:r>
          </a:p>
          <a:p>
            <a:pPr marL="0" indent="0">
              <a:buNone/>
            </a:pPr>
            <a:r>
              <a:rPr lang="en-US" altLang="zh-CN" sz="1400" dirty="0"/>
              <a:t>2</a:t>
            </a:r>
            <a:r>
              <a:rPr lang="zh-CN" altLang="en-US" sz="1400" dirty="0"/>
              <a:t>、 清楚原则：清楚要比小聪明好。</a:t>
            </a:r>
          </a:p>
          <a:p>
            <a:pPr marL="0" indent="0">
              <a:buNone/>
            </a:pPr>
            <a:r>
              <a:rPr lang="en-US" altLang="zh-CN" sz="1400" dirty="0"/>
              <a:t>3</a:t>
            </a:r>
            <a:r>
              <a:rPr lang="zh-CN" altLang="en-US" sz="1400" dirty="0"/>
              <a:t>、 合并原则：设计能被其它程序连接的程序。</a:t>
            </a:r>
          </a:p>
          <a:p>
            <a:pPr marL="0" indent="0">
              <a:buNone/>
            </a:pPr>
            <a:r>
              <a:rPr lang="en-US" altLang="zh-CN" sz="1400" dirty="0"/>
              <a:t>4</a:t>
            </a:r>
            <a:r>
              <a:rPr lang="zh-CN" altLang="en-US" sz="1400" dirty="0"/>
              <a:t>、 分离原则：从机制分离从策略，从实现分离出接口。</a:t>
            </a:r>
          </a:p>
          <a:p>
            <a:pPr marL="0" indent="0">
              <a:buNone/>
            </a:pPr>
            <a:r>
              <a:rPr lang="en-US" altLang="zh-CN" sz="1400" dirty="0"/>
              <a:t>5</a:t>
            </a:r>
            <a:r>
              <a:rPr lang="zh-CN" altLang="en-US" sz="1400" dirty="0"/>
              <a:t>、 简单原则：设计要简单；只有当你需要的时候，增加复杂性；</a:t>
            </a:r>
          </a:p>
          <a:p>
            <a:pPr marL="0" indent="0">
              <a:buNone/>
            </a:pPr>
            <a:r>
              <a:rPr lang="en-US" altLang="zh-CN" sz="1400" dirty="0"/>
              <a:t>6</a:t>
            </a:r>
            <a:r>
              <a:rPr lang="zh-CN" altLang="en-US" sz="1400" dirty="0"/>
              <a:t>、 节俭原则：只有当被证实是清晰，其它什么也不做的时候，才写大的程序</a:t>
            </a:r>
          </a:p>
          <a:p>
            <a:pPr marL="0" indent="0">
              <a:buNone/>
            </a:pPr>
            <a:r>
              <a:rPr lang="en-US" altLang="zh-CN" sz="1400" dirty="0"/>
              <a:t>7</a:t>
            </a:r>
            <a:r>
              <a:rPr lang="zh-CN" altLang="en-US" sz="1400" dirty="0"/>
              <a:t>、 透明原则：为使检查和调试明显更容易而设计</a:t>
            </a:r>
          </a:p>
          <a:p>
            <a:pPr marL="0" indent="0">
              <a:buNone/>
            </a:pPr>
            <a:r>
              <a:rPr lang="en-US" altLang="zh-CN" sz="1400" dirty="0"/>
              <a:t>8</a:t>
            </a:r>
            <a:r>
              <a:rPr lang="zh-CN" altLang="en-US" sz="1400" dirty="0"/>
              <a:t>、 健壮性原则：健壮性是透明和简单的追随者</a:t>
            </a:r>
          </a:p>
          <a:p>
            <a:pPr marL="0" indent="0">
              <a:buNone/>
            </a:pPr>
            <a:r>
              <a:rPr lang="en-US" altLang="zh-CN" sz="1400" dirty="0"/>
              <a:t>9</a:t>
            </a:r>
            <a:r>
              <a:rPr lang="zh-CN" altLang="en-US" sz="1400" dirty="0"/>
              <a:t>、 表现原则：把知识整理成资料，于是程序逻辑能变得易理解和精力充沛的。</a:t>
            </a:r>
          </a:p>
          <a:p>
            <a:pPr marL="0" indent="0">
              <a:buNone/>
            </a:pPr>
            <a:r>
              <a:rPr lang="en-US" altLang="zh-CN" sz="1400" dirty="0"/>
              <a:t>10</a:t>
            </a:r>
            <a:r>
              <a:rPr lang="zh-CN" altLang="en-US" sz="1400" dirty="0"/>
              <a:t>、 最小意外原则：在接口设计中，总是做最小意外事情</a:t>
            </a:r>
          </a:p>
          <a:p>
            <a:pPr marL="0" indent="0">
              <a:buNone/>
            </a:pPr>
            <a:r>
              <a:rPr lang="en-US" altLang="zh-CN" sz="1400" dirty="0"/>
              <a:t>11</a:t>
            </a:r>
            <a:r>
              <a:rPr lang="zh-CN" altLang="en-US" sz="1400" dirty="0"/>
              <a:t>、 沉默原则：当一个程序令人吃惊什么也不说的时候，他应该就是什么也不说</a:t>
            </a:r>
          </a:p>
          <a:p>
            <a:pPr marL="0" indent="0">
              <a:buNone/>
            </a:pPr>
            <a:r>
              <a:rPr lang="en-US" altLang="zh-CN" sz="1400" dirty="0"/>
              <a:t>12</a:t>
            </a:r>
            <a:r>
              <a:rPr lang="zh-CN" altLang="en-US" sz="1400" dirty="0"/>
              <a:t>、 修补补救：当你必须失败的时候，尽可能快的吵闹地失败</a:t>
            </a:r>
          </a:p>
          <a:p>
            <a:pPr marL="0" indent="0">
              <a:buNone/>
            </a:pPr>
            <a:r>
              <a:rPr lang="en-US" altLang="zh-CN" sz="1400" dirty="0"/>
              <a:t>13</a:t>
            </a:r>
            <a:r>
              <a:rPr lang="zh-CN" altLang="en-US" sz="1400" dirty="0"/>
              <a:t>、 经济原则：程序员的时间是宝贵的；优先机器时间节约它。</a:t>
            </a:r>
          </a:p>
          <a:p>
            <a:pPr marL="0" indent="0">
              <a:buNone/>
            </a:pPr>
            <a:r>
              <a:rPr lang="en-US" altLang="zh-CN" sz="1400" dirty="0"/>
              <a:t>14</a:t>
            </a:r>
            <a:r>
              <a:rPr lang="zh-CN" altLang="en-US" sz="1400" dirty="0"/>
              <a:t>、 产生原则：避免手工堆砌；当你可能的时候，编写可以写程序的程序；</a:t>
            </a:r>
          </a:p>
          <a:p>
            <a:pPr marL="0" indent="0">
              <a:buNone/>
            </a:pPr>
            <a:r>
              <a:rPr lang="en-US" altLang="zh-CN" sz="1400" dirty="0"/>
              <a:t>15</a:t>
            </a:r>
            <a:r>
              <a:rPr lang="zh-CN" altLang="en-US" sz="1400" dirty="0"/>
              <a:t>、 优化原则：在雕琢之前先有原型；在你优化它之前，先让他可以运行；</a:t>
            </a:r>
          </a:p>
          <a:p>
            <a:pPr marL="0" indent="0">
              <a:buNone/>
            </a:pPr>
            <a:r>
              <a:rPr lang="en-US" altLang="zh-CN" sz="1400" dirty="0"/>
              <a:t>16</a:t>
            </a:r>
            <a:r>
              <a:rPr lang="zh-CN" altLang="en-US" sz="1400" dirty="0"/>
              <a:t>、 差异原则：怀疑所有声称的“唯一真理“</a:t>
            </a:r>
          </a:p>
          <a:p>
            <a:pPr marL="0" indent="0">
              <a:buNone/>
            </a:pPr>
            <a:r>
              <a:rPr lang="en-US" altLang="zh-CN" sz="1400" dirty="0"/>
              <a:t>17</a:t>
            </a:r>
            <a:r>
              <a:rPr lang="zh-CN" altLang="en-US" sz="1400" dirty="0"/>
              <a:t>、 可扩展原则：为将来做设计，因为它可能比你认为来的要快</a:t>
            </a:r>
          </a:p>
        </p:txBody>
      </p:sp>
      <p:pic>
        <p:nvPicPr>
          <p:cNvPr id="183298" name="Picture 2" descr="https://imgconvert.csdnimg.cn/aHR0cHM6Ly90aW1nc2EuYmFpZHUuY29tL3RpbWc_aW1hZ2UmcXVhbGl0eT04MCZzaXplPWI5OTk5XzEwMDAwJnNlYz0xNTg0NDU2NDM2MDkzJmRpPWNlYzAxMzc4ZDE2NjcyODNlNDUwNWZjYjA5N2M0OWU1JmltZ3R5cGU9MCZzcmM9aHR0cCUzQSUyRiUyRnBpYy5rdWFpemhhbi5jb20lMkZnMSUyRk0wMCUyRjQ5JTJGMUYlMkZDZ3BRVTFaYm9YYUFGaGNaQUFFYnJHek1FTzQ4MDkuanBn?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5" y="571289"/>
            <a:ext cx="4917975" cy="3073735"/>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s://img-blog.csdnimg.cn/20200317195755760.jpeg?x-oss-process=image/watermark,type_ZmFuZ3poZW5naGVpdGk,shadow_10,text_aHR0cHM6Ly9ibG9nLmNzZG4ubmV0L3pob25nZ3VvbWFv,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645024"/>
            <a:ext cx="3840711"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853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601892" y="11358"/>
            <a:ext cx="7793038" cy="647700"/>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p>
        </p:txBody>
      </p:sp>
      <p:sp>
        <p:nvSpPr>
          <p:cNvPr id="183299" name="Rectangle 3"/>
          <p:cNvSpPr>
            <a:spLocks noGrp="1" noChangeArrowheads="1"/>
          </p:cNvSpPr>
          <p:nvPr>
            <p:ph type="body" idx="4294967295"/>
          </p:nvPr>
        </p:nvSpPr>
        <p:spPr>
          <a:xfrm>
            <a:off x="767408" y="1052736"/>
            <a:ext cx="11233248" cy="4114800"/>
          </a:xfrm>
        </p:spPr>
        <p:txBody>
          <a:bodyPr>
            <a:noAutofit/>
          </a:bodyPr>
          <a:lstStyle/>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一开始第一组</a:t>
            </a:r>
            <a:r>
              <a:rPr kumimoji="1" lang="en-US" altLang="zh-CN" sz="2400" b="1" dirty="0">
                <a:latin typeface="Times New Roman" panose="02020603050405020304" pitchFamily="18" charset="0"/>
                <a:cs typeface="Times New Roman" panose="02020603050405020304" pitchFamily="18" charset="0"/>
              </a:rPr>
              <a:t>S</a:t>
            </a:r>
            <a:r>
              <a:rPr kumimoji="1" lang="zh-CN" altLang="en-US" sz="2400" b="1" dirty="0">
                <a:latin typeface="Times New Roman" panose="02020603050405020304" pitchFamily="18" charset="0"/>
                <a:cs typeface="Times New Roman" panose="02020603050405020304" pitchFamily="18" charset="0"/>
              </a:rPr>
              <a:t>只包括顶点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，第二组包括其它所有顶点；</a:t>
            </a:r>
          </a:p>
          <a:p>
            <a:pPr marL="514350" indent="-514350" eaLnBrk="1" hangingPunct="1">
              <a:lnSpc>
                <a:spcPct val="90000"/>
              </a:lnSpc>
              <a:buFont typeface="+mj-lt"/>
              <a:buAutoNum type="romanUcPeriod"/>
              <a:defRPr/>
            </a:pP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对应的距离值为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，而第二组的顶点对应的距离值这样确定：</a:t>
            </a:r>
          </a:p>
          <a:p>
            <a:pPr marL="971550" lvl="1" indent="-514350" eaLnBrk="1" hangingPunct="1">
              <a:lnSpc>
                <a:spcPct val="90000"/>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若图中有边</a:t>
            </a:r>
            <a:r>
              <a:rPr kumimoji="1" lang="en-US" altLang="zh-CN" sz="2000" b="1" dirty="0">
                <a:latin typeface="Times New Roman" panose="02020603050405020304" pitchFamily="18" charset="0"/>
                <a:cs typeface="Times New Roman" panose="02020603050405020304" pitchFamily="18" charset="0"/>
              </a:rPr>
              <a:t>&lt;v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en-US" altLang="zh-CN" sz="2000" b="1" dirty="0">
                <a:latin typeface="Times New Roman" panose="02020603050405020304" pitchFamily="18" charset="0"/>
                <a:cs typeface="Times New Roman" panose="02020603050405020304" pitchFamily="18" charset="0"/>
              </a:rPr>
              <a:t>&gt;</a:t>
            </a:r>
            <a:r>
              <a:rPr kumimoji="1" lang="zh-CN" altLang="en-US" sz="2000" b="1" dirty="0">
                <a:latin typeface="Times New Roman" panose="02020603050405020304" pitchFamily="18" charset="0"/>
                <a:cs typeface="Times New Roman" panose="02020603050405020304" pitchFamily="18" charset="0"/>
              </a:rPr>
              <a:t>或者（</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的距离值为此边所带的</a:t>
            </a:r>
            <a:r>
              <a:rPr kumimoji="1" lang="zh-CN" altLang="en-US" sz="2000" b="1" dirty="0">
                <a:solidFill>
                  <a:schemeClr val="hlink"/>
                </a:solidFill>
                <a:latin typeface="Times New Roman" panose="02020603050405020304" pitchFamily="18" charset="0"/>
                <a:cs typeface="Times New Roman" panose="02020603050405020304" pitchFamily="18" charset="0"/>
              </a:rPr>
              <a:t>权</a:t>
            </a:r>
            <a:r>
              <a:rPr kumimoji="1" lang="zh-CN" altLang="en-US" sz="2000" b="1" dirty="0">
                <a:latin typeface="Times New Roman" panose="02020603050405020304" pitchFamily="18" charset="0"/>
                <a:cs typeface="Times New Roman" panose="02020603050405020304" pitchFamily="18" charset="0"/>
              </a:rPr>
              <a:t>，否则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a:t>
            </a:r>
          </a:p>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然后，每次从第二组的顶点中选一个其距离值为最小的顶点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加入到第一组中；</a:t>
            </a:r>
            <a:endParaRPr kumimoji="1" lang="en-US" altLang="zh-CN" sz="2400" b="1" dirty="0">
              <a:latin typeface="Times New Roman" panose="02020603050405020304" pitchFamily="18" charset="0"/>
              <a:cs typeface="Times New Roman" panose="02020603050405020304" pitchFamily="18" charset="0"/>
            </a:endParaRP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每往第一组加入一个顶点</a:t>
            </a:r>
            <a:r>
              <a:rPr kumimoji="1" lang="en-US" altLang="zh-CN" sz="2400" b="1" dirty="0">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，就要对第二组的各顶点的距离值进行一次</a:t>
            </a:r>
            <a:r>
              <a:rPr kumimoji="1" lang="zh-CN" altLang="en-US" sz="2400" b="1" dirty="0">
                <a:solidFill>
                  <a:srgbClr val="FF0000"/>
                </a:solidFill>
                <a:latin typeface="Times New Roman" panose="02020603050405020304" pitchFamily="18" charset="0"/>
                <a:cs typeface="Times New Roman" panose="02020603050405020304" pitchFamily="18" charset="0"/>
              </a:rPr>
              <a:t>修正</a:t>
            </a:r>
            <a:r>
              <a:rPr kumimoji="1" lang="zh-CN" altLang="en-US" sz="2400" b="1" dirty="0">
                <a:latin typeface="Times New Roman" panose="02020603050405020304" pitchFamily="18" charset="0"/>
                <a:cs typeface="Times New Roman" panose="02020603050405020304" pitchFamily="18" charset="0"/>
              </a:rPr>
              <a:t>：</a:t>
            </a:r>
          </a:p>
          <a:p>
            <a:pPr marL="971550" lvl="1" indent="-514350" eaLnBrk="1" hangingPunct="1">
              <a:lnSpc>
                <a:spcPts val="3365"/>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若加进</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做中间顶点，使从</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的最短路径比不加</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的为短，则需要修改</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的距离值。</a:t>
            </a: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修改后再选距离值最小的顶点加入到第一组中，如此进行下去，直到图的所有顶点都包括在第一组中或者再也没有可加入到第一组的顶点存在。</a:t>
            </a:r>
          </a:p>
          <a:p>
            <a:pPr eaLnBrk="1" hangingPunct="1">
              <a:lnSpc>
                <a:spcPct val="90000"/>
              </a:lnSpc>
              <a:defRPr/>
            </a:pPr>
            <a:endParaRPr kumimoji="1" lang="zh-CN" altLang="en-US" sz="24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786740" y="4581128"/>
            <a:ext cx="4685524" cy="1638883"/>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574675" y="87314"/>
            <a:ext cx="8686800" cy="1905000"/>
          </a:xfrm>
        </p:spPr>
        <p:txBody>
          <a:bodyPr>
            <a:normAutofit fontScale="92500" lnSpcReduction="10000"/>
          </a:bodyPr>
          <a:lstStyle/>
          <a:p>
            <a:pPr eaLnBrk="1" hangingPunct="1">
              <a:buFont typeface="Wingdings" panose="05000000000000000000" pitchFamily="2" charset="2"/>
              <a:buNone/>
              <a:defRPr/>
            </a:pPr>
            <a:r>
              <a:rPr kumimoji="1" lang="en-US" altLang="zh-CN" sz="4400" b="1" dirty="0">
                <a:solidFill>
                  <a:srgbClr val="0000FF"/>
                </a:solidFill>
                <a:latin typeface="Times New Roman" panose="02020603050405020304" pitchFamily="18" charset="0"/>
              </a:rPr>
              <a:t> </a:t>
            </a:r>
            <a:r>
              <a:rPr kumimoji="1" lang="en-US" altLang="zh-CN" sz="4400" b="1" dirty="0" err="1">
                <a:solidFill>
                  <a:srgbClr val="0000FF"/>
                </a:solidFill>
                <a:latin typeface="Times New Roman" panose="02020603050405020304" pitchFamily="18" charset="0"/>
              </a:rPr>
              <a:t>Dijkstra</a:t>
            </a:r>
            <a:r>
              <a:rPr kumimoji="1" lang="zh-CN" altLang="en-US" sz="4400" b="1" dirty="0">
                <a:solidFill>
                  <a:srgbClr val="0000FF"/>
                </a:solidFill>
                <a:latin typeface="Times New Roman" panose="02020603050405020304" pitchFamily="18" charset="0"/>
              </a:rPr>
              <a:t>算法的设计</a:t>
            </a:r>
          </a:p>
          <a:p>
            <a:pPr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按</a:t>
            </a:r>
            <a:r>
              <a:rPr kumimoji="1" lang="zh-CN" altLang="en-US" sz="2800" b="1" dirty="0">
                <a:solidFill>
                  <a:schemeClr val="hlink"/>
                </a:solidFill>
                <a:latin typeface="Times New Roman" panose="02020603050405020304" pitchFamily="18" charset="0"/>
              </a:rPr>
              <a:t>路径长度递增</a:t>
            </a:r>
            <a:r>
              <a:rPr kumimoji="1" lang="zh-CN" altLang="en-US" sz="2800" b="1" dirty="0">
                <a:latin typeface="Times New Roman" panose="02020603050405020304" pitchFamily="18" charset="0"/>
              </a:rPr>
              <a:t>的次序产生最短路径</a:t>
            </a:r>
          </a:p>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a:latin typeface="Times New Roman" panose="02020603050405020304" pitchFamily="18" charset="0"/>
              </a:rPr>
              <a:t>有向网</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采用邻接矩阵存储  </a:t>
            </a:r>
          </a:p>
        </p:txBody>
      </p:sp>
      <p:graphicFrame>
        <p:nvGraphicFramePr>
          <p:cNvPr id="39939" name="对象 39938"/>
          <p:cNvGraphicFramePr>
            <a:graphicFrameLocks noChangeAspect="1"/>
          </p:cNvGraphicFramePr>
          <p:nvPr>
            <p:extLst>
              <p:ext uri="{D42A27DB-BD31-4B8C-83A1-F6EECF244321}">
                <p14:modId xmlns:p14="http://schemas.microsoft.com/office/powerpoint/2010/main" val="4139301452"/>
              </p:ext>
            </p:extLst>
          </p:nvPr>
        </p:nvGraphicFramePr>
        <p:xfrm>
          <a:off x="6483225" y="2272134"/>
          <a:ext cx="5065713" cy="3589337"/>
        </p:xfrm>
        <a:graphic>
          <a:graphicData uri="http://schemas.openxmlformats.org/presentationml/2006/ole">
            <mc:AlternateContent xmlns:mc="http://schemas.openxmlformats.org/markup-compatibility/2006">
              <mc:Choice xmlns:v="urn:schemas-microsoft-com:vml" Requires="v">
                <p:oleObj spid="_x0000_s129205" r:id="rId4" imgW="2209680" imgH="1371600" progId="Equation.3">
                  <p:embed/>
                </p:oleObj>
              </mc:Choice>
              <mc:Fallback>
                <p:oleObj r:id="rId4" imgW="2209680" imgH="1371600" progId="Equation.3">
                  <p:embed/>
                  <p:pic>
                    <p:nvPicPr>
                      <p:cNvPr id="0" name="对象 39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25" y="2272134"/>
                        <a:ext cx="5065713"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0" name="Group 5"/>
          <p:cNvGrpSpPr>
            <a:grpSpLocks/>
          </p:cNvGrpSpPr>
          <p:nvPr/>
        </p:nvGrpSpPr>
        <p:grpSpPr bwMode="auto">
          <a:xfrm>
            <a:off x="1271464" y="2780928"/>
            <a:ext cx="4343400" cy="2333625"/>
            <a:chOff x="0" y="0"/>
            <a:chExt cx="2736" cy="1470"/>
          </a:xfrm>
        </p:grpSpPr>
        <p:sp>
          <p:nvSpPr>
            <p:cNvPr id="175109" name="AutoShape 6"/>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0" name="AutoShape 7"/>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1" name="AutoShape 8"/>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2" name="AutoShape 9"/>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3" name="AutoShape 10"/>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34" name="Line 11"/>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5" name="Line 12"/>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6" name="Line 13"/>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7" name="Line 14"/>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8" name="Line 15"/>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9" name="Line 16"/>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0" name="Line 17"/>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1" name="Line 18"/>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7512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75124" name="AutoShape 21"/>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45" name="Line 22"/>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23"/>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75127" name="Text Box 24"/>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75128" name="Text Box 25"/>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75129" name="Text Box 26"/>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75130" name="Text Box 27"/>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75131" name="Text Box 28"/>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2" name="Text Box 29"/>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3" name="Text Box 30"/>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4" name="Text Box 31"/>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5" name="Text Box 32"/>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6" name="Text Box 33"/>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7" name="Text Box 34"/>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8" name="Text Box 35"/>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9" name="Text Box 36"/>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29060" name="Arc 37"/>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839416" y="828759"/>
            <a:ext cx="10945216" cy="3276600"/>
          </a:xfrm>
        </p:spPr>
        <p:txBody>
          <a:bodyPr>
            <a:noAutofit/>
          </a:bodyPr>
          <a:lstStyle/>
          <a:p>
            <a:pPr eaLnBrk="1" hangingPunct="1">
              <a:defRPr/>
            </a:pPr>
            <a:r>
              <a:rPr kumimoji="1" lang="zh-CN" altLang="en-US" sz="3200" b="1" dirty="0">
                <a:latin typeface="Times New Roman" panose="02020603050405020304" pitchFamily="18" charset="0"/>
              </a:rPr>
              <a:t>分类</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solidFill>
                  <a:schemeClr val="folHlink"/>
                </a:solidFill>
                <a:latin typeface="Times New Roman" panose="02020603050405020304" pitchFamily="18" charset="0"/>
              </a:rPr>
              <a:t>有向图</a:t>
            </a:r>
            <a:r>
              <a:rPr kumimoji="1" lang="en-US" altLang="zh-CN" b="1" dirty="0">
                <a:solidFill>
                  <a:schemeClr val="folHlink"/>
                </a:solidFill>
                <a:latin typeface="Times New Roman" panose="02020603050405020304" pitchFamily="18" charset="0"/>
              </a:rPr>
              <a:t>(directed graph)</a:t>
            </a:r>
            <a:r>
              <a:rPr kumimoji="1" lang="zh-CN" altLang="en-US" b="1" dirty="0">
                <a:latin typeface="Times New Roman" panose="02020603050405020304" pitchFamily="18" charset="0"/>
              </a:rPr>
              <a:t>：每条边是顶点的</a:t>
            </a:r>
            <a:r>
              <a:rPr kumimoji="1" lang="zh-CN" altLang="en-US" b="1" dirty="0">
                <a:solidFill>
                  <a:srgbClr val="FF0000"/>
                </a:solidFill>
                <a:latin typeface="Times New Roman" panose="02020603050405020304" pitchFamily="18" charset="0"/>
              </a:rPr>
              <a:t>有序偶对</a:t>
            </a:r>
            <a:endParaRPr kumimoji="1" lang="zh-CN" altLang="en-US" b="1" dirty="0">
              <a:latin typeface="Times New Roman" panose="02020603050405020304" pitchFamily="18" charset="0"/>
            </a:endParaRPr>
          </a:p>
          <a:p>
            <a:pPr eaLnBrk="1" hangingPunct="1">
              <a:buFont typeface="Wingdings" panose="05000000000000000000" pitchFamily="2" charset="2"/>
              <a:buNone/>
              <a:defRPr/>
            </a:pPr>
            <a:r>
              <a:rPr kumimoji="1" lang="zh-CN" altLang="en-US" sz="3200" b="1" dirty="0">
                <a:latin typeface="Times New Roman" panose="02020603050405020304" pitchFamily="18" charset="0"/>
              </a:rPr>
              <a:t>        </a:t>
            </a:r>
            <a:r>
              <a:rPr kumimoji="1" lang="zh-CN" altLang="en-US" b="1" dirty="0">
                <a:latin typeface="Times New Roman" panose="02020603050405020304" pitchFamily="18" charset="0"/>
              </a:rPr>
              <a:t>有向图中的边也称为弧。用尖括号表示顶点的有序对，如</a:t>
            </a:r>
            <a:r>
              <a:rPr kumimoji="1" lang="en-US" altLang="zh-CN" b="1" dirty="0">
                <a:latin typeface="Times New Roman" panose="02020603050405020304" pitchFamily="18" charset="0"/>
              </a:rPr>
              <a:t>&lt;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en-US" altLang="zh-CN" b="1" dirty="0">
                <a:latin typeface="Times New Roman" panose="02020603050405020304" pitchFamily="18" charset="0"/>
              </a:rPr>
              <a:t>&gt;</a:t>
            </a:r>
            <a:r>
              <a:rPr kumimoji="1" lang="zh-CN" altLang="en-US" sz="3200" b="1" dirty="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弧尾</a:t>
            </a:r>
            <a:r>
              <a:rPr kumimoji="1" lang="zh-CN" altLang="en-US" b="1" dirty="0">
                <a:latin typeface="Times New Roman" panose="02020603050405020304" pitchFamily="18" charset="0"/>
              </a:rPr>
              <a: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弧头</a:t>
            </a:r>
            <a:r>
              <a:rPr kumimoji="1" lang="zh-CN" altLang="en-US" b="1" dirty="0">
                <a:latin typeface="Times New Roman" panose="02020603050405020304" pitchFamily="18" charset="0"/>
              </a:rPr>
              <a:t>，并称它们互为邻接点</a:t>
            </a:r>
            <a:r>
              <a:rPr kumimoji="1" lang="en-US" altLang="zh-CN" b="1" dirty="0">
                <a:latin typeface="Times New Roman" panose="02020603050405020304" pitchFamily="18" charset="0"/>
              </a:rPr>
              <a:t>(adjacent)</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10243" name="Group 19"/>
          <p:cNvGrpSpPr>
            <a:grpSpLocks/>
          </p:cNvGrpSpPr>
          <p:nvPr/>
        </p:nvGrpSpPr>
        <p:grpSpPr bwMode="auto">
          <a:xfrm>
            <a:off x="2783632" y="3356992"/>
            <a:ext cx="2286000" cy="2971800"/>
            <a:chOff x="0" y="0"/>
            <a:chExt cx="1584" cy="2208"/>
          </a:xfrm>
        </p:grpSpPr>
        <p:sp>
          <p:nvSpPr>
            <p:cNvPr id="18437"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0486" name="Group 6"/>
            <p:cNvGrpSpPr>
              <a:grpSpLocks/>
            </p:cNvGrpSpPr>
            <p:nvPr/>
          </p:nvGrpSpPr>
          <p:grpSpPr bwMode="auto">
            <a:xfrm>
              <a:off x="368" y="0"/>
              <a:ext cx="336" cy="353"/>
              <a:chOff x="0" y="0"/>
              <a:chExt cx="360" cy="349"/>
            </a:xfrm>
          </p:grpSpPr>
          <p:sp>
            <p:nvSpPr>
              <p:cNvPr id="18449" name="AutoShape 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50" name="Text Box 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0487" name="Line 9"/>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0488" name="Group 10"/>
            <p:cNvGrpSpPr>
              <a:grpSpLocks/>
            </p:cNvGrpSpPr>
            <p:nvPr/>
          </p:nvGrpSpPr>
          <p:grpSpPr bwMode="auto">
            <a:xfrm>
              <a:off x="336" y="1865"/>
              <a:ext cx="443" cy="343"/>
              <a:chOff x="0" y="0"/>
              <a:chExt cx="475" cy="339"/>
            </a:xfrm>
          </p:grpSpPr>
          <p:sp>
            <p:nvSpPr>
              <p:cNvPr id="2" name="AutoShape 11"/>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48"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0489" name="Group 13"/>
            <p:cNvGrpSpPr>
              <a:grpSpLocks/>
            </p:cNvGrpSpPr>
            <p:nvPr/>
          </p:nvGrpSpPr>
          <p:grpSpPr bwMode="auto">
            <a:xfrm>
              <a:off x="336" y="919"/>
              <a:ext cx="443" cy="343"/>
              <a:chOff x="0" y="0"/>
              <a:chExt cx="475" cy="339"/>
            </a:xfrm>
          </p:grpSpPr>
          <p:sp>
            <p:nvSpPr>
              <p:cNvPr id="18445" name="AutoShape 1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0490" name="Line 16"/>
            <p:cNvSpPr>
              <a:spLocks noChangeShapeType="1"/>
            </p:cNvSpPr>
            <p:nvPr/>
          </p:nvSpPr>
          <p:spPr bwMode="auto">
            <a:xfrm rot="20779255" flipH="1">
              <a:off x="662" y="107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18"/>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10258" name="Text Box 20"/>
          <p:cNvSpPr txBox="1"/>
          <p:nvPr/>
        </p:nvSpPr>
        <p:spPr>
          <a:xfrm>
            <a:off x="5519936" y="4176763"/>
            <a:ext cx="5485184" cy="116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E(G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)={&lt;V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&gt;}</a:t>
            </a:r>
          </a:p>
        </p:txBody>
      </p:sp>
      <p:sp>
        <p:nvSpPr>
          <p:cNvPr id="6" name="矩形 5"/>
          <p:cNvSpPr/>
          <p:nvPr/>
        </p:nvSpPr>
        <p:spPr>
          <a:xfrm>
            <a:off x="9408368" y="696123"/>
            <a:ext cx="1072538" cy="461665"/>
          </a:xfrm>
          <a:prstGeom prst="rect">
            <a:avLst/>
          </a:prstGeom>
        </p:spPr>
        <p:txBody>
          <a:bodyPr wrap="none">
            <a:spAutoFit/>
          </a:bodyPr>
          <a:lstStyle/>
          <a:p>
            <a:r>
              <a:rPr kumimoji="1" lang="zh-CN" altLang="en-US" b="1" dirty="0">
                <a:latin typeface="Times New Roman" panose="02020603050405020304" pitchFamily="18" charset="0"/>
              </a:rPr>
              <a:t>弧尾</a:t>
            </a:r>
            <a:r>
              <a:rPr kumimoji="1" lang="en-US" altLang="zh-CN" b="1" dirty="0" smtClean="0">
                <a:latin typeface="Times New Roman" panose="02020603050405020304" pitchFamily="18" charset="0"/>
              </a:rPr>
              <a:t>V</a:t>
            </a:r>
            <a:r>
              <a:rPr kumimoji="1" lang="en-US" altLang="zh-CN" b="1" baseline="-30000" dirty="0" smtClean="0">
                <a:latin typeface="Times New Roman" panose="02020603050405020304" pitchFamily="18" charset="0"/>
              </a:rPr>
              <a:t>i</a:t>
            </a:r>
            <a:endParaRPr lang="zh-CN" altLang="en-US" dirty="0"/>
          </a:p>
        </p:txBody>
      </p:sp>
      <p:sp>
        <p:nvSpPr>
          <p:cNvPr id="7" name="矩形 6"/>
          <p:cNvSpPr/>
          <p:nvPr/>
        </p:nvSpPr>
        <p:spPr>
          <a:xfrm>
            <a:off x="11136560" y="692696"/>
            <a:ext cx="1095172" cy="461665"/>
          </a:xfrm>
          <a:prstGeom prst="rect">
            <a:avLst/>
          </a:prstGeom>
        </p:spPr>
        <p:txBody>
          <a:bodyPr wrap="none">
            <a:spAutoFit/>
          </a:bodyPr>
          <a:lstStyle/>
          <a:p>
            <a:r>
              <a:rPr kumimoji="1" lang="zh-CN" altLang="en-US" b="1" dirty="0">
                <a:latin typeface="Times New Roman" panose="02020603050405020304" pitchFamily="18" charset="0"/>
              </a:rPr>
              <a:t>弧头</a:t>
            </a:r>
            <a:r>
              <a:rPr kumimoji="1" lang="en-US" altLang="zh-CN" b="1" dirty="0" err="1" smtClean="0">
                <a:latin typeface="Times New Roman" panose="02020603050405020304" pitchFamily="18" charset="0"/>
              </a:rPr>
              <a:t>V</a:t>
            </a:r>
            <a:r>
              <a:rPr kumimoji="1" lang="en-US" altLang="zh-CN" b="1" baseline="-30000" dirty="0" err="1" smtClean="0">
                <a:latin typeface="Times New Roman" panose="02020603050405020304" pitchFamily="18" charset="0"/>
              </a:rPr>
              <a:t>j</a:t>
            </a:r>
            <a:endParaRPr lang="zh-CN" altLang="en-US" dirty="0"/>
          </a:p>
        </p:txBody>
      </p:sp>
      <p:sp>
        <p:nvSpPr>
          <p:cNvPr id="4" name="右箭头 3"/>
          <p:cNvSpPr/>
          <p:nvPr/>
        </p:nvSpPr>
        <p:spPr bwMode="auto">
          <a:xfrm>
            <a:off x="9984432" y="1124744"/>
            <a:ext cx="1728192" cy="288032"/>
          </a:xfrm>
          <a:prstGeom prst="rightArrow">
            <a:avLst/>
          </a:prstGeom>
          <a:ln/>
          <a:extLst/>
        </p:spPr>
        <p:style>
          <a:lnRef idx="2">
            <a:schemeClr val="dk1"/>
          </a:lnRef>
          <a:fillRef idx="1">
            <a:schemeClr val="lt1"/>
          </a:fillRef>
          <a:effectRef idx="0">
            <a:schemeClr val="dk1"/>
          </a:effectRef>
          <a:fontRef idx="minor">
            <a:schemeClr val="dk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58">
                                            <p:txEl>
                                              <p:pRg st="0" end="0"/>
                                            </p:txEl>
                                          </p:spTgt>
                                        </p:tgtEl>
                                        <p:attrNameLst>
                                          <p:attrName>style.visibility</p:attrName>
                                        </p:attrNameLst>
                                      </p:cBhvr>
                                      <p:to>
                                        <p:strVal val="visible"/>
                                      </p:to>
                                    </p:set>
                                    <p:animEffect transition="in" filter="wipe(right)">
                                      <p:cBhvr>
                                        <p:cTn id="11" dur="500"/>
                                        <p:tgtEl>
                                          <p:spTgt spid="10258">
                                            <p:txEl>
                                              <p:pRg st="0" end="0"/>
                                            </p:txEl>
                                          </p:spTgt>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258">
                                            <p:txEl>
                                              <p:pRg st="1" end="1"/>
                                            </p:txEl>
                                          </p:spTgt>
                                        </p:tgtEl>
                                        <p:attrNameLst>
                                          <p:attrName>style.visibility</p:attrName>
                                        </p:attrNameLst>
                                      </p:cBhvr>
                                      <p:to>
                                        <p:strVal val="visible"/>
                                      </p:to>
                                    </p:set>
                                    <p:animEffect transition="in" filter="wipe(right)">
                                      <p:cBhvr>
                                        <p:cTn id="15" dur="500"/>
                                        <p:tgtEl>
                                          <p:spTgt spid="10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767408" y="188640"/>
            <a:ext cx="7793038" cy="431800"/>
          </a:xfrm>
        </p:spPr>
        <p:txBody>
          <a:bodyPr>
            <a:normAutofit fontScale="90000"/>
          </a:bodyPr>
          <a:lstStyle/>
          <a:p>
            <a:pPr eaLnBrk="1" hangingPunct="1"/>
            <a:r>
              <a:rPr lang="en-US" altLang="zh-CN" b="1" dirty="0" err="1" smtClean="0">
                <a:solidFill>
                  <a:srgbClr val="0000FF"/>
                </a:solidFill>
                <a:latin typeface="Times New Roman" panose="02020603050405020304" pitchFamily="18" charset="0"/>
              </a:rPr>
              <a:t>Dijkstra</a:t>
            </a:r>
            <a:r>
              <a:rPr lang="zh-CN" altLang="en-US" b="1" dirty="0" smtClean="0">
                <a:solidFill>
                  <a:srgbClr val="0000FF"/>
                </a:solidFill>
                <a:latin typeface="Times New Roman" panose="02020603050405020304" pitchFamily="18" charset="0"/>
              </a:rPr>
              <a:t>算法的设计</a:t>
            </a:r>
          </a:p>
        </p:txBody>
      </p:sp>
      <p:sp>
        <p:nvSpPr>
          <p:cNvPr id="9219" name="Rectangle 5"/>
          <p:cNvSpPr txBox="1"/>
          <p:nvPr/>
        </p:nvSpPr>
        <p:spPr>
          <a:xfrm>
            <a:off x="783703" y="1484784"/>
            <a:ext cx="11089232" cy="4143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dist[j]</a:t>
            </a:r>
            <a:r>
              <a:rPr lang="en-US" altLang="zh-CN" sz="2800" b="1" noProof="1">
                <a:latin typeface="Times New Roman" panose="02020603050405020304" pitchFamily="18" charset="0"/>
                <a:ea typeface="宋体" panose="02010600030101010101" pitchFamily="2" charset="-122"/>
              </a:rPr>
              <a:t>(0 ≤ j&lt;n) </a:t>
            </a:r>
            <a:r>
              <a:rPr lang="zh-CN" altLang="en-US" sz="2800" b="1" noProof="1">
                <a:latin typeface="Times New Roman" panose="02020603050405020304" pitchFamily="18" charset="0"/>
                <a:ea typeface="宋体" panose="02010600030101010101" pitchFamily="2" charset="-122"/>
              </a:rPr>
              <a:t>存放</a:t>
            </a:r>
            <a:r>
              <a:rPr lang="zh-CN" altLang="en-US" sz="2800" b="1" noProof="1">
                <a:solidFill>
                  <a:srgbClr val="FF0000"/>
                </a:solidFill>
                <a:latin typeface="Times New Roman" panose="02020603050405020304" pitchFamily="18" charset="0"/>
                <a:ea typeface="宋体" panose="02010600030101010101" pitchFamily="2" charset="-122"/>
              </a:rPr>
              <a:t>当前求出的</a:t>
            </a:r>
            <a:r>
              <a:rPr lang="zh-CN" altLang="en-US" sz="2800" b="1" noProof="1">
                <a:latin typeface="Times New Roman" panose="02020603050405020304" pitchFamily="18" charset="0"/>
                <a:ea typeface="宋体" panose="02010600030101010101" pitchFamily="2" charset="-122"/>
              </a:rPr>
              <a:t>从源点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j</a:t>
            </a:r>
            <a:r>
              <a:rPr lang="zh-CN" altLang="en-US" sz="2800" b="1" noProof="1">
                <a:latin typeface="Times New Roman" panose="02020603050405020304" pitchFamily="18" charset="0"/>
                <a:ea typeface="宋体" panose="02010600030101010101" pitchFamily="2" charset="-122"/>
              </a:rPr>
              <a:t>的最短路径距离。初始，</a:t>
            </a:r>
            <a:r>
              <a:rPr lang="en-US" altLang="zh-CN" sz="2800" b="1" noProof="1">
                <a:latin typeface="Times New Roman" panose="02020603050405020304" pitchFamily="18" charset="0"/>
                <a:ea typeface="宋体" panose="02010600030101010101" pitchFamily="2" charset="-122"/>
              </a:rPr>
              <a:t>dist[i]=G.GetWeight(v,i)</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path[i]</a:t>
            </a:r>
            <a:r>
              <a:rPr lang="en-US" altLang="zh-CN" sz="2800" b="1" noProof="1">
                <a:latin typeface="Times New Roman" panose="02020603050405020304" pitchFamily="18" charset="0"/>
                <a:ea typeface="宋体" panose="02010600030101010101" pitchFamily="2" charset="-122"/>
              </a:rPr>
              <a:t>(0 ≤ i&lt;n)</a:t>
            </a:r>
            <a:r>
              <a:rPr lang="zh-CN" altLang="en-US" sz="2800" b="1" noProof="1">
                <a:latin typeface="Times New Roman" panose="02020603050405020304" pitchFamily="18" charset="0"/>
                <a:ea typeface="宋体" panose="02010600030101010101" pitchFamily="2" charset="-122"/>
              </a:rPr>
              <a:t>存放从</a:t>
            </a:r>
            <a:r>
              <a:rPr lang="zh-CN" altLang="en-US" sz="2800" b="1" noProof="1">
                <a:solidFill>
                  <a:srgbClr val="FF0000"/>
                </a:solidFill>
                <a:latin typeface="Times New Roman" panose="02020603050405020304" pitchFamily="18" charset="0"/>
                <a:ea typeface="宋体" panose="02010600030101010101" pitchFamily="2" charset="-122"/>
              </a:rPr>
              <a:t>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到各终点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25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的最短路径上</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的直接前驱结点下标</a:t>
            </a:r>
            <a:r>
              <a:rPr lang="zh-CN" altLang="en-US" sz="2800" b="1" noProof="1">
                <a:latin typeface="Times New Roman" panose="02020603050405020304" pitchFamily="18" charset="0"/>
                <a:ea typeface="宋体" panose="02010600030101010101" pitchFamily="2" charset="-122"/>
              </a:rPr>
              <a:t>。若从</a:t>
            </a:r>
            <a:r>
              <a:rPr lang="en-US" altLang="zh-CN" sz="2800" b="1" noProof="1">
                <a:latin typeface="Times New Roman" panose="02020603050405020304" pitchFamily="18" charset="0"/>
                <a:ea typeface="宋体" panose="02010600030101010101" pitchFamily="2" charset="-122"/>
              </a:rPr>
              <a:t>v</a:t>
            </a:r>
            <a:r>
              <a:rPr lang="zh-CN" altLang="en-US" sz="2800" b="1" noProof="1">
                <a:latin typeface="Times New Roman" panose="02020603050405020304" pitchFamily="18" charset="0"/>
                <a:ea typeface="宋体" panose="02010600030101010101" pitchFamily="2" charset="-122"/>
              </a:rPr>
              <a:t>到</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无路径，则</a:t>
            </a:r>
            <a:r>
              <a:rPr lang="en-US" altLang="zh-CN" sz="2800" b="1" noProof="1">
                <a:latin typeface="Times New Roman" panose="02020603050405020304" pitchFamily="18" charset="0"/>
                <a:ea typeface="宋体" panose="02010600030101010101" pitchFamily="2" charset="-122"/>
              </a:rPr>
              <a:t>path[i]=</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S[i]</a:t>
            </a:r>
            <a:r>
              <a:rPr lang="en-US" altLang="zh-CN" sz="2800" b="1" noProof="1">
                <a:latin typeface="Times New Roman" panose="02020603050405020304" pitchFamily="18" charset="0"/>
                <a:ea typeface="宋体" panose="02010600030101010101" pitchFamily="2" charset="-122"/>
              </a:rPr>
              <a:t>(0≤ i&lt;n)</a:t>
            </a:r>
            <a:r>
              <a:rPr lang="zh-CN" altLang="en-US" sz="2800" b="1" noProof="1">
                <a:latin typeface="Times New Roman" panose="02020603050405020304" pitchFamily="18" charset="0"/>
                <a:ea typeface="宋体" panose="02010600030101010101" pitchFamily="2" charset="-122"/>
              </a:rPr>
              <a:t>存放顶点</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是否</a:t>
            </a:r>
            <a:r>
              <a:rPr lang="zh-CN" altLang="en-US" sz="2800" b="1" noProof="1">
                <a:solidFill>
                  <a:schemeClr val="hlink"/>
                </a:solidFill>
                <a:latin typeface="Times New Roman" panose="02020603050405020304" pitchFamily="18" charset="0"/>
                <a:ea typeface="宋体" panose="02010600030101010101" pitchFamily="2" charset="-122"/>
              </a:rPr>
              <a:t>已求得最短路径</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S[i]=false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未求得最短路径；</a:t>
            </a:r>
            <a:r>
              <a:rPr lang="en-US" altLang="zh-CN" sz="2800" b="1" noProof="1">
                <a:latin typeface="Times New Roman" panose="02020603050405020304" pitchFamily="18" charset="0"/>
                <a:ea typeface="宋体" panose="02010600030101010101" pitchFamily="2" charset="-122"/>
              </a:rPr>
              <a:t>S[i]=true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767408" y="887624"/>
            <a:ext cx="10692805" cy="5936704"/>
          </a:xfrm>
        </p:spPr>
        <p:txBody>
          <a:bodyPr>
            <a:normAutofit/>
          </a:bodyPr>
          <a:lstStyle/>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设源点序号</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0</a:t>
            </a:r>
            <a:r>
              <a:rPr kumimoji="1" lang="zh-CN" altLang="en-US" sz="2400" b="1" dirty="0">
                <a:latin typeface="Times New Roman" panose="02020603050405020304" pitchFamily="18" charset="0"/>
              </a:rPr>
              <a:t>，顶点数为</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是</a:t>
            </a:r>
            <a:r>
              <a:rPr kumimoji="1" lang="en-US" altLang="zh-CN" sz="2400" b="1" dirty="0">
                <a:latin typeface="Times New Roman" panose="02020603050405020304" pitchFamily="18" charset="0"/>
              </a:rPr>
              <a:t>Graph</a:t>
            </a:r>
            <a:r>
              <a:rPr kumimoji="1" lang="zh-CN" altLang="en-US" sz="2400" b="1" dirty="0">
                <a:latin typeface="Times New Roman" panose="02020603050405020304" pitchFamily="18" charset="0"/>
                <a:cs typeface="Times New Roman" panose="02020603050405020304" pitchFamily="18" charset="0"/>
              </a:rPr>
              <a:t>类型</a:t>
            </a:r>
          </a:p>
          <a:p>
            <a:pPr eaLnBrk="1" hangingPunct="1">
              <a:lnSpc>
                <a:spcPct val="90000"/>
              </a:lnSpc>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初始</a:t>
            </a:r>
            <a:r>
              <a:rPr kumimoji="1" lang="en-US" altLang="zh-CN" sz="2400" b="1" dirty="0">
                <a:latin typeface="Times New Roman" panose="02020603050405020304" pitchFamily="18" charset="0"/>
              </a:rPr>
              <a:t>S[</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]=false, </a:t>
            </a:r>
            <a:r>
              <a:rPr kumimoji="1" lang="en-US" altLang="zh-CN" sz="2400" b="1" dirty="0" err="1">
                <a:latin typeface="Times New Roman" panose="02020603050405020304" pitchFamily="18" charset="0"/>
              </a:rPr>
              <a:t>dist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G.GetWeight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v,i</a:t>
            </a:r>
            <a:r>
              <a:rPr kumimoji="1" lang="en-US" altLang="zh-CN" sz="2400" b="1" dirty="0">
                <a:latin typeface="Times New Roman" panose="02020603050405020304" pitchFamily="18" charset="0"/>
              </a:rPr>
              <a:t>), path[</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]=v</a:t>
            </a:r>
            <a:r>
              <a:rPr kumimoji="1" lang="zh-CN" altLang="en-US" sz="2400" b="1" dirty="0">
                <a:latin typeface="Times New Roman" panose="02020603050405020304" pitchFamily="18" charset="0"/>
              </a:rPr>
              <a:t>或</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0→n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2. S[v]=true</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3</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重复执行下列步骤</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次，直至所有顶点都包含在</a:t>
            </a:r>
            <a:r>
              <a:rPr kumimoji="1" lang="en-US" altLang="zh-CN" sz="2400" b="1" dirty="0">
                <a:latin typeface="Times New Roman" panose="02020603050405020304" pitchFamily="18" charset="0"/>
              </a:rPr>
              <a:t>S</a:t>
            </a:r>
            <a:r>
              <a:rPr kumimoji="1" lang="zh-CN" altLang="en-US" sz="2400" b="1" dirty="0">
                <a:latin typeface="Times New Roman" panose="02020603050405020304" pitchFamily="18" charset="0"/>
              </a:rPr>
              <a:t>中：</a:t>
            </a:r>
          </a:p>
          <a:p>
            <a:pPr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① 在所有不在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集合的顶点中，</a:t>
            </a:r>
            <a:r>
              <a:rPr kumimoji="1" lang="zh-CN" altLang="en-US" sz="2000" b="1" dirty="0">
                <a:solidFill>
                  <a:srgbClr val="FF0000"/>
                </a:solidFill>
                <a:latin typeface="Times New Roman" panose="02020603050405020304" pitchFamily="18" charset="0"/>
              </a:rPr>
              <a:t>选取</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a:t>
            </a:r>
            <a:r>
              <a:rPr kumimoji="1" lang="en-US" altLang="zh-CN" sz="2000" b="1" dirty="0" err="1">
                <a:solidFill>
                  <a:srgbClr val="FF0000"/>
                </a:solidFill>
                <a:latin typeface="Times New Roman" panose="02020603050405020304" pitchFamily="18" charset="0"/>
              </a:rPr>
              <a:t>i</a:t>
            </a:r>
            <a:r>
              <a:rPr kumimoji="1" lang="en-US" altLang="zh-CN" sz="2000" b="1" dirty="0">
                <a:solidFill>
                  <a:srgbClr val="FF0000"/>
                </a:solidFill>
                <a:latin typeface="Times New Roman" panose="02020603050405020304" pitchFamily="18" charset="0"/>
              </a:rPr>
              <a:t>]</a:t>
            </a:r>
            <a:r>
              <a:rPr kumimoji="1" lang="zh-CN" altLang="en-US" sz="2000" b="1" dirty="0">
                <a:solidFill>
                  <a:srgbClr val="FF0000"/>
                </a:solidFill>
                <a:latin typeface="Times New Roman" panose="02020603050405020304" pitchFamily="18" charset="0"/>
              </a:rPr>
              <a:t>为最小</a:t>
            </a:r>
            <a:r>
              <a:rPr kumimoji="1" lang="zh-CN" altLang="en-US" sz="2000" b="1" dirty="0">
                <a:latin typeface="Times New Roman" panose="02020603050405020304" pitchFamily="18" charset="0"/>
              </a:rPr>
              <a:t>的一个顶点，设为第</a:t>
            </a:r>
            <a:r>
              <a:rPr kumimoji="1" lang="en-US" altLang="zh-CN" sz="2000" b="1" dirty="0">
                <a:solidFill>
                  <a:srgbClr val="FF0000"/>
                </a:solidFill>
                <a:latin typeface="Times New Roman" panose="02020603050405020304" pitchFamily="18" charset="0"/>
              </a:rPr>
              <a:t>u</a:t>
            </a:r>
            <a:r>
              <a:rPr kumimoji="1" lang="zh-CN" altLang="en-US" sz="2000" b="1" dirty="0">
                <a:latin typeface="Times New Roman" panose="02020603050405020304" pitchFamily="18" charset="0"/>
              </a:rPr>
              <a:t>个顶点；</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② 将选出的第</a:t>
            </a:r>
            <a:r>
              <a:rPr kumimoji="1" lang="en-US" altLang="zh-CN" sz="2000" b="1" dirty="0">
                <a:latin typeface="Times New Roman" panose="02020603050405020304" pitchFamily="18" charset="0"/>
              </a:rPr>
              <a:t>u</a:t>
            </a:r>
            <a:r>
              <a:rPr kumimoji="1" lang="zh-CN" altLang="en-US" sz="2000" b="1" dirty="0">
                <a:latin typeface="Times New Roman" panose="02020603050405020304" pitchFamily="18" charset="0"/>
              </a:rPr>
              <a:t>个顶点</a:t>
            </a:r>
            <a:r>
              <a:rPr kumimoji="1" lang="zh-CN" altLang="en-US" sz="2000" b="1" dirty="0">
                <a:solidFill>
                  <a:srgbClr val="FF0000"/>
                </a:solidFill>
                <a:latin typeface="Times New Roman" panose="02020603050405020304" pitchFamily="18" charset="0"/>
              </a:rPr>
              <a:t>并入</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集合中，即</a:t>
            </a:r>
            <a:r>
              <a:rPr kumimoji="1" lang="en-US" altLang="zh-CN" sz="2000" b="1" dirty="0">
                <a:latin typeface="Times New Roman" panose="02020603050405020304" pitchFamily="18" charset="0"/>
              </a:rPr>
              <a:t>S[u]=true</a:t>
            </a:r>
            <a:r>
              <a:rPr kumimoji="1" lang="zh-CN" altLang="en-US" sz="20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③</a:t>
            </a:r>
            <a:r>
              <a:rPr kumimoji="1" lang="zh-CN" altLang="en-US" sz="2000" b="1" dirty="0">
                <a:solidFill>
                  <a:srgbClr val="FF0000"/>
                </a:solidFill>
                <a:latin typeface="Times New Roman" panose="02020603050405020304" pitchFamily="18" charset="0"/>
              </a:rPr>
              <a:t>以</a:t>
            </a:r>
            <a:r>
              <a:rPr kumimoji="1" lang="en-US" altLang="zh-CN" sz="2000" b="1" dirty="0">
                <a:solidFill>
                  <a:srgbClr val="FF0000"/>
                </a:solidFill>
                <a:latin typeface="Times New Roman" panose="02020603050405020304" pitchFamily="18" charset="0"/>
              </a:rPr>
              <a:t>u</a:t>
            </a:r>
            <a:r>
              <a:rPr kumimoji="1" lang="zh-CN" altLang="en-US" sz="2000" b="1" dirty="0">
                <a:solidFill>
                  <a:srgbClr val="FF0000"/>
                </a:solidFill>
              </a:rPr>
              <a:t>作为新考虑的中间点</a:t>
            </a:r>
            <a:r>
              <a:rPr kumimoji="1" lang="zh-CN" altLang="en-US" sz="2000" dirty="0"/>
              <a:t>，</a:t>
            </a:r>
            <a:r>
              <a:rPr kumimoji="1" lang="zh-CN" altLang="en-US" sz="2000" b="1" dirty="0">
                <a:solidFill>
                  <a:srgbClr val="FF0000"/>
                </a:solidFill>
                <a:latin typeface="Times New Roman" panose="02020603050405020304" pitchFamily="18" charset="0"/>
              </a:rPr>
              <a:t>修改</a:t>
            </a:r>
            <a:r>
              <a:rPr kumimoji="1" lang="zh-CN" altLang="en-US" sz="2000" b="1" dirty="0">
                <a:latin typeface="Times New Roman" panose="02020603050405020304" pitchFamily="18" charset="0"/>
              </a:rPr>
              <a:t>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集合的各顶点</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r>
              <a:rPr kumimoji="1" lang="zh-CN" altLang="en-US" sz="2000" b="1" dirty="0">
                <a:latin typeface="Times New Roman" panose="02020603050405020304" pitchFamily="18" charset="0"/>
              </a:rPr>
              <a:t>值：</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若</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[u]+</a:t>
            </a:r>
            <a:r>
              <a:rPr kumimoji="1" lang="en-US" altLang="zh-CN" sz="2000" b="1" dirty="0" err="1">
                <a:solidFill>
                  <a:srgbClr val="FF0000"/>
                </a:solidFill>
                <a:latin typeface="Times New Roman" panose="02020603050405020304" pitchFamily="18" charset="0"/>
              </a:rPr>
              <a:t>G.GetWeight</a:t>
            </a:r>
            <a:r>
              <a:rPr kumimoji="1" lang="en-US" altLang="zh-CN" sz="2000" b="1" dirty="0">
                <a:solidFill>
                  <a:srgbClr val="FF0000"/>
                </a:solidFill>
                <a:latin typeface="Times New Roman" panose="02020603050405020304" pitchFamily="18" charset="0"/>
              </a:rPr>
              <a:t>(</a:t>
            </a:r>
            <a:r>
              <a:rPr kumimoji="1" lang="en-US" altLang="zh-CN" sz="2000" b="1" dirty="0" err="1">
                <a:solidFill>
                  <a:srgbClr val="FF0000"/>
                </a:solidFill>
                <a:latin typeface="Times New Roman" panose="02020603050405020304" pitchFamily="18" charset="0"/>
              </a:rPr>
              <a:t>u,k</a:t>
            </a:r>
            <a:r>
              <a:rPr kumimoji="1" lang="en-US" altLang="zh-CN" sz="2000" b="1" dirty="0">
                <a:solidFill>
                  <a:srgbClr val="FF0000"/>
                </a:solidFill>
                <a:latin typeface="Times New Roman" panose="02020603050405020304" pitchFamily="18" charset="0"/>
              </a:rPr>
              <a:t>)</a:t>
            </a:r>
            <a:r>
              <a:rPr kumimoji="1" lang="en-US" altLang="zh-CN" sz="2000" b="1" dirty="0">
                <a:latin typeface="Times New Roman" panose="02020603050405020304" pitchFamily="18" charset="0"/>
              </a:rPr>
              <a:t>&lt;</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p>
          <a:p>
            <a:pPr algn="just" eaLnBrk="1" hangingPunct="1">
              <a:lnSpc>
                <a:spcPct val="90000"/>
              </a:lnSpc>
              <a:buFont typeface="Wingdings" panose="05000000000000000000" pitchFamily="2" charset="2"/>
              <a:buNone/>
              <a:defRPr/>
            </a:pP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则令</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[k]=</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[u]+</a:t>
            </a:r>
            <a:r>
              <a:rPr kumimoji="1" lang="en-US" altLang="zh-CN" sz="2000" b="1" dirty="0" err="1">
                <a:solidFill>
                  <a:srgbClr val="FF0000"/>
                </a:solidFill>
                <a:latin typeface="Times New Roman" panose="02020603050405020304" pitchFamily="18" charset="0"/>
              </a:rPr>
              <a:t>G.GetWeight</a:t>
            </a:r>
            <a:r>
              <a:rPr kumimoji="1" lang="en-US" altLang="zh-CN" sz="2000" b="1" dirty="0">
                <a:solidFill>
                  <a:srgbClr val="FF0000"/>
                </a:solidFill>
                <a:latin typeface="Times New Roman" panose="02020603050405020304" pitchFamily="18" charset="0"/>
              </a:rPr>
              <a:t>(</a:t>
            </a:r>
            <a:r>
              <a:rPr kumimoji="1" lang="en-US" altLang="zh-CN" sz="2000" b="1" dirty="0" err="1">
                <a:solidFill>
                  <a:srgbClr val="FF0000"/>
                </a:solidFill>
                <a:latin typeface="Times New Roman" panose="02020603050405020304" pitchFamily="18" charset="0"/>
              </a:rPr>
              <a:t>u,k</a:t>
            </a:r>
            <a:r>
              <a:rPr kumimoji="1" lang="en-US" altLang="zh-CN" sz="2000" b="1" dirty="0">
                <a:solidFill>
                  <a:srgbClr val="FF0000"/>
                </a:solidFill>
                <a:latin typeface="Times New Roman" panose="02020603050405020304" pitchFamily="18" charset="0"/>
              </a:rPr>
              <a:t>)</a:t>
            </a:r>
            <a:r>
              <a:rPr kumimoji="1" lang="zh-CN" altLang="en-US" sz="2000" b="1" dirty="0">
                <a:latin typeface="Times New Roman" panose="02020603050405020304" pitchFamily="18" charset="0"/>
              </a:rPr>
              <a:t>，同时记下此路径，</a:t>
            </a:r>
            <a:r>
              <a:rPr kumimoji="1" lang="en-US" altLang="zh-CN" sz="2000" b="1" dirty="0">
                <a:solidFill>
                  <a:srgbClr val="FF0000"/>
                </a:solidFill>
                <a:latin typeface="Times New Roman" panose="02020603050405020304" pitchFamily="18" charset="0"/>
              </a:rPr>
              <a:t>path[k]=u</a:t>
            </a:r>
            <a:r>
              <a:rPr kumimoji="1" lang="zh-CN" altLang="en-US" sz="20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p>
        </p:txBody>
      </p:sp>
      <p:sp>
        <p:nvSpPr>
          <p:cNvPr id="15" name="椭圆 14"/>
          <p:cNvSpPr/>
          <p:nvPr/>
        </p:nvSpPr>
        <p:spPr bwMode="auto">
          <a:xfrm>
            <a:off x="2652828"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4073920"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7" name="椭圆 16"/>
          <p:cNvSpPr/>
          <p:nvPr/>
        </p:nvSpPr>
        <p:spPr bwMode="auto">
          <a:xfrm>
            <a:off x="3372908" y="50851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8" name="矩形 17"/>
          <p:cNvSpPr/>
          <p:nvPr/>
        </p:nvSpPr>
        <p:spPr>
          <a:xfrm>
            <a:off x="2471954" y="530120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19" name="矩形 18"/>
          <p:cNvSpPr/>
          <p:nvPr/>
        </p:nvSpPr>
        <p:spPr>
          <a:xfrm>
            <a:off x="3901981" y="526619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0" name="矩形 19"/>
          <p:cNvSpPr/>
          <p:nvPr/>
        </p:nvSpPr>
        <p:spPr>
          <a:xfrm>
            <a:off x="2795830" y="607574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21" name="直接箭头连接符 20"/>
          <p:cNvCxnSpPr>
            <a:stCxn id="17" idx="3"/>
            <a:endCxn id="15" idx="7"/>
          </p:cNvCxnSpPr>
          <p:nvPr/>
        </p:nvCxnSpPr>
        <p:spPr bwMode="auto">
          <a:xfrm flipH="1">
            <a:off x="2960141" y="539249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17" idx="5"/>
            <a:endCxn id="16" idx="1"/>
          </p:cNvCxnSpPr>
          <p:nvPr/>
        </p:nvCxnSpPr>
        <p:spPr bwMode="auto">
          <a:xfrm>
            <a:off x="3680221" y="539249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bwMode="auto">
          <a:xfrm flipH="1">
            <a:off x="3012868" y="595147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4" name="图片 3"/>
          <p:cNvPicPr>
            <a:picLocks noChangeAspect="1"/>
          </p:cNvPicPr>
          <p:nvPr/>
        </p:nvPicPr>
        <p:blipFill>
          <a:blip r:embed="rId3"/>
          <a:stretch>
            <a:fillRect/>
          </a:stretch>
        </p:blipFill>
        <p:spPr>
          <a:xfrm>
            <a:off x="6240016" y="4866577"/>
            <a:ext cx="4536504" cy="1586759"/>
          </a:xfrm>
          <a:prstGeom prst="rect">
            <a:avLst/>
          </a:prstGeom>
        </p:spPr>
      </p:pic>
      <p:sp>
        <p:nvSpPr>
          <p:cNvPr id="2" name="矩形 1"/>
          <p:cNvSpPr/>
          <p:nvPr/>
        </p:nvSpPr>
        <p:spPr>
          <a:xfrm>
            <a:off x="530011" y="23038"/>
            <a:ext cx="6126998" cy="6463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en-US" altLang="zh-CN" sz="4000" b="1" dirty="0" err="1">
                <a:solidFill>
                  <a:srgbClr val="0000FF"/>
                </a:solidFill>
                <a:latin typeface="Times New Roman" panose="02020603050405020304" pitchFamily="18" charset="0"/>
              </a:rPr>
              <a:t>Dijkstra</a:t>
            </a:r>
            <a:r>
              <a:rPr kumimoji="1" lang="zh-CN" altLang="en-US" sz="4000" b="1" dirty="0">
                <a:solidFill>
                  <a:srgbClr val="0000FF"/>
                </a:solidFill>
                <a:latin typeface="Times New Roman" panose="02020603050405020304" pitchFamily="18" charset="0"/>
              </a:rPr>
              <a:t>算法的伪代码描述</a:t>
            </a:r>
          </a:p>
        </p:txBody>
      </p:sp>
      <p:sp>
        <p:nvSpPr>
          <p:cNvPr id="3" name="矩形 2"/>
          <p:cNvSpPr/>
          <p:nvPr/>
        </p:nvSpPr>
        <p:spPr>
          <a:xfrm>
            <a:off x="10591882" y="4283219"/>
            <a:ext cx="1600118" cy="424732"/>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sz="1800" b="1" dirty="0">
                <a:solidFill>
                  <a:srgbClr val="0000FF"/>
                </a:solidFill>
                <a:latin typeface="Times New Roman" panose="02020603050405020304" pitchFamily="18" charset="0"/>
              </a:rPr>
              <a:t>复杂度</a:t>
            </a:r>
            <a:r>
              <a:rPr kumimoji="1" lang="en-US" altLang="zh-CN" b="1" dirty="0">
                <a:solidFill>
                  <a:srgbClr val="0000FF"/>
                </a:solidFill>
                <a:latin typeface="Times New Roman" panose="02020603050405020304" pitchFamily="18" charset="0"/>
              </a:rPr>
              <a:t>O(n</a:t>
            </a:r>
            <a:r>
              <a:rPr kumimoji="1" lang="en-US" altLang="zh-CN" b="1" baseline="30000" dirty="0">
                <a:solidFill>
                  <a:srgbClr val="0000FF"/>
                </a:solidFill>
                <a:latin typeface="Times New Roman" panose="02020603050405020304" pitchFamily="18" charset="0"/>
              </a:rPr>
              <a:t>2</a:t>
            </a:r>
            <a:r>
              <a:rPr kumimoji="1" lang="en-US" altLang="zh-CN" b="1" dirty="0">
                <a:solidFill>
                  <a:srgbClr val="0000FF"/>
                </a:solidFill>
                <a:latin typeface="Times New Roman" panose="02020603050405020304" pitchFamily="18" charset="0"/>
              </a:rPr>
              <a:t>)</a:t>
            </a:r>
            <a:endParaRPr kumimoji="1" lang="zh-CN" altLang="en-US" b="1" dirty="0">
              <a:solidFill>
                <a:srgbClr val="0000FF"/>
              </a:solidFill>
              <a:latin typeface="Times New Roman" panose="02020603050405020304" pitchFamily="18" charset="0"/>
            </a:endParaRPr>
          </a:p>
        </p:txBody>
      </p:sp>
      <p:sp>
        <p:nvSpPr>
          <p:cNvPr id="24" name="文本框 23">
            <a:hlinkClick r:id="rId4"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0" y="100013"/>
            <a:ext cx="9144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b="1"/>
              <a:t>例：</a:t>
            </a:r>
          </a:p>
        </p:txBody>
      </p:sp>
      <p:grpSp>
        <p:nvGrpSpPr>
          <p:cNvPr id="132099" name="Group 4"/>
          <p:cNvGrpSpPr>
            <a:grpSpLocks/>
          </p:cNvGrpSpPr>
          <p:nvPr/>
        </p:nvGrpSpPr>
        <p:grpSpPr bwMode="auto">
          <a:xfrm>
            <a:off x="3632200" y="-181953"/>
            <a:ext cx="4343400" cy="2333626"/>
            <a:chOff x="0" y="0"/>
            <a:chExt cx="2736" cy="1470"/>
          </a:xfrm>
        </p:grpSpPr>
        <p:sp>
          <p:nvSpPr>
            <p:cNvPr id="181323"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4"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5"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6"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7"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76"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7"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8"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9"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0"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1"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2"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3"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36" name="Text Box 18"/>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81337" name="Text Box 19"/>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81338" name="AutoShape 20"/>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87" name="Line 21"/>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40" name="Text Box 22"/>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81341" name="Text Box 23"/>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81342" name="Text Box 24"/>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81343" name="Text Box 25"/>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81344" name="Text Box 26"/>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81345" name="Text Box 27"/>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6" name="Text Box 28"/>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7" name="Text Box 29"/>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8" name="Text Box 30"/>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9" name="Text Box 31"/>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50" name="Text Box 32"/>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1" name="Text Box 33"/>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2" name="Text Box 34"/>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53" name="Text Box 35"/>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2202" name="Arc 36"/>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00" name="Line 37"/>
          <p:cNvSpPr>
            <a:spLocks noChangeShapeType="1"/>
          </p:cNvSpPr>
          <p:nvPr/>
        </p:nvSpPr>
        <p:spPr bwMode="auto">
          <a:xfrm>
            <a:off x="1801814" y="2593975"/>
            <a:ext cx="863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38"/>
          <p:cNvSpPr>
            <a:spLocks noChangeShapeType="1"/>
          </p:cNvSpPr>
          <p:nvPr/>
        </p:nvSpPr>
        <p:spPr bwMode="auto">
          <a:xfrm>
            <a:off x="2438400" y="2179639"/>
            <a:ext cx="0" cy="3919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39"/>
          <p:cNvSpPr txBox="1"/>
          <p:nvPr/>
        </p:nvSpPr>
        <p:spPr>
          <a:xfrm>
            <a:off x="1676400" y="21367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latin typeface="Times New Roman" panose="02020603050405020304" pitchFamily="18" charset="0"/>
                <a:ea typeface="宋体" panose="02010600030101010101" pitchFamily="2" charset="-122"/>
              </a:rPr>
              <a:t>终点</a:t>
            </a:r>
          </a:p>
        </p:txBody>
      </p:sp>
      <p:grpSp>
        <p:nvGrpSpPr>
          <p:cNvPr id="132103" name="Group 86"/>
          <p:cNvGrpSpPr>
            <a:grpSpLocks/>
          </p:cNvGrpSpPr>
          <p:nvPr/>
        </p:nvGrpSpPr>
        <p:grpSpPr bwMode="auto">
          <a:xfrm>
            <a:off x="1905000" y="2532063"/>
            <a:ext cx="533400" cy="2957512"/>
            <a:chOff x="0" y="0"/>
            <a:chExt cx="336" cy="1863"/>
          </a:xfrm>
        </p:grpSpPr>
        <p:sp>
          <p:nvSpPr>
            <p:cNvPr id="181318" name="Text Box 40"/>
            <p:cNvSpPr txBox="1"/>
            <p:nvPr/>
          </p:nvSpPr>
          <p:spPr>
            <a:xfrm>
              <a:off x="0" y="0"/>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sp>
          <p:nvSpPr>
            <p:cNvPr id="181319" name="Text Box 41"/>
            <p:cNvSpPr txBox="1"/>
            <p:nvPr/>
          </p:nvSpPr>
          <p:spPr>
            <a:xfrm>
              <a:off x="0" y="375"/>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sp>
          <p:nvSpPr>
            <p:cNvPr id="181320" name="Text Box 42"/>
            <p:cNvSpPr txBox="1"/>
            <p:nvPr/>
          </p:nvSpPr>
          <p:spPr>
            <a:xfrm>
              <a:off x="0" y="75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sp>
          <p:nvSpPr>
            <p:cNvPr id="181321" name="Text Box 43"/>
            <p:cNvSpPr txBox="1"/>
            <p:nvPr/>
          </p:nvSpPr>
          <p:spPr>
            <a:xfrm>
              <a:off x="0" y="1143"/>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sp>
          <p:nvSpPr>
            <p:cNvPr id="181322" name="Text Box 44"/>
            <p:cNvSpPr txBox="1"/>
            <p:nvPr/>
          </p:nvSpPr>
          <p:spPr>
            <a:xfrm>
              <a:off x="0" y="1536"/>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sp>
        <p:nvSpPr>
          <p:cNvPr id="132104" name="Line 45"/>
          <p:cNvSpPr>
            <a:spLocks noChangeShapeType="1"/>
          </p:cNvSpPr>
          <p:nvPr/>
        </p:nvSpPr>
        <p:spPr bwMode="auto">
          <a:xfrm>
            <a:off x="1828800" y="571817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46"/>
          <p:cNvSpPr txBox="1"/>
          <p:nvPr/>
        </p:nvSpPr>
        <p:spPr>
          <a:xfrm>
            <a:off x="1905000" y="5580063"/>
            <a:ext cx="53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u</a:t>
            </a:r>
          </a:p>
        </p:txBody>
      </p:sp>
      <p:sp>
        <p:nvSpPr>
          <p:cNvPr id="181258" name="Text Box 48"/>
          <p:cNvSpPr txBox="1"/>
          <p:nvPr/>
        </p:nvSpPr>
        <p:spPr>
          <a:xfrm>
            <a:off x="3983038" y="2103438"/>
            <a:ext cx="523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从源点</a:t>
            </a:r>
            <a:r>
              <a:rPr lang="en-US" altLang="zh-CN" sz="2000" b="1" noProof="1">
                <a:latin typeface="Times New Roman" panose="02020603050405020304" pitchFamily="18" charset="0"/>
                <a:ea typeface="宋体" panose="02010600030101010101" pitchFamily="2" charset="-122"/>
              </a:rPr>
              <a:t>v</a:t>
            </a:r>
            <a:r>
              <a:rPr lang="en-US" altLang="zh-CN" sz="2000" b="1" baseline="-25000"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到各终点的</a:t>
            </a:r>
            <a:r>
              <a:rPr lang="en-US" altLang="zh-CN" sz="2000" b="1" noProof="1">
                <a:latin typeface="Times New Roman" panose="02020603050405020304" pitchFamily="18" charset="0"/>
                <a:ea typeface="宋体" panose="02010600030101010101" pitchFamily="2" charset="-122"/>
              </a:rPr>
              <a:t>distance</a:t>
            </a:r>
            <a:r>
              <a:rPr lang="zh-CN" altLang="en-US" sz="2000" b="1" noProof="1">
                <a:latin typeface="Times New Roman" panose="02020603050405020304" pitchFamily="18" charset="0"/>
                <a:ea typeface="宋体" panose="02010600030101010101" pitchFamily="2" charset="-122"/>
              </a:rPr>
              <a:t>值</a:t>
            </a:r>
          </a:p>
        </p:txBody>
      </p:sp>
      <p:grpSp>
        <p:nvGrpSpPr>
          <p:cNvPr id="19" name="Group 90"/>
          <p:cNvGrpSpPr>
            <a:grpSpLocks/>
          </p:cNvGrpSpPr>
          <p:nvPr/>
        </p:nvGrpSpPr>
        <p:grpSpPr bwMode="auto">
          <a:xfrm>
            <a:off x="2351089" y="3716339"/>
            <a:ext cx="1152525" cy="2312987"/>
            <a:chOff x="0" y="0"/>
            <a:chExt cx="726" cy="1457"/>
          </a:xfrm>
        </p:grpSpPr>
        <p:sp>
          <p:nvSpPr>
            <p:cNvPr id="181315" name="Text Box 51"/>
            <p:cNvSpPr txBox="1"/>
            <p:nvPr/>
          </p:nvSpPr>
          <p:spPr>
            <a:xfrm>
              <a:off x="0" y="0"/>
              <a:ext cx="68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p:txBody>
        </p:sp>
        <p:sp>
          <p:nvSpPr>
            <p:cNvPr id="181316" name="Text Box 54"/>
            <p:cNvSpPr txBox="1"/>
            <p:nvPr/>
          </p:nvSpPr>
          <p:spPr>
            <a:xfrm>
              <a:off x="46" y="408"/>
              <a:ext cx="680"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17" name="Text Box 55"/>
            <p:cNvSpPr txBox="1"/>
            <p:nvPr/>
          </p:nvSpPr>
          <p:spPr>
            <a:xfrm>
              <a:off x="0" y="817"/>
              <a:ext cx="72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grpSp>
        <p:nvGrpSpPr>
          <p:cNvPr id="20" name="Group 88"/>
          <p:cNvGrpSpPr>
            <a:grpSpLocks/>
          </p:cNvGrpSpPr>
          <p:nvPr/>
        </p:nvGrpSpPr>
        <p:grpSpPr bwMode="auto">
          <a:xfrm>
            <a:off x="2416175" y="2565400"/>
            <a:ext cx="1131888" cy="687388"/>
            <a:chOff x="0" y="0"/>
            <a:chExt cx="713" cy="433"/>
          </a:xfrm>
        </p:grpSpPr>
        <p:sp>
          <p:nvSpPr>
            <p:cNvPr id="181313" name="Text Box 49"/>
            <p:cNvSpPr txBox="1"/>
            <p:nvPr/>
          </p:nvSpPr>
          <p:spPr>
            <a:xfrm>
              <a:off x="5" y="181"/>
              <a:ext cx="7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 </a:t>
              </a:r>
            </a:p>
          </p:txBody>
        </p:sp>
        <p:sp>
          <p:nvSpPr>
            <p:cNvPr id="181314" name="Text Box 56"/>
            <p:cNvSpPr txBox="1"/>
            <p:nvPr/>
          </p:nvSpPr>
          <p:spPr>
            <a:xfrm>
              <a:off x="0" y="0"/>
              <a:ext cx="638" cy="2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1" name="Group 89"/>
          <p:cNvGrpSpPr>
            <a:grpSpLocks/>
          </p:cNvGrpSpPr>
          <p:nvPr/>
        </p:nvGrpSpPr>
        <p:grpSpPr bwMode="auto">
          <a:xfrm>
            <a:off x="2409826" y="3187700"/>
            <a:ext cx="1573213" cy="641350"/>
            <a:chOff x="0" y="0"/>
            <a:chExt cx="991" cy="404"/>
          </a:xfrm>
        </p:grpSpPr>
        <p:sp>
          <p:nvSpPr>
            <p:cNvPr id="181311" name="Text Box 50"/>
            <p:cNvSpPr txBox="1"/>
            <p:nvPr/>
          </p:nvSpPr>
          <p:spPr>
            <a:xfrm>
              <a:off x="9" y="152"/>
              <a:ext cx="635"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a:t>
              </a:r>
            </a:p>
          </p:txBody>
        </p:sp>
        <p:sp>
          <p:nvSpPr>
            <p:cNvPr id="181312" name="Text Box 57"/>
            <p:cNvSpPr txBox="1"/>
            <p:nvPr/>
          </p:nvSpPr>
          <p:spPr>
            <a:xfrm>
              <a:off x="0" y="0"/>
              <a:ext cx="99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15&lt;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10" name="Line 59"/>
          <p:cNvSpPr>
            <a:spLocks noChangeShapeType="1"/>
          </p:cNvSpPr>
          <p:nvPr/>
        </p:nvSpPr>
        <p:spPr bwMode="auto">
          <a:xfrm>
            <a:off x="3429000" y="2608263"/>
            <a:ext cx="0" cy="3490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Text Box 61"/>
          <p:cNvSpPr txBox="1"/>
          <p:nvPr/>
        </p:nvSpPr>
        <p:spPr>
          <a:xfrm>
            <a:off x="2424113" y="5643564"/>
            <a:ext cx="10080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3</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2" name="Group 91"/>
          <p:cNvGrpSpPr>
            <a:grpSpLocks/>
          </p:cNvGrpSpPr>
          <p:nvPr/>
        </p:nvGrpSpPr>
        <p:grpSpPr bwMode="auto">
          <a:xfrm>
            <a:off x="3497264" y="2565400"/>
            <a:ext cx="1266825" cy="687388"/>
            <a:chOff x="0" y="0"/>
            <a:chExt cx="798" cy="433"/>
          </a:xfrm>
        </p:grpSpPr>
        <p:sp>
          <p:nvSpPr>
            <p:cNvPr id="181309" name="Text Box 62"/>
            <p:cNvSpPr txBox="1"/>
            <p:nvPr/>
          </p:nvSpPr>
          <p:spPr>
            <a:xfrm>
              <a:off x="95" y="181"/>
              <a:ext cx="67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10" name="Text Box 63"/>
            <p:cNvSpPr txBox="1"/>
            <p:nvPr/>
          </p:nvSpPr>
          <p:spPr>
            <a:xfrm>
              <a:off x="0" y="0"/>
              <a:ext cx="798"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25&lt;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3" name="Group 93"/>
          <p:cNvGrpSpPr>
            <a:grpSpLocks/>
          </p:cNvGrpSpPr>
          <p:nvPr/>
        </p:nvGrpSpPr>
        <p:grpSpPr bwMode="auto">
          <a:xfrm>
            <a:off x="3465513" y="5013325"/>
            <a:ext cx="1600200" cy="719138"/>
            <a:chOff x="0" y="0"/>
            <a:chExt cx="1008" cy="453"/>
          </a:xfrm>
        </p:grpSpPr>
        <p:sp>
          <p:nvSpPr>
            <p:cNvPr id="181307" name="Text Box 64"/>
            <p:cNvSpPr txBox="1"/>
            <p:nvPr/>
          </p:nvSpPr>
          <p:spPr>
            <a:xfrm>
              <a:off x="115" y="201"/>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08" name="Text Box 65"/>
            <p:cNvSpPr txBox="1"/>
            <p:nvPr/>
          </p:nvSpPr>
          <p:spPr>
            <a:xfrm>
              <a:off x="0" y="0"/>
              <a:ext cx="10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4" name="Group 92"/>
          <p:cNvGrpSpPr>
            <a:grpSpLocks/>
          </p:cNvGrpSpPr>
          <p:nvPr/>
        </p:nvGrpSpPr>
        <p:grpSpPr bwMode="auto">
          <a:xfrm>
            <a:off x="3432176" y="3732214"/>
            <a:ext cx="1368425" cy="1658937"/>
            <a:chOff x="0" y="0"/>
            <a:chExt cx="862" cy="1045"/>
          </a:xfrm>
        </p:grpSpPr>
        <p:sp>
          <p:nvSpPr>
            <p:cNvPr id="181305" name="Text Box 66"/>
            <p:cNvSpPr txBox="1"/>
            <p:nvPr/>
          </p:nvSpPr>
          <p:spPr>
            <a:xfrm>
              <a:off x="0" y="405"/>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06" name="Text Box 67"/>
            <p:cNvSpPr txBox="1"/>
            <p:nvPr/>
          </p:nvSpPr>
          <p:spPr>
            <a:xfrm>
              <a:off x="45" y="0"/>
              <a:ext cx="81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sp>
        <p:nvSpPr>
          <p:cNvPr id="132115" name="Line 68"/>
          <p:cNvSpPr>
            <a:spLocks noChangeShapeType="1"/>
          </p:cNvSpPr>
          <p:nvPr/>
        </p:nvSpPr>
        <p:spPr bwMode="auto">
          <a:xfrm>
            <a:off x="48006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2" name="Text Box 69"/>
          <p:cNvSpPr txBox="1"/>
          <p:nvPr/>
        </p:nvSpPr>
        <p:spPr>
          <a:xfrm>
            <a:off x="3648075" y="5643564"/>
            <a:ext cx="93503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2</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5" name="Group 94"/>
          <p:cNvGrpSpPr>
            <a:grpSpLocks/>
          </p:cNvGrpSpPr>
          <p:nvPr/>
        </p:nvGrpSpPr>
        <p:grpSpPr bwMode="auto">
          <a:xfrm>
            <a:off x="4955381" y="4311165"/>
            <a:ext cx="1474788" cy="760413"/>
            <a:chOff x="0" y="0"/>
            <a:chExt cx="929" cy="479"/>
          </a:xfrm>
        </p:grpSpPr>
        <p:sp>
          <p:nvSpPr>
            <p:cNvPr id="181303" name="Text Box 70"/>
            <p:cNvSpPr txBox="1"/>
            <p:nvPr/>
          </p:nvSpPr>
          <p:spPr>
            <a:xfrm>
              <a:off x="138" y="227"/>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 </a:t>
              </a:r>
            </a:p>
          </p:txBody>
        </p:sp>
        <p:sp>
          <p:nvSpPr>
            <p:cNvPr id="181304" name="Text Box 71"/>
            <p:cNvSpPr txBox="1"/>
            <p:nvPr/>
          </p:nvSpPr>
          <p:spPr>
            <a:xfrm>
              <a:off x="0" y="0"/>
              <a:ext cx="929"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386" name="Text Box 72"/>
          <p:cNvSpPr txBox="1"/>
          <p:nvPr/>
        </p:nvSpPr>
        <p:spPr>
          <a:xfrm>
            <a:off x="5087938" y="5032376"/>
            <a:ext cx="12239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3387" name="Text Box 73"/>
          <p:cNvSpPr txBox="1"/>
          <p:nvPr/>
        </p:nvSpPr>
        <p:spPr>
          <a:xfrm>
            <a:off x="4834733" y="3699669"/>
            <a:ext cx="1655763"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32120" name="Line 74"/>
          <p:cNvSpPr>
            <a:spLocks noChangeShapeType="1"/>
          </p:cNvSpPr>
          <p:nvPr/>
        </p:nvSpPr>
        <p:spPr bwMode="auto">
          <a:xfrm>
            <a:off x="64770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9" name="Text Box 75"/>
          <p:cNvSpPr txBox="1"/>
          <p:nvPr/>
        </p:nvSpPr>
        <p:spPr>
          <a:xfrm>
            <a:off x="5087938" y="5643564"/>
            <a:ext cx="8556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6</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6" name="Group 96"/>
          <p:cNvGrpSpPr>
            <a:grpSpLocks/>
          </p:cNvGrpSpPr>
          <p:nvPr/>
        </p:nvGrpSpPr>
        <p:grpSpPr bwMode="auto">
          <a:xfrm>
            <a:off x="6688139" y="4324351"/>
            <a:ext cx="2287587" cy="760413"/>
            <a:chOff x="0" y="0"/>
            <a:chExt cx="1441" cy="479"/>
          </a:xfrm>
        </p:grpSpPr>
        <p:sp>
          <p:nvSpPr>
            <p:cNvPr id="181301" name="Text Box 79"/>
            <p:cNvSpPr txBox="1"/>
            <p:nvPr/>
          </p:nvSpPr>
          <p:spPr>
            <a:xfrm>
              <a:off x="81" y="227"/>
              <a:ext cx="77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2" name="Text Box 80"/>
            <p:cNvSpPr txBox="1"/>
            <p:nvPr/>
          </p:nvSpPr>
          <p:spPr>
            <a:xfrm>
              <a:off x="0" y="0"/>
              <a:ext cx="144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7" name="Group 95"/>
          <p:cNvGrpSpPr>
            <a:grpSpLocks/>
          </p:cNvGrpSpPr>
          <p:nvPr/>
        </p:nvGrpSpPr>
        <p:grpSpPr bwMode="auto">
          <a:xfrm>
            <a:off x="6688139" y="3748089"/>
            <a:ext cx="2574925" cy="657225"/>
            <a:chOff x="0" y="0"/>
            <a:chExt cx="1622" cy="414"/>
          </a:xfrm>
        </p:grpSpPr>
        <p:sp>
          <p:nvSpPr>
            <p:cNvPr id="181299" name="Text Box 78"/>
            <p:cNvSpPr txBox="1"/>
            <p:nvPr/>
          </p:nvSpPr>
          <p:spPr>
            <a:xfrm>
              <a:off x="81" y="162"/>
              <a:ext cx="69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0" name="Text Box 81"/>
            <p:cNvSpPr txBox="1"/>
            <p:nvPr/>
          </p:nvSpPr>
          <p:spPr>
            <a:xfrm>
              <a:off x="0" y="0"/>
              <a:ext cx="162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60&lt;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24" name="Line 82"/>
          <p:cNvSpPr>
            <a:spLocks noChangeShapeType="1"/>
          </p:cNvSpPr>
          <p:nvPr/>
        </p:nvSpPr>
        <p:spPr bwMode="auto">
          <a:xfrm>
            <a:off x="8256588"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97" name="Text Box 83"/>
          <p:cNvSpPr txBox="1"/>
          <p:nvPr/>
        </p:nvSpPr>
        <p:spPr>
          <a:xfrm>
            <a:off x="6816726" y="5643564"/>
            <a:ext cx="8794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5</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8" name="Group 97"/>
          <p:cNvGrpSpPr>
            <a:grpSpLocks/>
          </p:cNvGrpSpPr>
          <p:nvPr/>
        </p:nvGrpSpPr>
        <p:grpSpPr bwMode="auto">
          <a:xfrm>
            <a:off x="8564563" y="3757613"/>
            <a:ext cx="2532062" cy="679450"/>
            <a:chOff x="0" y="0"/>
            <a:chExt cx="1595" cy="428"/>
          </a:xfrm>
        </p:grpSpPr>
        <p:sp>
          <p:nvSpPr>
            <p:cNvPr id="181297" name="Text Box 84"/>
            <p:cNvSpPr txBox="1"/>
            <p:nvPr/>
          </p:nvSpPr>
          <p:spPr>
            <a:xfrm>
              <a:off x="0" y="176"/>
              <a:ext cx="71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path=4</a:t>
              </a:r>
            </a:p>
          </p:txBody>
        </p:sp>
        <p:sp>
          <p:nvSpPr>
            <p:cNvPr id="181298" name="Text Box 85"/>
            <p:cNvSpPr txBox="1"/>
            <p:nvPr/>
          </p:nvSpPr>
          <p:spPr>
            <a:xfrm>
              <a:off x="55" y="0"/>
              <a:ext cx="1540" cy="252"/>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50&lt;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401" name="Text Box 87"/>
          <p:cNvSpPr txBox="1"/>
          <p:nvPr/>
        </p:nvSpPr>
        <p:spPr>
          <a:xfrm>
            <a:off x="8616951" y="5643564"/>
            <a:ext cx="1122363"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4</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9" name="Group 101"/>
          <p:cNvGrpSpPr>
            <a:grpSpLocks/>
          </p:cNvGrpSpPr>
          <p:nvPr/>
        </p:nvGrpSpPr>
        <p:grpSpPr bwMode="auto">
          <a:xfrm>
            <a:off x="3648075" y="3140075"/>
            <a:ext cx="5905500" cy="1016000"/>
            <a:chOff x="0" y="0"/>
            <a:chExt cx="3720" cy="640"/>
          </a:xfrm>
        </p:grpSpPr>
        <p:sp>
          <p:nvSpPr>
            <p:cNvPr id="181293" name="Rectangle 92"/>
            <p:cNvSpPr/>
            <p:nvPr/>
          </p:nvSpPr>
          <p:spPr>
            <a:xfrm>
              <a:off x="0" y="0"/>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4" name="Rectangle 93"/>
            <p:cNvSpPr/>
            <p:nvPr/>
          </p:nvSpPr>
          <p:spPr>
            <a:xfrm>
              <a:off x="952" y="8"/>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5" name="Rectangle 94"/>
            <p:cNvSpPr/>
            <p:nvPr/>
          </p:nvSpPr>
          <p:spPr>
            <a:xfrm>
              <a:off x="1996"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6" name="Rectangle 95"/>
            <p:cNvSpPr/>
            <p:nvPr/>
          </p:nvSpPr>
          <p:spPr>
            <a:xfrm>
              <a:off x="3084"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grpSp>
      <p:grpSp>
        <p:nvGrpSpPr>
          <p:cNvPr id="30" name="Group 102"/>
          <p:cNvGrpSpPr>
            <a:grpSpLocks/>
          </p:cNvGrpSpPr>
          <p:nvPr/>
        </p:nvGrpSpPr>
        <p:grpSpPr bwMode="auto">
          <a:xfrm>
            <a:off x="5159376" y="2565400"/>
            <a:ext cx="4824413" cy="1030288"/>
            <a:chOff x="0" y="0"/>
            <a:chExt cx="3039" cy="649"/>
          </a:xfrm>
        </p:grpSpPr>
        <p:sp>
          <p:nvSpPr>
            <p:cNvPr id="181290" name="Rectangle 91"/>
            <p:cNvSpPr/>
            <p:nvPr/>
          </p:nvSpPr>
          <p:spPr>
            <a:xfrm>
              <a:off x="0" y="9"/>
              <a:ext cx="758" cy="6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1" name="Rectangle 96"/>
            <p:cNvSpPr/>
            <p:nvPr/>
          </p:nvSpPr>
          <p:spPr>
            <a:xfrm>
              <a:off x="1057" y="0"/>
              <a:ext cx="894"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92" name="Rectangle 97"/>
            <p:cNvSpPr/>
            <p:nvPr/>
          </p:nvSpPr>
          <p:spPr>
            <a:xfrm>
              <a:off x="2132" y="0"/>
              <a:ext cx="907"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grpSp>
        <p:nvGrpSpPr>
          <p:cNvPr id="31" name="Group 103"/>
          <p:cNvGrpSpPr>
            <a:grpSpLocks/>
          </p:cNvGrpSpPr>
          <p:nvPr/>
        </p:nvGrpSpPr>
        <p:grpSpPr bwMode="auto">
          <a:xfrm>
            <a:off x="6888164" y="5067301"/>
            <a:ext cx="2890837" cy="708025"/>
            <a:chOff x="0" y="0"/>
            <a:chExt cx="1821" cy="446"/>
          </a:xfrm>
        </p:grpSpPr>
        <p:sp>
          <p:nvSpPr>
            <p:cNvPr id="181288" name="Rectangle 98"/>
            <p:cNvSpPr/>
            <p:nvPr/>
          </p:nvSpPr>
          <p:spPr>
            <a:xfrm>
              <a:off x="0"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89" name="Rectangle 99"/>
            <p:cNvSpPr/>
            <p:nvPr/>
          </p:nvSpPr>
          <p:spPr>
            <a:xfrm>
              <a:off x="1063"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sp>
        <p:nvSpPr>
          <p:cNvPr id="13414" name="Rectangle 100"/>
          <p:cNvSpPr/>
          <p:nvPr/>
        </p:nvSpPr>
        <p:spPr>
          <a:xfrm>
            <a:off x="8547101" y="4411664"/>
            <a:ext cx="13954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40&lt;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5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path=5</a:t>
            </a:r>
          </a:p>
        </p:txBody>
      </p:sp>
      <p:sp>
        <p:nvSpPr>
          <p:cNvPr id="132132" name="Line 45"/>
          <p:cNvSpPr>
            <a:spLocks noChangeShapeType="1"/>
          </p:cNvSpPr>
          <p:nvPr/>
        </p:nvSpPr>
        <p:spPr bwMode="auto">
          <a:xfrm>
            <a:off x="1847850" y="50133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45"/>
          <p:cNvSpPr>
            <a:spLocks noChangeShapeType="1"/>
          </p:cNvSpPr>
          <p:nvPr/>
        </p:nvSpPr>
        <p:spPr bwMode="auto">
          <a:xfrm>
            <a:off x="1851025" y="43656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5"/>
          <p:cNvSpPr>
            <a:spLocks noChangeShapeType="1"/>
          </p:cNvSpPr>
          <p:nvPr/>
        </p:nvSpPr>
        <p:spPr bwMode="auto">
          <a:xfrm>
            <a:off x="1774825" y="3789363"/>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5"/>
          <p:cNvSpPr>
            <a:spLocks noChangeShapeType="1"/>
          </p:cNvSpPr>
          <p:nvPr/>
        </p:nvSpPr>
        <p:spPr bwMode="auto">
          <a:xfrm>
            <a:off x="1847850" y="3213100"/>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1"/>
                                        </p:tgtEl>
                                        <p:attrNameLst>
                                          <p:attrName>style.visibility</p:attrName>
                                        </p:attrNameLst>
                                      </p:cBhvr>
                                      <p:to>
                                        <p:strVal val="visible"/>
                                      </p:to>
                                    </p:set>
                                    <p:anim calcmode="lin" valueType="num">
                                      <p:cBhvr>
                                        <p:cTn id="19" dur="500" fill="hold"/>
                                        <p:tgtEl>
                                          <p:spTgt spid="13371"/>
                                        </p:tgtEl>
                                        <p:attrNameLst>
                                          <p:attrName>ppt_x</p:attrName>
                                        </p:attrNameLst>
                                      </p:cBhvr>
                                      <p:tavLst>
                                        <p:tav tm="0">
                                          <p:val>
                                            <p:strVal val="#ppt_x"/>
                                          </p:val>
                                        </p:tav>
                                        <p:tav tm="100000">
                                          <p:val>
                                            <p:strVal val="#ppt_x"/>
                                          </p:val>
                                        </p:tav>
                                      </p:tavLst>
                                    </p:anim>
                                    <p:anim calcmode="lin" valueType="num">
                                      <p:cBhvr>
                                        <p:cTn id="20" dur="500" fill="hold"/>
                                        <p:tgtEl>
                                          <p:spTgt spid="133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82"/>
                                        </p:tgtEl>
                                        <p:attrNameLst>
                                          <p:attrName>style.visibility</p:attrName>
                                        </p:attrNameLst>
                                      </p:cBhvr>
                                      <p:to>
                                        <p:strVal val="visible"/>
                                      </p:to>
                                    </p:set>
                                    <p:anim calcmode="lin" valueType="num">
                                      <p:cBhvr>
                                        <p:cTn id="42" dur="500" fill="hold"/>
                                        <p:tgtEl>
                                          <p:spTgt spid="13382"/>
                                        </p:tgtEl>
                                        <p:attrNameLst>
                                          <p:attrName>ppt_x</p:attrName>
                                        </p:attrNameLst>
                                      </p:cBhvr>
                                      <p:tavLst>
                                        <p:tav tm="0">
                                          <p:val>
                                            <p:strVal val="#ppt_x"/>
                                          </p:val>
                                        </p:tav>
                                        <p:tav tm="100000">
                                          <p:val>
                                            <p:strVal val="#ppt_x"/>
                                          </p:val>
                                        </p:tav>
                                      </p:tavLst>
                                    </p:anim>
                                    <p:anim calcmode="lin" valueType="num">
                                      <p:cBhvr>
                                        <p:cTn id="43" dur="500" fill="hold"/>
                                        <p:tgtEl>
                                          <p:spTgt spid="1338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38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38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89"/>
                                        </p:tgtEl>
                                        <p:attrNameLst>
                                          <p:attrName>style.visibility</p:attrName>
                                        </p:attrNameLst>
                                      </p:cBhvr>
                                      <p:to>
                                        <p:strVal val="visible"/>
                                      </p:to>
                                    </p:set>
                                    <p:anim calcmode="lin" valueType="num">
                                      <p:cBhvr>
                                        <p:cTn id="65" dur="500" fill="hold"/>
                                        <p:tgtEl>
                                          <p:spTgt spid="13389"/>
                                        </p:tgtEl>
                                        <p:attrNameLst>
                                          <p:attrName>ppt_x</p:attrName>
                                        </p:attrNameLst>
                                      </p:cBhvr>
                                      <p:tavLst>
                                        <p:tav tm="0">
                                          <p:val>
                                            <p:strVal val="#ppt_x"/>
                                          </p:val>
                                        </p:tav>
                                        <p:tav tm="100000">
                                          <p:val>
                                            <p:strVal val="#ppt_x"/>
                                          </p:val>
                                        </p:tav>
                                      </p:tavLst>
                                    </p:anim>
                                    <p:anim calcmode="lin" valueType="num">
                                      <p:cBhvr>
                                        <p:cTn id="66" dur="500" fill="hold"/>
                                        <p:tgtEl>
                                          <p:spTgt spid="1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397"/>
                                        </p:tgtEl>
                                        <p:attrNameLst>
                                          <p:attrName>style.visibility</p:attrName>
                                        </p:attrNameLst>
                                      </p:cBhvr>
                                      <p:to>
                                        <p:strVal val="visible"/>
                                      </p:to>
                                    </p:set>
                                    <p:anim calcmode="lin" valueType="num">
                                      <p:cBhvr>
                                        <p:cTn id="84" dur="500" fill="hold"/>
                                        <p:tgtEl>
                                          <p:spTgt spid="13397"/>
                                        </p:tgtEl>
                                        <p:attrNameLst>
                                          <p:attrName>ppt_x</p:attrName>
                                        </p:attrNameLst>
                                      </p:cBhvr>
                                      <p:tavLst>
                                        <p:tav tm="0">
                                          <p:val>
                                            <p:strVal val="#ppt_x"/>
                                          </p:val>
                                        </p:tav>
                                        <p:tav tm="100000">
                                          <p:val>
                                            <p:strVal val="#ppt_x"/>
                                          </p:val>
                                        </p:tav>
                                      </p:tavLst>
                                    </p:anim>
                                    <p:anim calcmode="lin" valueType="num">
                                      <p:cBhvr>
                                        <p:cTn id="85" dur="500" fill="hold"/>
                                        <p:tgtEl>
                                          <p:spTgt spid="1339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3414"/>
                                        </p:tgtEl>
                                        <p:attrNameLst>
                                          <p:attrName>style.visibility</p:attrName>
                                        </p:attrNameLst>
                                      </p:cBhvr>
                                      <p:to>
                                        <p:strVal val="visible"/>
                                      </p:to>
                                    </p:set>
                                    <p:animEffect transition="in" filter="box(in)">
                                      <p:cBhvr>
                                        <p:cTn id="90" dur="500"/>
                                        <p:tgtEl>
                                          <p:spTgt spid="1341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401"/>
                                        </p:tgtEl>
                                        <p:attrNameLst>
                                          <p:attrName>style.visibility</p:attrName>
                                        </p:attrNameLst>
                                      </p:cBhvr>
                                      <p:to>
                                        <p:strVal val="visible"/>
                                      </p:to>
                                    </p:set>
                                    <p:anim calcmode="lin" valueType="num">
                                      <p:cBhvr>
                                        <p:cTn id="99" dur="500" fill="hold"/>
                                        <p:tgtEl>
                                          <p:spTgt spid="13401"/>
                                        </p:tgtEl>
                                        <p:attrNameLst>
                                          <p:attrName>ppt_x</p:attrName>
                                        </p:attrNameLst>
                                      </p:cBhvr>
                                      <p:tavLst>
                                        <p:tav tm="0">
                                          <p:val>
                                            <p:strVal val="#ppt_x"/>
                                          </p:val>
                                        </p:tav>
                                        <p:tav tm="100000">
                                          <p:val>
                                            <p:strVal val="#ppt_x"/>
                                          </p:val>
                                        </p:tav>
                                      </p:tavLst>
                                    </p:anim>
                                    <p:anim calcmode="lin" valueType="num">
                                      <p:cBhvr>
                                        <p:cTn id="100" dur="500" fill="hold"/>
                                        <p:tgtEl>
                                          <p:spTgt spid="13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p:bldP spid="13382" grpId="0"/>
      <p:bldP spid="13386" grpId="0"/>
      <p:bldP spid="13387" grpId="0"/>
      <p:bldP spid="13389" grpId="0"/>
      <p:bldP spid="13397" grpId="0"/>
      <p:bldP spid="13401" grpId="0"/>
      <p:bldP spid="1341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p:nvPr/>
        </p:nvSpPr>
        <p:spPr>
          <a:xfrm>
            <a:off x="911424" y="-55984"/>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a:t>
            </a:r>
            <a:endParaRPr lang="en-US" altLang="zh-CN" sz="4400" b="1" noProof="1">
              <a:solidFill>
                <a:srgbClr val="0000FF"/>
              </a:solidFill>
              <a:latin typeface="Times New Roman" panose="02020603050405020304" pitchFamily="18" charset="0"/>
              <a:ea typeface="宋体" panose="02010600030101010101" pitchFamily="2" charset="-122"/>
            </a:endParaRPr>
          </a:p>
        </p:txBody>
      </p:sp>
      <p:sp>
        <p:nvSpPr>
          <p:cNvPr id="182275" name="Rectangle 4"/>
          <p:cNvSpPr txBox="1"/>
          <p:nvPr/>
        </p:nvSpPr>
        <p:spPr>
          <a:xfrm>
            <a:off x="1631504" y="980728"/>
            <a:ext cx="9937104" cy="45370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void </a:t>
            </a:r>
            <a:r>
              <a:rPr lang="en-US" altLang="zh-CN" sz="2400" noProof="1">
                <a:latin typeface="Times New Roman" panose="02020603050405020304" pitchFamily="18" charset="0"/>
                <a:ea typeface="宋体" panose="02010600030101010101" pitchFamily="2" charset="-122"/>
              </a:rPr>
              <a:t>ShortestPath (Graph</a:t>
            </a:r>
            <a:r>
              <a:rPr lang="en-US" altLang="zh-CN" sz="2400" b="1" noProof="1">
                <a:latin typeface="Times New Roman" panose="02020603050405020304" pitchFamily="18" charset="0"/>
                <a:ea typeface="宋体" panose="02010600030101010101" pitchFamily="2" charset="-122"/>
              </a:rPr>
              <a:t>&lt;</a:t>
            </a:r>
            <a:r>
              <a:rPr lang="en-US" altLang="zh-CN" sz="2400" noProof="1">
                <a:latin typeface="Times New Roman" panose="02020603050405020304" pitchFamily="18" charset="0"/>
                <a:ea typeface="宋体" panose="02010600030101010101" pitchFamily="2" charset="-122"/>
              </a:rPr>
              <a:t>T</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&gt;&amp; </a:t>
            </a:r>
            <a:r>
              <a:rPr lang="en-US" altLang="zh-CN" sz="2400" noProof="1">
                <a:latin typeface="Times New Roman" panose="02020603050405020304" pitchFamily="18" charset="0"/>
                <a:ea typeface="宋体" panose="02010600030101010101" pitchFamily="2" charset="-122"/>
              </a:rPr>
              <a:t>G</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T 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dist[]</a:t>
            </a:r>
            <a:r>
              <a:rPr lang="en-US" altLang="zh-CN" sz="2400" b="1" noProof="1">
                <a:latin typeface="Times New Roman" panose="02020603050405020304" pitchFamily="18" charset="0"/>
                <a:ea typeface="宋体" panose="02010600030101010101" pitchFamily="2" charset="-122"/>
              </a:rPr>
              <a:t>, int </a:t>
            </a:r>
            <a:r>
              <a:rPr lang="en-US" altLang="zh-CN" sz="2400" noProof="1">
                <a:latin typeface="Times New Roman" panose="02020603050405020304" pitchFamily="18" charset="0"/>
                <a:ea typeface="宋体" panose="02010600030101010101" pitchFamily="2" charset="-122"/>
              </a:rPr>
              <a:t>path[])</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//Graph</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是一个带权有向图。</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是当前求到的从顶点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到顶点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a:t>
            </a:r>
            <a:endPar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最短路径长度</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存放求到的最短路径。</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n = G.NumberOfVertices()</a:t>
            </a:r>
            <a:r>
              <a:rPr lang="en-US" altLang="zh-CN" sz="2400" b="1" noProof="1">
                <a:latin typeface="Times New Roman" panose="02020603050405020304" pitchFamily="18" charset="0"/>
                <a:ea typeface="宋体" panose="02010600030101010101" pitchFamily="2" charset="-122"/>
              </a:rPr>
              <a:t>;</a:t>
            </a:r>
          </a:p>
          <a:p>
            <a:pPr>
              <a:spcBef>
                <a:spcPct val="5000"/>
              </a:spcBef>
              <a:buNone/>
              <a:defRPr/>
            </a:pPr>
            <a:r>
              <a:rPr lang="en-US" altLang="zh-CN" sz="2400" b="1" noProof="1">
                <a:latin typeface="Times New Roman" panose="02020603050405020304" pitchFamily="18" charset="0"/>
                <a:ea typeface="宋体" panose="02010600030101010101" pitchFamily="2" charset="-122"/>
              </a:rPr>
              <a:t>    bool *</a:t>
            </a:r>
            <a:r>
              <a:rPr lang="en-US" altLang="zh-CN" sz="2400" noProof="1">
                <a:latin typeface="Times New Roman" panose="02020603050405020304" pitchFamily="18" charset="0"/>
                <a:ea typeface="宋体" panose="02010600030101010101" pitchFamily="2" charset="-122"/>
              </a:rPr>
              <a:t>S =</a:t>
            </a:r>
            <a:r>
              <a:rPr lang="en-US" altLang="zh-CN" sz="2400" b="1" noProof="1">
                <a:latin typeface="Times New Roman" panose="02020603050405020304" pitchFamily="18" charset="0"/>
                <a:ea typeface="宋体" panose="02010600030101010101" pitchFamily="2" charset="-122"/>
              </a:rPr>
              <a:t> new bool</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最短路径顶点集</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w</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min</a:t>
            </a:r>
            <a:r>
              <a:rPr lang="en-US" altLang="zh-CN" sz="2400" b="1" noProof="1">
                <a:latin typeface="Times New Roman" panose="02020603050405020304" pitchFamily="18" charset="0"/>
                <a:ea typeface="宋体" panose="02010600030101010101" pitchFamily="2" charset="-122"/>
              </a:rPr>
              <a:t>;</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for </a:t>
            </a:r>
            <a:r>
              <a:rPr lang="en-US" altLang="zh-CN" sz="2400" noProof="1">
                <a:latin typeface="Times New Roman" panose="02020603050405020304" pitchFamily="18" charset="0"/>
                <a:ea typeface="宋体" panose="02010600030101010101" pitchFamily="2" charset="-122"/>
              </a:rPr>
              <a:t>(i = 0</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&lt; </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dist[i] = G.getWeight(v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&amp;&amp; </a:t>
            </a:r>
            <a:r>
              <a:rPr lang="en-US" altLang="zh-CN" sz="2400" dirty="0" err="1">
                <a:latin typeface="Times New Roman" panose="02020603050405020304" pitchFamily="18" charset="0"/>
                <a:ea typeface="隶书" panose="02010509060101010101" pitchFamily="49" charset="-122"/>
              </a:rPr>
              <a:t>dist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maxValue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v</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else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endParaRPr lang="en-US" altLang="zh-CN" sz="2400" b="1" noProof="1">
              <a:latin typeface="Times New Roman" panose="02020603050405020304" pitchFamily="18" charset="0"/>
              <a:ea typeface="宋体" panose="02010600030101010101" pitchFamily="2" charset="-122"/>
            </a:endParaRPr>
          </a:p>
        </p:txBody>
      </p:sp>
      <p:sp>
        <p:nvSpPr>
          <p:cNvPr id="6" name="Rectangle 5"/>
          <p:cNvSpPr txBox="1"/>
          <p:nvPr/>
        </p:nvSpPr>
        <p:spPr>
          <a:xfrm>
            <a:off x="8256240" y="4725144"/>
            <a:ext cx="3851920" cy="1979649"/>
          </a:xfrm>
          <a:prstGeom prst="rect">
            <a:avLst/>
          </a:prstGeom>
          <a:ln/>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(1)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dist[j]</a:t>
            </a:r>
            <a:r>
              <a:rPr lang="en-US" altLang="zh-CN" sz="1400" b="1" noProof="1">
                <a:latin typeface="Times New Roman" panose="02020603050405020304" pitchFamily="18" charset="0"/>
                <a:ea typeface="宋体" panose="02010600030101010101" pitchFamily="2" charset="-122"/>
              </a:rPr>
              <a:t>(0 ≤ j&lt;n) </a:t>
            </a:r>
            <a:r>
              <a:rPr lang="zh-CN" altLang="en-US" sz="1400" b="1" noProof="1">
                <a:latin typeface="Times New Roman" panose="02020603050405020304" pitchFamily="18" charset="0"/>
                <a:ea typeface="宋体" panose="02010600030101010101" pitchFamily="2" charset="-122"/>
              </a:rPr>
              <a:t>存放</a:t>
            </a:r>
            <a:r>
              <a:rPr lang="zh-CN" altLang="en-US" sz="1400" b="1" noProof="1">
                <a:solidFill>
                  <a:srgbClr val="FF0000"/>
                </a:solidFill>
                <a:latin typeface="Times New Roman" panose="02020603050405020304" pitchFamily="18" charset="0"/>
                <a:ea typeface="宋体" panose="02010600030101010101" pitchFamily="2" charset="-122"/>
              </a:rPr>
              <a:t>当前求出的</a:t>
            </a:r>
            <a:r>
              <a:rPr lang="zh-CN" altLang="en-US" sz="1400" b="1" noProof="1">
                <a:latin typeface="Times New Roman" panose="02020603050405020304" pitchFamily="18" charset="0"/>
                <a:ea typeface="宋体" panose="02010600030101010101" pitchFamily="2" charset="-122"/>
              </a:rPr>
              <a:t>从源点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j</a:t>
            </a:r>
            <a:r>
              <a:rPr lang="zh-CN" altLang="en-US" sz="1400" b="1" noProof="1">
                <a:latin typeface="Times New Roman" panose="02020603050405020304" pitchFamily="18" charset="0"/>
                <a:ea typeface="宋体" panose="02010600030101010101" pitchFamily="2" charset="-122"/>
              </a:rPr>
              <a:t>的最短路径距离。初始，</a:t>
            </a:r>
            <a:r>
              <a:rPr lang="en-US" altLang="zh-CN" sz="1400" b="1" noProof="1">
                <a:latin typeface="Times New Roman" panose="02020603050405020304" pitchFamily="18" charset="0"/>
                <a:ea typeface="宋体" panose="02010600030101010101" pitchFamily="2" charset="-122"/>
              </a:rPr>
              <a:t>dist[i]=G.GetWeight(v,i)</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(2)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path[i]</a:t>
            </a:r>
            <a:r>
              <a:rPr lang="en-US" altLang="zh-CN" sz="1400" b="1" noProof="1">
                <a:latin typeface="Times New Roman" panose="02020603050405020304" pitchFamily="18" charset="0"/>
                <a:ea typeface="宋体" panose="02010600030101010101" pitchFamily="2" charset="-122"/>
              </a:rPr>
              <a:t>(0 ≤ i&lt;n)</a:t>
            </a:r>
            <a:r>
              <a:rPr lang="zh-CN" altLang="en-US" sz="1400" b="1" noProof="1">
                <a:latin typeface="Times New Roman" panose="02020603050405020304" pitchFamily="18" charset="0"/>
                <a:ea typeface="宋体" panose="02010600030101010101" pitchFamily="2" charset="-122"/>
              </a:rPr>
              <a:t>存放从</a:t>
            </a:r>
            <a:r>
              <a:rPr lang="zh-CN" altLang="en-US" sz="1400" b="1" noProof="1">
                <a:solidFill>
                  <a:srgbClr val="FF0000"/>
                </a:solidFill>
                <a:latin typeface="Times New Roman" panose="02020603050405020304" pitchFamily="18" charset="0"/>
                <a:ea typeface="宋体" panose="02010600030101010101" pitchFamily="2" charset="-122"/>
              </a:rPr>
              <a:t>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到各终点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25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的最短路径上</a:t>
            </a:r>
            <a:r>
              <a:rPr lang="en-US" altLang="zh-CN" sz="1400" b="1" noProof="1">
                <a:latin typeface="Times New Roman" panose="02020603050405020304" pitchFamily="18" charset="0"/>
                <a:ea typeface="宋体" panose="02010600030101010101" pitchFamily="2" charset="-122"/>
              </a:rPr>
              <a:t> </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的直接前驱结点下标</a:t>
            </a:r>
            <a:r>
              <a:rPr lang="zh-CN" altLang="en-US" sz="1400" b="1" noProof="1">
                <a:latin typeface="Times New Roman" panose="02020603050405020304" pitchFamily="18" charset="0"/>
                <a:ea typeface="宋体" panose="02010600030101010101" pitchFamily="2" charset="-122"/>
              </a:rPr>
              <a:t>。若从</a:t>
            </a:r>
            <a:r>
              <a:rPr lang="en-US" altLang="zh-CN" sz="1400" b="1" noProof="1">
                <a:latin typeface="Times New Roman" panose="02020603050405020304" pitchFamily="18" charset="0"/>
                <a:ea typeface="宋体" panose="02010600030101010101" pitchFamily="2" charset="-122"/>
              </a:rPr>
              <a:t>v</a:t>
            </a:r>
            <a:r>
              <a:rPr lang="zh-CN" altLang="en-US" sz="1400" b="1" noProof="1">
                <a:latin typeface="Times New Roman" panose="02020603050405020304" pitchFamily="18" charset="0"/>
                <a:ea typeface="宋体" panose="02010600030101010101" pitchFamily="2" charset="-122"/>
              </a:rPr>
              <a:t>到</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无路径，则</a:t>
            </a:r>
            <a:r>
              <a:rPr lang="en-US" altLang="zh-CN" sz="1400" b="1" noProof="1">
                <a:latin typeface="Times New Roman" panose="02020603050405020304" pitchFamily="18" charset="0"/>
                <a:ea typeface="宋体" panose="02010600030101010101" pitchFamily="2" charset="-122"/>
              </a:rPr>
              <a:t>path[i]=</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1</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(3)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S[i]</a:t>
            </a:r>
            <a:r>
              <a:rPr lang="en-US" altLang="zh-CN" sz="1400" b="1" noProof="1">
                <a:latin typeface="Times New Roman" panose="02020603050405020304" pitchFamily="18" charset="0"/>
                <a:ea typeface="宋体" panose="02010600030101010101" pitchFamily="2" charset="-122"/>
              </a:rPr>
              <a:t>(0≤ i&lt;n)</a:t>
            </a:r>
            <a:r>
              <a:rPr lang="zh-CN" altLang="en-US" sz="1400" b="1" noProof="1">
                <a:latin typeface="Times New Roman" panose="02020603050405020304" pitchFamily="18" charset="0"/>
                <a:ea typeface="宋体" panose="02010600030101010101" pitchFamily="2" charset="-122"/>
              </a:rPr>
              <a:t>存放顶点</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是否</a:t>
            </a:r>
            <a:r>
              <a:rPr lang="zh-CN" altLang="en-US" sz="1400" b="1" noProof="1">
                <a:solidFill>
                  <a:schemeClr val="hlink"/>
                </a:solidFill>
                <a:latin typeface="Times New Roman" panose="02020603050405020304" pitchFamily="18" charset="0"/>
                <a:ea typeface="宋体" panose="02010600030101010101" pitchFamily="2" charset="-122"/>
              </a:rPr>
              <a:t>已求得最短路径</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S[i]=false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未求得最短路径；</a:t>
            </a:r>
            <a:r>
              <a:rPr lang="en-US" altLang="zh-CN" sz="1400" b="1" noProof="1">
                <a:latin typeface="Times New Roman" panose="02020603050405020304" pitchFamily="18" charset="0"/>
                <a:ea typeface="宋体" panose="02010600030101010101" pitchFamily="2" charset="-122"/>
              </a:rPr>
              <a:t>S[i]=true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p:nvPr/>
        </p:nvSpPr>
        <p:spPr>
          <a:xfrm>
            <a:off x="977868" y="-44560"/>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算法（续）</a:t>
            </a:r>
          </a:p>
        </p:txBody>
      </p:sp>
      <p:sp>
        <p:nvSpPr>
          <p:cNvPr id="183299" name="Rectangle 3"/>
          <p:cNvSpPr txBox="1"/>
          <p:nvPr/>
        </p:nvSpPr>
        <p:spPr>
          <a:xfrm>
            <a:off x="2135188" y="903289"/>
            <a:ext cx="8229600" cy="5868987"/>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endPar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矩形 1"/>
          <p:cNvSpPr/>
          <p:nvPr/>
        </p:nvSpPr>
        <p:spPr>
          <a:xfrm>
            <a:off x="1218758" y="1029321"/>
            <a:ext cx="8712968" cy="5616922"/>
          </a:xfrm>
          <a:prstGeom prst="rect">
            <a:avLst/>
          </a:prstGeom>
        </p:spPr>
        <p:txBody>
          <a:bodyPr wrap="square">
            <a:spAutoFit/>
          </a:bodyPr>
          <a:lstStyle/>
          <a:p>
            <a:pPr>
              <a:lnSpc>
                <a:spcPct val="105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S[v]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加入顶点集合</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dirty="0">
                <a:effectLst>
                  <a:outerShdw blurRad="38100" dist="38100" dir="2700000" algn="tl">
                    <a:srgbClr val="000000">
                      <a:alpha val="43137"/>
                    </a:srgbClr>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求解各顶点最短路径</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v</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min) 		</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选不在</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中具有最短路径的顶点</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S[u]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将顶点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加入集合</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&lt; 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G.GetWeight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&amp;&amp;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未加入</a:t>
            </a:r>
            <a:r>
              <a:rPr lang="en-US" altLang="zh-CN" sz="2000" b="1" i="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path[k] = 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修改到</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的最短路径</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noProof="1">
              <a:effectLst>
                <a:outerShdw blurRad="38100" dist="38100" dir="2700000" algn="tl">
                  <a:srgbClr val="000000">
                    <a:alpha val="43137"/>
                  </a:srgbClr>
                </a:outerShdw>
              </a:effectLst>
              <a:latin typeface="Times New Roman" panose="02020603050405020304" pitchFamily="18" charset="0"/>
            </a:endParaRPr>
          </a:p>
        </p:txBody>
      </p:sp>
      <p:sp>
        <p:nvSpPr>
          <p:cNvPr id="14" name="椭圆 13"/>
          <p:cNvSpPr/>
          <p:nvPr/>
        </p:nvSpPr>
        <p:spPr bwMode="auto">
          <a:xfrm>
            <a:off x="10101227"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5" name="椭圆 14"/>
          <p:cNvSpPr/>
          <p:nvPr/>
        </p:nvSpPr>
        <p:spPr bwMode="auto">
          <a:xfrm>
            <a:off x="11522319"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10821307" y="281594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20" name="矩形 19"/>
          <p:cNvSpPr/>
          <p:nvPr/>
        </p:nvSpPr>
        <p:spPr>
          <a:xfrm>
            <a:off x="9920353" y="303196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21" name="矩形 20"/>
          <p:cNvSpPr/>
          <p:nvPr/>
        </p:nvSpPr>
        <p:spPr>
          <a:xfrm>
            <a:off x="11350380" y="299695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2" name="矩形 21"/>
          <p:cNvSpPr/>
          <p:nvPr/>
        </p:nvSpPr>
        <p:spPr>
          <a:xfrm>
            <a:off x="10244229" y="380650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4" name="直接箭头连接符 3"/>
          <p:cNvCxnSpPr>
            <a:stCxn id="16" idx="3"/>
            <a:endCxn id="14" idx="7"/>
          </p:cNvCxnSpPr>
          <p:nvPr/>
        </p:nvCxnSpPr>
        <p:spPr bwMode="auto">
          <a:xfrm flipH="1">
            <a:off x="10408540" y="312325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直接箭头连接符 5"/>
          <p:cNvCxnSpPr>
            <a:stCxn id="16" idx="5"/>
            <a:endCxn id="15" idx="1"/>
          </p:cNvCxnSpPr>
          <p:nvPr/>
        </p:nvCxnSpPr>
        <p:spPr bwMode="auto">
          <a:xfrm>
            <a:off x="11128620" y="312325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bwMode="auto">
          <a:xfrm flipH="1">
            <a:off x="10461267" y="368223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479376" y="0"/>
            <a:ext cx="7793038" cy="708025"/>
          </a:xfrm>
        </p:spPr>
        <p:txBody>
          <a:bodyPr>
            <a:normAutofit/>
          </a:bodyPr>
          <a:lstStyle/>
          <a:p>
            <a:pPr eaLnBrk="1" hangingPunct="1"/>
            <a:r>
              <a:rPr lang="en-US" altLang="zh-CN" sz="4000" b="1" dirty="0" err="1" smtClean="0">
                <a:solidFill>
                  <a:srgbClr val="0000FF"/>
                </a:solidFill>
                <a:latin typeface="Times New Roman" panose="02020603050405020304" pitchFamily="18" charset="0"/>
                <a:cs typeface="Times New Roman" panose="02020603050405020304" pitchFamily="18" charset="0"/>
              </a:rPr>
              <a:t>Dijkstra</a:t>
            </a:r>
            <a:r>
              <a:rPr lang="zh-CN" altLang="en-US" sz="4000" b="1" dirty="0" smtClean="0">
                <a:solidFill>
                  <a:srgbClr val="0000FF"/>
                </a:solidFill>
                <a:latin typeface="Times New Roman" panose="02020603050405020304" pitchFamily="18" charset="0"/>
                <a:cs typeface="Times New Roman" panose="02020603050405020304" pitchFamily="18" charset="0"/>
              </a:rPr>
              <a:t>算法</a:t>
            </a:r>
            <a:r>
              <a:rPr lang="zh-CN" altLang="en-US" sz="4000" b="1" dirty="0" smtClean="0">
                <a:solidFill>
                  <a:srgbClr val="0000FF"/>
                </a:solidFill>
              </a:rPr>
              <a:t>时间复杂度分析</a:t>
            </a:r>
          </a:p>
        </p:txBody>
      </p:sp>
      <p:sp>
        <p:nvSpPr>
          <p:cNvPr id="195587" name="Rectangle 3"/>
          <p:cNvSpPr>
            <a:spLocks noGrp="1" noChangeArrowheads="1"/>
          </p:cNvSpPr>
          <p:nvPr>
            <p:ph type="body" idx="4294967295"/>
          </p:nvPr>
        </p:nvSpPr>
        <p:spPr>
          <a:xfrm>
            <a:off x="1415480" y="1412776"/>
            <a:ext cx="10225136" cy="4114800"/>
          </a:xfrm>
        </p:spPr>
        <p:txBody>
          <a:bodyPr/>
          <a:lstStyle/>
          <a:p>
            <a:pPr eaLnBrk="1" hangingPunct="1">
              <a:defRPr/>
            </a:pPr>
            <a:r>
              <a:rPr kumimoji="1" lang="zh-CN" altLang="en-US" sz="2800" b="1" dirty="0">
                <a:latin typeface="Times New Roman" panose="02020603050405020304" pitchFamily="18" charset="0"/>
                <a:cs typeface="Times New Roman" panose="02020603050405020304" pitchFamily="18" charset="0"/>
              </a:rPr>
              <a:t>扫描</a:t>
            </a:r>
            <a:r>
              <a:rPr kumimoji="1" lang="en-US" altLang="zh-CN" sz="2800" b="1" dirty="0">
                <a:latin typeface="Times New Roman" panose="02020603050405020304" pitchFamily="18" charset="0"/>
                <a:cs typeface="Times New Roman" panose="02020603050405020304" pitchFamily="18" charset="0"/>
              </a:rPr>
              <a:t>distance</a:t>
            </a:r>
            <a:r>
              <a:rPr kumimoji="1" lang="zh-CN" altLang="en-US" sz="2800" b="1" dirty="0">
                <a:latin typeface="Times New Roman" panose="02020603050405020304" pitchFamily="18" charset="0"/>
                <a:cs typeface="Times New Roman" panose="02020603050405020304" pitchFamily="18" charset="0"/>
              </a:rPr>
              <a:t>数组依次比较</a:t>
            </a:r>
            <a:endParaRPr kumimoji="1" lang="en-US" altLang="zh-CN" sz="2800" b="1" dirty="0">
              <a:latin typeface="Times New Roman" panose="02020603050405020304" pitchFamily="18" charset="0"/>
              <a:cs typeface="Times New Roman" panose="02020603050405020304" pitchFamily="18" charset="0"/>
            </a:endParaRPr>
          </a:p>
          <a:p>
            <a:pPr eaLnBrk="1" hangingPunct="1">
              <a:defRPr/>
            </a:pPr>
            <a:endParaRPr kumimoji="1" lang="zh-CN" altLang="en-US" sz="2800" b="1" dirty="0">
              <a:latin typeface="Times New Roman" panose="02020603050405020304" pitchFamily="18" charset="0"/>
              <a:cs typeface="Times New Roman" panose="02020603050405020304" pitchFamily="18" charset="0"/>
            </a:endParaRPr>
          </a:p>
          <a:p>
            <a:pPr eaLnBrk="1" hangingPunct="1">
              <a:defRPr/>
            </a:pPr>
            <a:r>
              <a:rPr kumimoji="1" lang="zh-CN" altLang="en-US" sz="2800" b="1" dirty="0">
                <a:latin typeface="Times New Roman" panose="02020603050405020304" pitchFamily="18" charset="0"/>
                <a:cs typeface="Times New Roman" panose="02020603050405020304" pitchFamily="18" charset="0"/>
              </a:rPr>
              <a:t>因为每次扫描最小距离需要进行</a:t>
            </a:r>
            <a:r>
              <a:rPr kumimoji="1" lang="en-US" altLang="zh-CN" sz="2800" b="1" dirty="0">
                <a:latin typeface="Times New Roman" panose="02020603050405020304" pitchFamily="18" charset="0"/>
                <a:cs typeface="Times New Roman" panose="02020603050405020304" pitchFamily="18" charset="0"/>
              </a:rPr>
              <a:t>n</a:t>
            </a:r>
            <a:r>
              <a:rPr kumimoji="1" lang="zh-CN" altLang="en-US" sz="2800" b="1" dirty="0">
                <a:latin typeface="Times New Roman" panose="02020603050405020304" pitchFamily="18" charset="0"/>
                <a:cs typeface="Times New Roman" panose="02020603050405020304" pitchFamily="18" charset="0"/>
              </a:rPr>
              <a:t>次，而在更新</a:t>
            </a:r>
            <a:r>
              <a:rPr kumimoji="1" lang="en-US" altLang="zh-CN" sz="2800" b="1" dirty="0">
                <a:latin typeface="Times New Roman" panose="02020603050405020304" pitchFamily="18" charset="0"/>
                <a:cs typeface="Times New Roman" panose="02020603050405020304" pitchFamily="18" charset="0"/>
              </a:rPr>
              <a:t>distance</a:t>
            </a:r>
            <a:r>
              <a:rPr kumimoji="1" lang="zh-CN" altLang="en-US" sz="2800" b="1" dirty="0">
                <a:latin typeface="Times New Roman" panose="02020603050405020304" pitchFamily="18" charset="0"/>
                <a:cs typeface="Times New Roman" panose="02020603050405020304" pitchFamily="18" charset="0"/>
              </a:rPr>
              <a:t>值处总共扫描</a:t>
            </a:r>
            <a:r>
              <a:rPr kumimoji="1" lang="en-US" altLang="zh-CN" sz="2800" b="1" dirty="0">
                <a:latin typeface="Times New Roman" panose="02020603050405020304" pitchFamily="18" charset="0"/>
                <a:cs typeface="Times New Roman" panose="02020603050405020304" pitchFamily="18" charset="0"/>
              </a:rPr>
              <a:t>e</a:t>
            </a:r>
            <a:r>
              <a:rPr kumimoji="1" lang="zh-CN" altLang="en-US" sz="2800" b="1" dirty="0">
                <a:latin typeface="Times New Roman" panose="02020603050405020304" pitchFamily="18" charset="0"/>
                <a:cs typeface="Times New Roman" panose="02020603050405020304" pitchFamily="18" charset="0"/>
              </a:rPr>
              <a:t>次，所以本方法的总时间代价为</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 + e) = 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，因为</a:t>
            </a:r>
            <a:r>
              <a:rPr kumimoji="1" lang="en-US" altLang="zh-CN" sz="2800" b="1" dirty="0">
                <a:latin typeface="Times New Roman" panose="02020603050405020304" pitchFamily="18" charset="0"/>
                <a:cs typeface="Times New Roman" panose="02020603050405020304" pitchFamily="18" charset="0"/>
              </a:rPr>
              <a:t>e</a:t>
            </a:r>
            <a:r>
              <a:rPr kumimoji="1" lang="zh-CN" altLang="en-US" sz="2800" b="1" dirty="0">
                <a:latin typeface="Times New Roman" panose="02020603050405020304" pitchFamily="18" charset="0"/>
                <a:cs typeface="Times New Roman" panose="02020603050405020304" pitchFamily="18" charset="0"/>
              </a:rPr>
              <a:t>在</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中</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1424" y="-58046"/>
            <a:ext cx="7793037" cy="926976"/>
          </a:xfrm>
        </p:spPr>
        <p:txBody>
          <a:bodyPr>
            <a:normAutofit fontScale="90000"/>
          </a:bodyPr>
          <a:lstStyle/>
          <a:p>
            <a:pPr eaLnBrk="1" hangingPunct="1">
              <a:defRPr/>
            </a:pPr>
            <a:r>
              <a:rPr kumimoji="1" lang="en-US" altLang="zh-CN" sz="3200" b="1" dirty="0">
                <a:solidFill>
                  <a:srgbClr val="0000FF"/>
                </a:solidFill>
                <a:latin typeface="Times New Roman" panose="02020603050405020304" pitchFamily="18" charset="0"/>
                <a:cs typeface="Times New Roman" panose="02020603050405020304" pitchFamily="18" charset="0"/>
              </a:rPr>
              <a:t>8.5.3 Floyd</a:t>
            </a:r>
            <a:r>
              <a:rPr kumimoji="1" lang="zh-CN" altLang="en-US" sz="3200" b="1" dirty="0">
                <a:solidFill>
                  <a:srgbClr val="0000FF"/>
                </a:solidFill>
                <a:latin typeface="Times New Roman" panose="02020603050405020304" pitchFamily="18" charset="0"/>
                <a:cs typeface="Times New Roman" panose="02020603050405020304" pitchFamily="18" charset="0"/>
              </a:rPr>
              <a:t>算法  </a:t>
            </a:r>
            <a:r>
              <a:rPr kumimoji="1" lang="en-US" altLang="zh-CN" sz="3200" b="1" dirty="0">
                <a:solidFill>
                  <a:srgbClr val="0000FF"/>
                </a:solidFill>
                <a:latin typeface="Times New Roman" panose="02020603050405020304" pitchFamily="18" charset="0"/>
                <a:cs typeface="Times New Roman" panose="02020603050405020304" pitchFamily="18" charset="0"/>
              </a:rPr>
              <a:t/>
            </a:r>
            <a:br>
              <a:rPr kumimoji="1" lang="en-US" altLang="zh-CN" sz="3200" b="1" dirty="0">
                <a:solidFill>
                  <a:srgbClr val="0000FF"/>
                </a:solidFill>
                <a:latin typeface="Times New Roman" panose="02020603050405020304" pitchFamily="18" charset="0"/>
                <a:cs typeface="Times New Roman" panose="02020603050405020304" pitchFamily="18" charset="0"/>
              </a:rPr>
            </a:br>
            <a:r>
              <a:rPr kumimoji="1" lang="en-US" altLang="zh-CN" sz="3200" b="1" dirty="0">
                <a:solidFill>
                  <a:srgbClr val="0000FF"/>
                </a:solidFill>
                <a:latin typeface="Times New Roman" panose="02020603050405020304" pitchFamily="18" charset="0"/>
                <a:cs typeface="Times New Roman" panose="02020603050405020304" pitchFamily="18" charset="0"/>
              </a:rPr>
              <a:t>	---</a:t>
            </a:r>
            <a:r>
              <a:rPr kumimoji="1" lang="zh-CN" altLang="en-US" sz="3200" b="1" dirty="0">
                <a:solidFill>
                  <a:srgbClr val="0000FF"/>
                </a:solidFill>
                <a:latin typeface="Times New Roman" panose="02020603050405020304" pitchFamily="18" charset="0"/>
                <a:cs typeface="Times New Roman" panose="02020603050405020304" pitchFamily="18" charset="0"/>
              </a:rPr>
              <a:t>求每一对顶点之间的最短路径</a:t>
            </a:r>
          </a:p>
        </p:txBody>
      </p:sp>
      <p:sp>
        <p:nvSpPr>
          <p:cNvPr id="137219" name="Rectangle 3"/>
          <p:cNvSpPr txBox="1">
            <a:spLocks noChangeArrowheads="1"/>
          </p:cNvSpPr>
          <p:nvPr/>
        </p:nvSpPr>
        <p:spPr bwMode="auto">
          <a:xfrm>
            <a:off x="1343472" y="1575251"/>
            <a:ext cx="1009189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800100" indent="-34290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90000"/>
              </a:lnSpc>
            </a:pPr>
            <a:r>
              <a:rPr lang="zh-CN" altLang="en-US" sz="3200" b="1" dirty="0">
                <a:latin typeface="Tahoma" panose="020B0604030504040204" pitchFamily="34" charset="0"/>
                <a:cs typeface="Times New Roman" panose="02020603050405020304" pitchFamily="18" charset="0"/>
              </a:rPr>
              <a:t>问题：对一个含</a:t>
            </a:r>
            <a:r>
              <a:rPr lang="en-US" altLang="en-US" sz="3200" b="1" dirty="0">
                <a:latin typeface="Tahoma" panose="020B0604030504040204" pitchFamily="34" charset="0"/>
                <a:cs typeface="Times New Roman" panose="02020603050405020304" pitchFamily="18" charset="0"/>
              </a:rPr>
              <a:t>n</a:t>
            </a:r>
            <a:r>
              <a:rPr lang="zh-CN" altLang="en-US" sz="3200" b="1" dirty="0">
                <a:latin typeface="Tahoma" panose="020B0604030504040204" pitchFamily="34" charset="0"/>
                <a:cs typeface="Times New Roman" panose="02020603050405020304" pitchFamily="18" charset="0"/>
              </a:rPr>
              <a:t>个顶点的带权有向图，要求每一对顶点之间的最短路径。</a:t>
            </a:r>
            <a:endParaRPr lang="en-US" altLang="zh-CN" sz="3200" b="1" dirty="0">
              <a:latin typeface="Tahoma" panose="020B0604030504040204" pitchFamily="34" charset="0"/>
              <a:cs typeface="Times New Roman" panose="02020603050405020304" pitchFamily="18" charset="0"/>
            </a:endParaRPr>
          </a:p>
          <a:p>
            <a:pPr marL="0" indent="0">
              <a:lnSpc>
                <a:spcPct val="90000"/>
              </a:lnSpc>
            </a:pPr>
            <a:endParaRPr lang="en-US" altLang="zh-CN" sz="36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方法一：依次把网络的每个顶点作为源点，重复执行</a:t>
            </a:r>
            <a:r>
              <a:rPr lang="en-US" altLang="en-US" sz="2800" b="1" dirty="0">
                <a:latin typeface="Tahoma" panose="020B0604030504040204" pitchFamily="34" charset="0"/>
                <a:cs typeface="Times New Roman" panose="02020603050405020304" pitchFamily="18" charset="0"/>
              </a:rPr>
              <a:t>n</a:t>
            </a:r>
            <a:r>
              <a:rPr lang="zh-CN" altLang="en-US" sz="2800" b="1" dirty="0">
                <a:latin typeface="Tahoma" panose="020B0604030504040204" pitchFamily="34" charset="0"/>
                <a:cs typeface="Times New Roman" panose="02020603050405020304" pitchFamily="18" charset="0"/>
              </a:rPr>
              <a:t>次</a:t>
            </a:r>
            <a:r>
              <a:rPr lang="en-US" altLang="zh-CN" sz="2800" b="1" dirty="0" err="1">
                <a:latin typeface="Tahoma" panose="020B0604030504040204" pitchFamily="34" charset="0"/>
                <a:cs typeface="Times New Roman" panose="02020603050405020304" pitchFamily="18" charset="0"/>
              </a:rPr>
              <a:t>Dijkstra</a:t>
            </a:r>
            <a:r>
              <a:rPr lang="zh-CN" altLang="zh-CN" sz="2800" b="1" dirty="0">
                <a:latin typeface="Tahoma" panose="020B0604030504040204" pitchFamily="34" charset="0"/>
                <a:cs typeface="Times New Roman" panose="02020603050405020304" pitchFamily="18" charset="0"/>
              </a:rPr>
              <a:t>算法（O(</a:t>
            </a:r>
            <a:r>
              <a:rPr lang="en-US" altLang="zh-CN" sz="2800" b="1" dirty="0">
                <a:latin typeface="Tahoma" panose="020B0604030504040204" pitchFamily="34" charset="0"/>
                <a:cs typeface="Times New Roman" panose="02020603050405020304" pitchFamily="18" charset="0"/>
              </a:rPr>
              <a:t>n</a:t>
            </a:r>
            <a:r>
              <a:rPr lang="en-US" altLang="zh-CN" sz="2800" b="1" baseline="30000" dirty="0">
                <a:latin typeface="Tahoma" panose="020B0604030504040204" pitchFamily="34" charset="0"/>
                <a:cs typeface="Times New Roman" panose="02020603050405020304" pitchFamily="18" charset="0"/>
              </a:rPr>
              <a:t>3</a:t>
            </a:r>
            <a:r>
              <a:rPr lang="en-US" altLang="zh-CN" sz="2800"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sz="28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方法二：</a:t>
            </a:r>
            <a:r>
              <a:rPr lang="en-US" altLang="zh-CN" sz="2800" b="1" dirty="0">
                <a:latin typeface="Tahoma" panose="020B0604030504040204" pitchFamily="34" charset="0"/>
                <a:cs typeface="Times New Roman" panose="02020603050405020304" pitchFamily="18" charset="0"/>
              </a:rPr>
              <a:t>Floyd</a:t>
            </a:r>
            <a:r>
              <a:rPr lang="zh-CN" altLang="en-US" sz="2800" b="1" dirty="0">
                <a:latin typeface="Tahoma" panose="020B0604030504040204" pitchFamily="34" charset="0"/>
                <a:cs typeface="Times New Roman" panose="02020603050405020304" pitchFamily="18" charset="0"/>
              </a:rPr>
              <a:t>算法</a:t>
            </a:r>
          </a:p>
          <a:p>
            <a:pPr>
              <a:lnSpc>
                <a:spcPct val="90000"/>
              </a:lnSpc>
              <a:buFont typeface="Wingdings" panose="05000000000000000000" pitchFamily="2" charset="2"/>
              <a:buChar char="n"/>
            </a:pPr>
            <a:endParaRPr lang="zh-CN" altLang="en-US" sz="3600" b="1" dirty="0">
              <a:latin typeface="Tahoma" panose="020B0604030504040204" pitchFamily="34" charset="0"/>
              <a:cs typeface="Times New Roman" panose="02020603050405020304" pitchFamily="18" charset="0"/>
            </a:endParaRPr>
          </a:p>
        </p:txBody>
      </p:sp>
      <p:pic>
        <p:nvPicPr>
          <p:cNvPr id="179202"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3741" y="25726"/>
            <a:ext cx="1018259" cy="154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416" y="46949"/>
            <a:ext cx="7793038" cy="635000"/>
          </a:xfrm>
        </p:spPr>
        <p:txBody>
          <a:bodyPr>
            <a:noAutofit/>
          </a:bodyPr>
          <a:lstStyle/>
          <a:p>
            <a:r>
              <a:rPr lang="zh-CN" altLang="en-US" sz="3200" dirty="0">
                <a:solidFill>
                  <a:srgbClr val="0000FF"/>
                </a:solidFill>
              </a:rPr>
              <a:t>罗伯特</a:t>
            </a:r>
            <a:r>
              <a:rPr lang="en-US" altLang="zh-CN" sz="3200" dirty="0">
                <a:solidFill>
                  <a:srgbClr val="0000FF"/>
                </a:solidFill>
              </a:rPr>
              <a:t>·</a:t>
            </a:r>
            <a:r>
              <a:rPr lang="zh-CN" altLang="en-US" sz="3200" dirty="0">
                <a:solidFill>
                  <a:srgbClr val="0000FF"/>
                </a:solidFill>
              </a:rPr>
              <a:t>弗洛伊德</a:t>
            </a:r>
            <a:r>
              <a:rPr lang="en-US" altLang="zh-CN" sz="3200" dirty="0">
                <a:solidFill>
                  <a:srgbClr val="0000FF"/>
                </a:solidFill>
              </a:rPr>
              <a:t>(Robert W</a:t>
            </a:r>
            <a:r>
              <a:rPr lang="zh-CN" altLang="en-US" sz="3200" dirty="0">
                <a:solidFill>
                  <a:srgbClr val="0000FF"/>
                </a:solidFill>
              </a:rPr>
              <a:t>．</a:t>
            </a:r>
            <a:r>
              <a:rPr lang="en-US" altLang="zh-CN" sz="3200" dirty="0">
                <a:solidFill>
                  <a:srgbClr val="0000FF"/>
                </a:solidFill>
              </a:rPr>
              <a:t>Floyd)</a:t>
            </a:r>
            <a:br>
              <a:rPr lang="en-US" altLang="zh-CN" sz="3200" dirty="0">
                <a:solidFill>
                  <a:srgbClr val="0000FF"/>
                </a:solidFill>
              </a:rPr>
            </a:br>
            <a:r>
              <a:rPr lang="zh-CN" altLang="en-US" sz="3200" dirty="0">
                <a:solidFill>
                  <a:srgbClr val="0000FF"/>
                </a:solidFill>
              </a:rPr>
              <a:t>（</a:t>
            </a:r>
            <a:r>
              <a:rPr lang="en-US" altLang="zh-CN" sz="3200" dirty="0">
                <a:solidFill>
                  <a:srgbClr val="0000FF"/>
                </a:solidFill>
              </a:rPr>
              <a:t>1936</a:t>
            </a:r>
            <a:r>
              <a:rPr lang="zh-CN" altLang="en-US" sz="3200" dirty="0">
                <a:solidFill>
                  <a:srgbClr val="0000FF"/>
                </a:solidFill>
              </a:rPr>
              <a:t>－</a:t>
            </a:r>
            <a:r>
              <a:rPr lang="en-US" altLang="zh-CN" sz="3200" dirty="0">
                <a:solidFill>
                  <a:srgbClr val="0000FF"/>
                </a:solidFill>
              </a:rPr>
              <a:t>2001</a:t>
            </a:r>
            <a:r>
              <a:rPr lang="zh-CN" altLang="en-US" sz="3200" dirty="0">
                <a:solidFill>
                  <a:srgbClr val="0000FF"/>
                </a:solidFill>
              </a:rPr>
              <a:t>）</a:t>
            </a:r>
          </a:p>
        </p:txBody>
      </p:sp>
      <p:sp>
        <p:nvSpPr>
          <p:cNvPr id="3" name="内容占位符 2"/>
          <p:cNvSpPr>
            <a:spLocks noGrp="1"/>
          </p:cNvSpPr>
          <p:nvPr>
            <p:ph idx="1"/>
          </p:nvPr>
        </p:nvSpPr>
        <p:spPr>
          <a:xfrm>
            <a:off x="1775520" y="1196752"/>
            <a:ext cx="9217024" cy="5038725"/>
          </a:xfrm>
        </p:spPr>
        <p:txBody>
          <a:bodyPr>
            <a:noAutofit/>
          </a:bodyPr>
          <a:lstStyle/>
          <a:p>
            <a:r>
              <a:rPr lang="en-US" altLang="zh-CN" dirty="0"/>
              <a:t>1953</a:t>
            </a:r>
            <a:r>
              <a:rPr lang="zh-CN" altLang="en-US" dirty="0"/>
              <a:t>年获得芝加哥大学的文学学士学位</a:t>
            </a:r>
            <a:endParaRPr lang="en-US" altLang="zh-CN" dirty="0"/>
          </a:p>
          <a:p>
            <a:r>
              <a:rPr lang="zh-CN" altLang="en-US" dirty="0"/>
              <a:t>一位“自学成才的计算机科学家”（</a:t>
            </a:r>
            <a:r>
              <a:rPr lang="en-US" altLang="zh-CN" dirty="0"/>
              <a:t>a Self-Taught Computer Scientist</a:t>
            </a:r>
            <a:r>
              <a:rPr lang="zh-CN" altLang="en-US" dirty="0"/>
              <a:t>）</a:t>
            </a:r>
            <a:endParaRPr lang="en-US" altLang="zh-CN" dirty="0"/>
          </a:p>
          <a:p>
            <a:r>
              <a:rPr lang="zh-CN" altLang="en-US" dirty="0"/>
              <a:t>毕业后找不到工作，到西屋电气公司当了二年计算机操作员，在</a:t>
            </a:r>
            <a:r>
              <a:rPr lang="en-US" altLang="zh-CN" dirty="0"/>
              <a:t>IBM650</a:t>
            </a:r>
            <a:r>
              <a:rPr lang="zh-CN" altLang="en-US" dirty="0"/>
              <a:t>机房值夜班</a:t>
            </a:r>
            <a:endParaRPr lang="en-US" altLang="zh-CN" dirty="0"/>
          </a:p>
          <a:p>
            <a:r>
              <a:rPr lang="en-US" altLang="zh-CN" dirty="0"/>
              <a:t>1978</a:t>
            </a:r>
            <a:r>
              <a:rPr lang="zh-CN" altLang="en-US" dirty="0"/>
              <a:t>年图灵奖得主</a:t>
            </a:r>
            <a:endParaRPr lang="en-US" altLang="zh-CN" dirty="0"/>
          </a:p>
          <a:p>
            <a:r>
              <a:rPr lang="zh-CN" altLang="en-US" dirty="0"/>
              <a:t>前后断言法的创始人</a:t>
            </a:r>
            <a:endParaRPr lang="en-US" altLang="zh-CN" dirty="0"/>
          </a:p>
          <a:p>
            <a:r>
              <a:rPr lang="zh-CN" altLang="en-US" dirty="0"/>
              <a:t>堆排序算法的创始人之一</a:t>
            </a:r>
            <a:r>
              <a:rPr lang="en-US" altLang="zh-CN" dirty="0"/>
              <a:t>(</a:t>
            </a:r>
            <a:r>
              <a:rPr lang="zh-CN" altLang="en-US" dirty="0"/>
              <a:t>和威廉姆斯（</a:t>
            </a:r>
            <a:r>
              <a:rPr lang="en-US" altLang="zh-CN" dirty="0"/>
              <a:t>J</a:t>
            </a:r>
            <a:r>
              <a:rPr lang="zh-CN" altLang="en-US" dirty="0"/>
              <a:t>．</a:t>
            </a:r>
            <a:r>
              <a:rPr lang="en-US" altLang="zh-CN" dirty="0"/>
              <a:t>Williams</a:t>
            </a:r>
            <a:r>
              <a:rPr lang="zh-CN" altLang="en-US" dirty="0"/>
              <a:t>）</a:t>
            </a:r>
            <a:r>
              <a:rPr lang="en-US" altLang="zh-CN" dirty="0"/>
              <a:t>)</a:t>
            </a:r>
          </a:p>
          <a:p>
            <a:r>
              <a:rPr lang="en-US" altLang="zh-CN" dirty="0"/>
              <a:t>Floyd-</a:t>
            </a:r>
            <a:r>
              <a:rPr lang="en-US" altLang="zh-CN" dirty="0" err="1"/>
              <a:t>Warshall</a:t>
            </a:r>
            <a:r>
              <a:rPr lang="zh-CN" altLang="en-US" dirty="0"/>
              <a:t>算法的创始人之一</a:t>
            </a:r>
          </a:p>
          <a:p>
            <a:endParaRPr lang="zh-CN" altLang="en-US" dirty="0"/>
          </a:p>
        </p:txBody>
      </p:sp>
      <p:pic>
        <p:nvPicPr>
          <p:cNvPr id="4" name="Picture 2" descr="https://gss1.bdstatic.com/9vo3dSag_xI4khGkpoWK1HF6hhy/baike/s%3D220/sign=1af7a23a4b36acaf5de091fe4cd98d03/dc54564e9258d10962c648b1d158ccbf6c814d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12873"/>
            <a:ext cx="1254857" cy="19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36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4665"/>
            <a:ext cx="8054975" cy="699864"/>
          </a:xfrm>
        </p:spPr>
        <p:txBody>
          <a:bodyPr>
            <a:normAutofit/>
          </a:bodyPr>
          <a:lstStyle/>
          <a:p>
            <a:pPr eaLnBrk="1" hangingPunct="1"/>
            <a:r>
              <a:rPr lang="en-US" altLang="zh-CN" sz="3600" b="1" dirty="0">
                <a:solidFill>
                  <a:srgbClr val="0000FF"/>
                </a:solidFill>
                <a:latin typeface="Times New Roman" panose="02020603050405020304" pitchFamily="18" charset="0"/>
                <a:cs typeface="Times New Roman" panose="02020603050405020304" pitchFamily="18" charset="0"/>
              </a:rPr>
              <a:t>8.5.3 </a:t>
            </a:r>
            <a:r>
              <a:rPr lang="en-US" altLang="zh-CN" sz="3600" b="1" dirty="0">
                <a:solidFill>
                  <a:srgbClr val="0000FF"/>
                </a:solidFill>
                <a:latin typeface="Times New Roman" panose="02020603050405020304" pitchFamily="18" charset="0"/>
                <a:ea typeface="楷体_GB2312" pitchFamily="1" charset="-122"/>
              </a:rPr>
              <a:t>Floyd</a:t>
            </a:r>
            <a:r>
              <a:rPr lang="zh-CN" altLang="en-US" sz="3600" b="1" dirty="0">
                <a:solidFill>
                  <a:srgbClr val="0000FF"/>
                </a:solidFill>
                <a:latin typeface="Times New Roman" panose="02020603050405020304" pitchFamily="18" charset="0"/>
                <a:ea typeface="楷体_GB2312" pitchFamily="1" charset="-122"/>
              </a:rPr>
              <a:t>算法</a:t>
            </a:r>
          </a:p>
        </p:txBody>
      </p:sp>
      <p:sp>
        <p:nvSpPr>
          <p:cNvPr id="201730" name="Rectangle 3"/>
          <p:cNvSpPr>
            <a:spLocks noGrp="1" noChangeArrowheads="1"/>
          </p:cNvSpPr>
          <p:nvPr>
            <p:ph idx="1"/>
          </p:nvPr>
        </p:nvSpPr>
        <p:spPr>
          <a:xfrm>
            <a:off x="1086542" y="1268760"/>
            <a:ext cx="10297144" cy="4114800"/>
          </a:xfrm>
        </p:spPr>
        <p:txBody>
          <a:bodyPr>
            <a:noAutofit/>
          </a:bodyPr>
          <a:lstStyle/>
          <a:p>
            <a:pPr>
              <a:lnSpc>
                <a:spcPct val="80000"/>
              </a:lnSpc>
              <a:defRPr/>
            </a:pPr>
            <a:r>
              <a:rPr kumimoji="1" lang="zh-CN" altLang="en-US" dirty="0">
                <a:latin typeface="Times New Roman" panose="02020603050405020304" pitchFamily="18" charset="0"/>
                <a:cs typeface="Times New Roman" panose="02020603050405020304" pitchFamily="18" charset="0"/>
              </a:rPr>
              <a:t>经典的动态规划算法</a:t>
            </a:r>
            <a:endParaRPr kumimoji="1" lang="en-US" altLang="zh-CN"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zh-CN" dirty="0" smtClean="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算法思想：</a:t>
            </a:r>
          </a:p>
          <a:p>
            <a:pPr lvl="1" eaLnBrk="1" hangingPunct="1">
              <a:lnSpc>
                <a:spcPct val="80000"/>
              </a:lnSpc>
              <a:defRPr/>
            </a:pPr>
            <a:r>
              <a:rPr kumimoji="1" lang="zh-CN" altLang="en-US" dirty="0">
                <a:latin typeface="Times New Roman" panose="02020603050405020304" pitchFamily="18" charset="0"/>
                <a:cs typeface="Times New Roman" panose="02020603050405020304" pitchFamily="18" charset="0"/>
              </a:rPr>
              <a:t>假设用邻接矩阵</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表示图</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算法递推地产生一个矩阵序列</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(n)</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等于从顶点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的最短路径长度</a:t>
            </a:r>
            <a:endParaRPr kumimoji="1" lang="en-US" altLang="zh-CN"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en-US" altLang="zh-CN" dirty="0">
                <a:latin typeface="Times New Roman" panose="02020603050405020304" pitchFamily="18" charset="0"/>
                <a:cs typeface="Times New Roman" panose="02020603050405020304" pitchFamily="18" charset="0"/>
              </a:rPr>
              <a:t> =A</a:t>
            </a:r>
          </a:p>
          <a:p>
            <a:pPr lvl="1" eaLnBrk="1" hangingPunct="1">
              <a:lnSpc>
                <a:spcPct val="80000"/>
              </a:lnSpc>
              <a:defRPr/>
            </a:pPr>
            <a:endParaRPr kumimoji="1" lang="en-US" altLang="zh-CN" dirty="0">
              <a:latin typeface="Times New Roman" panose="02020603050405020304" pitchFamily="18" charset="0"/>
              <a:cs typeface="Times New Roman" panose="02020603050405020304" pitchFamily="18" charset="0"/>
            </a:endParaRPr>
          </a:p>
          <a:p>
            <a:pPr marL="0" indent="-363220">
              <a:lnSpc>
                <a:spcPct val="90000"/>
              </a:lnSpc>
              <a:defRPr/>
            </a:pPr>
            <a:r>
              <a:rPr kumimoji="1" lang="zh-CN" altLang="en-US" dirty="0">
                <a:latin typeface="Times New Roman" panose="02020603050405020304" pitchFamily="18" charset="0"/>
                <a:cs typeface="Times New Roman" panose="02020603050405020304" pitchFamily="18" charset="0"/>
              </a:rPr>
              <a:t>假设已求得矩阵</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(k-1)</a:t>
            </a:r>
            <a:r>
              <a:rPr kumimoji="1" lang="zh-CN" altLang="en-US" dirty="0">
                <a:latin typeface="Times New Roman" panose="02020603050405020304" pitchFamily="18" charset="0"/>
                <a:cs typeface="Times New Roman" panose="02020603050405020304" pitchFamily="18" charset="0"/>
              </a:rPr>
              <a:t>，那么从顶点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中间顶点的序号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的最短路径有两种情况</a:t>
            </a:r>
            <a:r>
              <a:rPr kumimoji="1" lang="en-US" altLang="zh-CN" dirty="0">
                <a:latin typeface="Times New Roman" panose="02020603050405020304" pitchFamily="18" charset="0"/>
                <a:cs typeface="Times New Roman" panose="02020603050405020304" pitchFamily="18" charset="0"/>
              </a:rPr>
              <a:t>(1&lt;=k&lt;=n) </a:t>
            </a:r>
            <a:r>
              <a:rPr kumimoji="1" lang="zh-CN" altLang="en-US" dirty="0">
                <a:latin typeface="Times New Roman" panose="02020603050405020304" pitchFamily="18" charset="0"/>
                <a:cs typeface="Times New Roman" panose="02020603050405020304" pitchFamily="18" charset="0"/>
              </a:rPr>
              <a:t>： </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一种是中间不经过顶点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，那么就有</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另一种是中间经过顶点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][j]&lt;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，且</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][k]+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[k][j</a:t>
            </a:r>
            <a:r>
              <a:rPr kumimoji="1" lang="en-US" altLang="zh-CN" sz="2400" dirty="0" smtClean="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581025" y="0"/>
            <a:ext cx="7273925" cy="838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  应用实例</a:t>
            </a:r>
            <a:r>
              <a:rPr lang="en-US" altLang="zh-CN" b="1" dirty="0" smtClean="0">
                <a:solidFill>
                  <a:srgbClr val="0000FF"/>
                </a:solidFill>
                <a:latin typeface="Times New Roman" panose="02020603050405020304" pitchFamily="18" charset="0"/>
                <a:ea typeface="楷体_GB2312" pitchFamily="1" charset="-122"/>
              </a:rPr>
              <a:t>(1)</a:t>
            </a:r>
            <a:endParaRPr lang="zh-CN" altLang="en-US" b="1" dirty="0" smtClean="0">
              <a:solidFill>
                <a:srgbClr val="0000FF"/>
              </a:solidFill>
              <a:latin typeface="Times New Roman" panose="02020603050405020304" pitchFamily="18" charset="0"/>
              <a:ea typeface="楷体_GB2312" pitchFamily="1" charset="-122"/>
            </a:endParaRPr>
          </a:p>
        </p:txBody>
      </p:sp>
      <p:sp>
        <p:nvSpPr>
          <p:cNvPr id="99331" name="Rectangle 3"/>
          <p:cNvSpPr>
            <a:spLocks noGrp="1" noChangeArrowheads="1"/>
          </p:cNvSpPr>
          <p:nvPr>
            <p:ph type="body" idx="4294967295"/>
          </p:nvPr>
        </p:nvSpPr>
        <p:spPr>
          <a:xfrm>
            <a:off x="1847528" y="3387511"/>
            <a:ext cx="8915400" cy="2971800"/>
          </a:xfrm>
        </p:spPr>
        <p:txBody>
          <a:bodyPr/>
          <a:lstStyle/>
          <a:p>
            <a:pPr eaLnBrk="1" hangingPunct="1">
              <a:buClr>
                <a:schemeClr val="tx1"/>
              </a:buClr>
              <a:buFont typeface="Wingdings" panose="05000000000000000000" pitchFamily="2" charset="2"/>
              <a:buNone/>
              <a:defRPr/>
            </a:pPr>
            <a:r>
              <a:rPr kumimoji="1" lang="zh-CN" altLang="en-US" sz="2400" b="1" dirty="0">
                <a:latin typeface="Times New Roman" panose="02020603050405020304" pitchFamily="18" charset="0"/>
                <a:cs typeface="Times New Roman" panose="02020603050405020304" pitchFamily="18" charset="0"/>
              </a:rPr>
              <a:t>求上图（带权有向图）的每一对顶点间的最短路径和路径长度。</a:t>
            </a:r>
          </a:p>
          <a:p>
            <a:pPr eaLnBrk="1" hangingPunct="1">
              <a:buClr>
                <a:schemeClr val="tx1"/>
              </a:buClr>
              <a:buFont typeface="Wingdings" panose="05000000000000000000" pitchFamily="2" charset="2"/>
              <a:buNone/>
              <a:defRPr/>
            </a:pPr>
            <a:r>
              <a:rPr kumimoji="1" lang="zh-CN" altLang="en-US" sz="2400" dirty="0">
                <a:latin typeface="Times New Roman" panose="02020603050405020304" pitchFamily="18" charset="0"/>
                <a:cs typeface="Times New Roman" panose="02020603050405020304" pitchFamily="18" charset="0"/>
              </a:rPr>
              <a:t>方法：</a:t>
            </a:r>
          </a:p>
          <a:p>
            <a:pPr eaLnBrk="1" hangingPunct="1">
              <a:buClr>
                <a:schemeClr val="tx1"/>
              </a:buClr>
              <a:buFont typeface="Wingdings" panose="05000000000000000000" pitchFamily="2" charset="2"/>
              <a:buChar char=" "/>
              <a:defRPr/>
            </a:pPr>
            <a:r>
              <a:rPr kumimoji="1" lang="zh-CN" altLang="en-US" sz="2400" dirty="0">
                <a:latin typeface="Times New Roman" panose="02020603050405020304" pitchFamily="18" charset="0"/>
                <a:cs typeface="Times New Roman" panose="02020603050405020304" pitchFamily="18" charset="0"/>
              </a:rPr>
              <a:t>用</a:t>
            </a:r>
            <a:r>
              <a:rPr kumimoji="1" lang="en-US" altLang="zh-CN" sz="2400" dirty="0">
                <a:latin typeface="Times New Roman" panose="02020603050405020304" pitchFamily="18" charset="0"/>
                <a:cs typeface="Times New Roman" panose="02020603050405020304" pitchFamily="18" charset="0"/>
              </a:rPr>
              <a:t>path[]</a:t>
            </a:r>
            <a:r>
              <a:rPr kumimoji="1" lang="zh-CN" altLang="en-US" sz="2400" dirty="0">
                <a:latin typeface="Times New Roman" panose="02020603050405020304" pitchFamily="18" charset="0"/>
                <a:cs typeface="Times New Roman" panose="02020603050405020304" pitchFamily="18" charset="0"/>
              </a:rPr>
              <a:t>数组记录“最短路径”；</a:t>
            </a:r>
          </a:p>
          <a:p>
            <a:pPr eaLnBrk="1" hangingPunct="1">
              <a:buClr>
                <a:schemeClr val="tx1"/>
              </a:buClr>
              <a:buFont typeface="Wingdings" panose="05000000000000000000" pitchFamily="2" charset="2"/>
              <a:buChar char=" "/>
              <a:defRPr/>
            </a:pPr>
            <a:r>
              <a:rPr kumimoji="1" lang="en-US" altLang="zh-CN" sz="2400" dirty="0">
                <a:latin typeface="Times New Roman" panose="02020603050405020304" pitchFamily="18" charset="0"/>
                <a:cs typeface="Times New Roman" panose="02020603050405020304" pitchFamily="18" charset="0"/>
              </a:rPr>
              <a:t>path</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表示</a:t>
            </a:r>
            <a:r>
              <a:rPr kumimoji="1" lang="zh-CN" altLang="en-US" sz="2400" dirty="0">
                <a:solidFill>
                  <a:srgbClr val="FF0000"/>
                </a:solidFill>
                <a:latin typeface="Times New Roman" panose="02020603050405020304" pitchFamily="18" charset="0"/>
                <a:cs typeface="Times New Roman" panose="02020603050405020304" pitchFamily="18" charset="0"/>
              </a:rPr>
              <a:t>从</a:t>
            </a:r>
            <a:r>
              <a:rPr kumimoji="1" lang="en-US" altLang="en-US" sz="2400" dirty="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a:solidFill>
                  <a:srgbClr val="FF0000"/>
                </a:solidFill>
                <a:latin typeface="Times New Roman" panose="02020603050405020304" pitchFamily="18" charset="0"/>
                <a:cs typeface="Times New Roman" panose="02020603050405020304" pitchFamily="18" charset="0"/>
              </a:rPr>
              <a:t>i</a:t>
            </a:r>
            <a:r>
              <a:rPr kumimoji="1" lang="zh-CN" altLang="en-US" sz="2400" dirty="0">
                <a:solidFill>
                  <a:srgbClr val="FF0000"/>
                </a:solidFill>
                <a:latin typeface="Times New Roman" panose="02020603050405020304" pitchFamily="18" charset="0"/>
                <a:cs typeface="Times New Roman" panose="02020603050405020304" pitchFamily="18" charset="0"/>
              </a:rPr>
              <a:t>到</a:t>
            </a:r>
            <a:r>
              <a:rPr kumimoji="1" lang="en-US" altLang="en-US" sz="2400" dirty="0" err="1">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en-US" sz="2400" dirty="0">
                <a:solidFill>
                  <a:srgbClr val="FF0000"/>
                </a:solidFill>
                <a:latin typeface="Times New Roman" panose="02020603050405020304" pitchFamily="18" charset="0"/>
                <a:cs typeface="Times New Roman" panose="02020603050405020304" pitchFamily="18" charset="0"/>
              </a:rPr>
              <a:t>中间顶点</a:t>
            </a:r>
            <a:r>
              <a:rPr kumimoji="1" lang="zh-CN" altLang="en-US" sz="2400" dirty="0">
                <a:solidFill>
                  <a:srgbClr val="0000FF"/>
                </a:solidFill>
                <a:latin typeface="Times New Roman" panose="02020603050405020304" pitchFamily="18" charset="0"/>
                <a:cs typeface="Times New Roman" panose="02020603050405020304" pitchFamily="18" charset="0"/>
              </a:rPr>
              <a:t>不大于</a:t>
            </a:r>
            <a:r>
              <a:rPr kumimoji="1" lang="en-US" altLang="zh-CN" sz="2400" dirty="0">
                <a:solidFill>
                  <a:srgbClr val="0000FF"/>
                </a:solidFill>
                <a:latin typeface="Times New Roman" panose="02020603050405020304" pitchFamily="18" charset="0"/>
                <a:cs typeface="Times New Roman" panose="02020603050405020304" pitchFamily="18" charset="0"/>
              </a:rPr>
              <a:t>K</a:t>
            </a:r>
            <a:r>
              <a:rPr kumimoji="1" lang="zh-CN" altLang="en-US" sz="2400" dirty="0">
                <a:solidFill>
                  <a:srgbClr val="FF0000"/>
                </a:solidFill>
                <a:latin typeface="Times New Roman" panose="02020603050405020304" pitchFamily="18" charset="0"/>
                <a:cs typeface="Times New Roman" panose="02020603050405020304" pitchFamily="18" charset="0"/>
              </a:rPr>
              <a:t>的最短路径上</a:t>
            </a:r>
            <a:r>
              <a:rPr kumimoji="1" lang="en-US" altLang="zh-CN" sz="2400" dirty="0" err="1">
                <a:solidFill>
                  <a:srgbClr val="FF0000"/>
                </a:solidFill>
                <a:latin typeface="Times New Roman" panose="02020603050405020304" pitchFamily="18" charset="0"/>
                <a:cs typeface="Times New Roman" panose="02020603050405020304" pitchFamily="18" charset="0"/>
              </a:rPr>
              <a:t>V</a:t>
            </a:r>
            <a:r>
              <a:rPr kumimoji="1" lang="en-US" altLang="zh-CN"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zh-CN" sz="2400" dirty="0">
                <a:solidFill>
                  <a:srgbClr val="FF0000"/>
                </a:solidFill>
                <a:latin typeface="Times New Roman" panose="02020603050405020304" pitchFamily="18" charset="0"/>
                <a:cs typeface="Times New Roman" panose="02020603050405020304" pitchFamily="18" charset="0"/>
              </a:rPr>
              <a:t>的前一个顶点的序号</a:t>
            </a:r>
            <a:r>
              <a:rPr kumimoji="1" lang="zh-CN"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由</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的值追溯，可得从</a:t>
            </a:r>
            <a:r>
              <a:rPr kumimoji="1" lang="en-US" altLang="zh-CN" sz="2400"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的最短路径。</a:t>
            </a:r>
            <a:r>
              <a:rPr kumimoji="1" lang="zh-CN" altLang="zh-CN" sz="2400" dirty="0">
                <a:latin typeface="Times New Roman" panose="02020603050405020304" pitchFamily="18" charset="0"/>
                <a:cs typeface="Times New Roman" panose="02020603050405020304" pitchFamily="18" charset="0"/>
              </a:rPr>
              <a:t>当</a:t>
            </a:r>
            <a:r>
              <a:rPr kumimoji="1" lang="en-US" altLang="en-US" sz="2400" dirty="0">
                <a:latin typeface="Times New Roman" panose="02020603050405020304" pitchFamily="18" charset="0"/>
                <a:cs typeface="Times New Roman" panose="02020603050405020304" pitchFamily="18" charset="0"/>
              </a:rPr>
              <a:t>V</a:t>
            </a:r>
            <a:r>
              <a:rPr kumimoji="1" lang="en-US" altLang="en-US"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en-US" sz="2400" dirty="0" err="1">
                <a:latin typeface="Times New Roman" panose="02020603050405020304" pitchFamily="18" charset="0"/>
                <a:cs typeface="Times New Roman" panose="02020603050405020304" pitchFamily="18" charset="0"/>
              </a:rPr>
              <a:t>V</a:t>
            </a:r>
            <a:r>
              <a:rPr kumimoji="1" lang="en-US" altLang="en-US" sz="2400" baseline="-25000" dirty="0" err="1">
                <a:latin typeface="Times New Roman" panose="02020603050405020304" pitchFamily="18" charset="0"/>
                <a:cs typeface="Times New Roman" panose="02020603050405020304" pitchFamily="18" charset="0"/>
              </a:rPr>
              <a:t>j</a:t>
            </a:r>
            <a:r>
              <a:rPr kumimoji="1" lang="zh-CN" altLang="zh-CN" sz="2400" dirty="0">
                <a:latin typeface="Times New Roman" panose="02020603050405020304" pitchFamily="18" charset="0"/>
                <a:cs typeface="Times New Roman" panose="02020603050405020304" pitchFamily="18" charset="0"/>
              </a:rPr>
              <a:t>无路径时，</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][j]=-1</a:t>
            </a:r>
            <a:r>
              <a:rPr kumimoji="1" lang="zh-CN" altLang="en-US" sz="2400" dirty="0">
                <a:latin typeface="Times New Roman" panose="02020603050405020304" pitchFamily="18" charset="0"/>
                <a:cs typeface="Times New Roman" panose="02020603050405020304" pitchFamily="18" charset="0"/>
              </a:rPr>
              <a:t>。</a:t>
            </a:r>
          </a:p>
        </p:txBody>
      </p:sp>
      <p:sp>
        <p:nvSpPr>
          <p:cNvPr id="14341" name="Oval 4"/>
          <p:cNvSpPr>
            <a:spLocks noChangeArrowheads="1"/>
          </p:cNvSpPr>
          <p:nvPr/>
        </p:nvSpPr>
        <p:spPr bwMode="auto">
          <a:xfrm>
            <a:off x="27836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0</a:t>
            </a:r>
          </a:p>
        </p:txBody>
      </p:sp>
      <p:sp>
        <p:nvSpPr>
          <p:cNvPr id="14342" name="Oval 5"/>
          <p:cNvSpPr>
            <a:spLocks noChangeArrowheads="1"/>
          </p:cNvSpPr>
          <p:nvPr/>
        </p:nvSpPr>
        <p:spPr bwMode="auto">
          <a:xfrm>
            <a:off x="42314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1</a:t>
            </a:r>
          </a:p>
        </p:txBody>
      </p:sp>
      <p:sp>
        <p:nvSpPr>
          <p:cNvPr id="14343" name="Oval 6"/>
          <p:cNvSpPr>
            <a:spLocks noChangeArrowheads="1"/>
          </p:cNvSpPr>
          <p:nvPr/>
        </p:nvSpPr>
        <p:spPr bwMode="auto">
          <a:xfrm>
            <a:off x="3545632" y="2356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2</a:t>
            </a:r>
          </a:p>
        </p:txBody>
      </p:sp>
      <p:sp>
        <p:nvSpPr>
          <p:cNvPr id="142343" name="Line 7"/>
          <p:cNvSpPr>
            <a:spLocks noChangeShapeType="1"/>
          </p:cNvSpPr>
          <p:nvPr/>
        </p:nvSpPr>
        <p:spPr bwMode="auto">
          <a:xfrm>
            <a:off x="3240832" y="1518319"/>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4" name="Line 8"/>
          <p:cNvSpPr>
            <a:spLocks noChangeShapeType="1"/>
          </p:cNvSpPr>
          <p:nvPr/>
        </p:nvSpPr>
        <p:spPr bwMode="auto">
          <a:xfrm flipH="1">
            <a:off x="3164632" y="1289719"/>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5" name="Line 9"/>
          <p:cNvSpPr>
            <a:spLocks noChangeShapeType="1"/>
          </p:cNvSpPr>
          <p:nvPr/>
        </p:nvSpPr>
        <p:spPr bwMode="auto">
          <a:xfrm flipH="1">
            <a:off x="3926632" y="1746919"/>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6" name="Line 10"/>
          <p:cNvSpPr>
            <a:spLocks noChangeShapeType="1"/>
          </p:cNvSpPr>
          <p:nvPr/>
        </p:nvSpPr>
        <p:spPr bwMode="auto">
          <a:xfrm>
            <a:off x="3164632" y="1670719"/>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7" name="Line 11"/>
          <p:cNvSpPr>
            <a:spLocks noChangeShapeType="1"/>
          </p:cNvSpPr>
          <p:nvPr/>
        </p:nvSpPr>
        <p:spPr bwMode="auto">
          <a:xfrm flipH="1" flipV="1">
            <a:off x="2936032" y="1746919"/>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49" name="Text Box 12"/>
          <p:cNvSpPr txBox="1">
            <a:spLocks noChangeArrowheads="1"/>
          </p:cNvSpPr>
          <p:nvPr/>
        </p:nvSpPr>
        <p:spPr bwMode="auto">
          <a:xfrm>
            <a:off x="42314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2</a:t>
            </a:r>
          </a:p>
        </p:txBody>
      </p:sp>
      <p:sp>
        <p:nvSpPr>
          <p:cNvPr id="14350" name="Text Box 13"/>
          <p:cNvSpPr txBox="1">
            <a:spLocks noChangeArrowheads="1"/>
          </p:cNvSpPr>
          <p:nvPr/>
        </p:nvSpPr>
        <p:spPr bwMode="auto">
          <a:xfrm>
            <a:off x="3469432" y="908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6</a:t>
            </a:r>
          </a:p>
        </p:txBody>
      </p:sp>
      <p:sp>
        <p:nvSpPr>
          <p:cNvPr id="14351" name="Text Box 14"/>
          <p:cNvSpPr txBox="1">
            <a:spLocks noChangeArrowheads="1"/>
          </p:cNvSpPr>
          <p:nvPr/>
        </p:nvSpPr>
        <p:spPr bwMode="auto">
          <a:xfrm>
            <a:off x="3698032" y="15183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4</a:t>
            </a:r>
          </a:p>
        </p:txBody>
      </p:sp>
      <p:sp>
        <p:nvSpPr>
          <p:cNvPr id="14352" name="Text Box 15"/>
          <p:cNvSpPr txBox="1">
            <a:spLocks noChangeArrowheads="1"/>
          </p:cNvSpPr>
          <p:nvPr/>
        </p:nvSpPr>
        <p:spPr bwMode="auto">
          <a:xfrm>
            <a:off x="3317032" y="17469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11</a:t>
            </a:r>
          </a:p>
        </p:txBody>
      </p:sp>
      <p:sp>
        <p:nvSpPr>
          <p:cNvPr id="14353" name="Text Box 16"/>
          <p:cNvSpPr txBox="1">
            <a:spLocks noChangeArrowheads="1"/>
          </p:cNvSpPr>
          <p:nvPr/>
        </p:nvSpPr>
        <p:spPr bwMode="auto">
          <a:xfrm>
            <a:off x="27836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3</a:t>
            </a:r>
          </a:p>
        </p:txBody>
      </p:sp>
      <p:graphicFrame>
        <p:nvGraphicFramePr>
          <p:cNvPr id="142353" name="Object 2"/>
          <p:cNvGraphicFramePr>
            <a:graphicFrameLocks noChangeAspect="1"/>
          </p:cNvGraphicFramePr>
          <p:nvPr>
            <p:extLst>
              <p:ext uri="{D42A27DB-BD31-4B8C-83A1-F6EECF244321}">
                <p14:modId xmlns:p14="http://schemas.microsoft.com/office/powerpoint/2010/main" val="2331223674"/>
              </p:ext>
            </p:extLst>
          </p:nvPr>
        </p:nvGraphicFramePr>
        <p:xfrm>
          <a:off x="6780957" y="1035720"/>
          <a:ext cx="3389312" cy="2030413"/>
        </p:xfrm>
        <a:graphic>
          <a:graphicData uri="http://schemas.openxmlformats.org/presentationml/2006/ole">
            <mc:AlternateContent xmlns:mc="http://schemas.openxmlformats.org/markup-compatibility/2006">
              <mc:Choice xmlns:v="urn:schemas-microsoft-com:vml" Requires="v">
                <p:oleObj spid="_x0000_s142496"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957" y="1035720"/>
                        <a:ext cx="33893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left)">
                                      <p:cBhvr>
                                        <p:cTn id="7" dur="500"/>
                                        <p:tgtEl>
                                          <p:spTgt spid="99331">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Effect transition="in" filter="wipe(left)">
                                      <p:cBhvr>
                                        <p:cTn id="11" dur="500"/>
                                        <p:tgtEl>
                                          <p:spTgt spid="993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1">
                                            <p:txEl>
                                              <p:pRg st="2" end="2"/>
                                            </p:txEl>
                                          </p:spTgt>
                                        </p:tgtEl>
                                        <p:attrNameLst>
                                          <p:attrName>style.visibility</p:attrName>
                                        </p:attrNameLst>
                                      </p:cBhvr>
                                      <p:to>
                                        <p:strVal val="visible"/>
                                      </p:to>
                                    </p:set>
                                    <p:animEffect transition="in" filter="wipe(left)">
                                      <p:cBhvr>
                                        <p:cTn id="16" dur="500"/>
                                        <p:tgtEl>
                                          <p:spTgt spid="99331">
                                            <p:txEl>
                                              <p:pRg st="2" end="2"/>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Effect transition="in" filter="wipe(left)">
                                      <p:cBhvr>
                                        <p:cTn id="20" dur="500"/>
                                        <p:tgtEl>
                                          <p:spTgt spid="99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335360" y="850357"/>
            <a:ext cx="11593288" cy="2209800"/>
          </a:xfrm>
        </p:spPr>
        <p:txBody>
          <a:bodyPr>
            <a:prstTxWarp prst="textNoShape">
              <a:avLst/>
            </a:prstTxWarp>
            <a:normAutofit/>
          </a:bodyPr>
          <a:lstStyle/>
          <a:p>
            <a:pPr eaLnBrk="1" hangingPunct="1">
              <a:buFont typeface="Wingdings" panose="05000000000000000000" pitchFamily="2" charset="2"/>
              <a:buNone/>
              <a:defRPr/>
            </a:pPr>
            <a:r>
              <a:rPr lang="en-US" altLang="zh-CN" b="1" dirty="0">
                <a:latin typeface="Times New Roman" panose="02020603050405020304" pitchFamily="18" charset="0"/>
              </a:rPr>
              <a:t>(2) </a:t>
            </a:r>
            <a:r>
              <a:rPr lang="zh-CN" altLang="en-US" b="1" dirty="0">
                <a:solidFill>
                  <a:schemeClr val="folHlink"/>
                </a:solidFill>
                <a:latin typeface="Times New Roman" panose="02020603050405020304" pitchFamily="18" charset="0"/>
              </a:rPr>
              <a:t>无向图</a:t>
            </a:r>
            <a:r>
              <a:rPr lang="en-US" altLang="zh-CN" b="1" dirty="0">
                <a:solidFill>
                  <a:schemeClr val="folHlink"/>
                </a:solidFill>
                <a:latin typeface="Times New Roman" panose="02020603050405020304" pitchFamily="18" charset="0"/>
              </a:rPr>
              <a:t>(undirected graph)</a:t>
            </a:r>
            <a:r>
              <a:rPr lang="zh-CN" altLang="en-US" b="1" dirty="0">
                <a:latin typeface="Times New Roman" panose="02020603050405020304" pitchFamily="18" charset="0"/>
              </a:rPr>
              <a:t>：每条边是</a:t>
            </a:r>
            <a:r>
              <a:rPr lang="zh-CN" altLang="en-US" b="1" dirty="0">
                <a:latin typeface="Times New Roman" panose="02020603050405020304" pitchFamily="18" charset="0"/>
                <a:cs typeface="Times New Roman" panose="02020603050405020304" pitchFamily="18" charset="0"/>
              </a:rPr>
              <a:t>顶点的</a:t>
            </a:r>
            <a:r>
              <a:rPr lang="zh-CN" altLang="en-US" b="1" dirty="0">
                <a:solidFill>
                  <a:srgbClr val="FF0000"/>
                </a:solidFill>
                <a:latin typeface="Times New Roman" panose="02020603050405020304" pitchFamily="18" charset="0"/>
                <a:cs typeface="Times New Roman" panose="02020603050405020304" pitchFamily="18" charset="0"/>
              </a:rPr>
              <a:t>无序偶对</a:t>
            </a:r>
            <a:r>
              <a:rPr lang="zh-CN" altLang="en-US" b="1" dirty="0">
                <a:latin typeface="Times New Roman" panose="02020603050405020304" pitchFamily="18" charset="0"/>
                <a:cs typeface="Times New Roman" panose="02020603050405020304" pitchFamily="18" charset="0"/>
              </a:rPr>
              <a:t>。用圆括号表示顶点的无序对，如（</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i</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），其中</a:t>
            </a:r>
            <a:r>
              <a:rPr lang="en-US" altLang="zh-CN" b="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和</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为此边的起点和终点，并称它们互为邻接点</a:t>
            </a:r>
            <a:r>
              <a:rPr lang="en-US" altLang="zh-CN" b="1" dirty="0">
                <a:latin typeface="Times New Roman" panose="02020603050405020304" pitchFamily="18" charset="0"/>
                <a:cs typeface="Times New Roman" panose="02020603050405020304" pitchFamily="18" charset="0"/>
              </a:rPr>
              <a:t>(adjacent)</a:t>
            </a:r>
            <a:r>
              <a:rPr lang="zh-CN" altLang="en-US" b="1" dirty="0">
                <a:latin typeface="Times New Roman" panose="02020603050405020304" pitchFamily="18" charset="0"/>
              </a:rPr>
              <a:t>。</a:t>
            </a:r>
          </a:p>
          <a:p>
            <a:pPr eaLnBrk="1" hangingPunct="1">
              <a:buFont typeface="Wingdings" panose="05000000000000000000" pitchFamily="2" charset="2"/>
              <a:buNone/>
              <a:defRPr/>
            </a:pPr>
            <a:r>
              <a:rPr lang="zh-CN" altLang="en-US" sz="800" b="1" dirty="0">
                <a:latin typeface="Times New Roman" panose="02020603050405020304" pitchFamily="18" charset="0"/>
              </a:rPr>
              <a:t>      </a:t>
            </a:r>
          </a:p>
          <a:p>
            <a:pPr eaLnBrk="1" hangingPunct="1">
              <a:buFont typeface="Wingdings" panose="05000000000000000000" pitchFamily="2" charset="2"/>
              <a:buNone/>
              <a:defRPr/>
            </a:pPr>
            <a:r>
              <a:rPr lang="zh-CN" altLang="en-US" b="1" dirty="0">
                <a:latin typeface="Times New Roman" panose="02020603050405020304" pitchFamily="18" charset="0"/>
              </a:rPr>
              <a:t>  例：</a:t>
            </a:r>
          </a:p>
        </p:txBody>
      </p:sp>
      <p:grpSp>
        <p:nvGrpSpPr>
          <p:cNvPr id="12291" name="Group 32"/>
          <p:cNvGrpSpPr>
            <a:grpSpLocks/>
          </p:cNvGrpSpPr>
          <p:nvPr/>
        </p:nvGrpSpPr>
        <p:grpSpPr bwMode="auto">
          <a:xfrm>
            <a:off x="2411413" y="2895006"/>
            <a:ext cx="2959100" cy="2262187"/>
            <a:chOff x="0" y="0"/>
            <a:chExt cx="2160" cy="1560"/>
          </a:xfrm>
        </p:grpSpPr>
        <p:grpSp>
          <p:nvGrpSpPr>
            <p:cNvPr id="21539" name="Group 33"/>
            <p:cNvGrpSpPr>
              <a:grpSpLocks/>
            </p:cNvGrpSpPr>
            <p:nvPr/>
          </p:nvGrpSpPr>
          <p:grpSpPr bwMode="auto">
            <a:xfrm>
              <a:off x="1440" y="597"/>
              <a:ext cx="475" cy="339"/>
              <a:chOff x="0" y="0"/>
              <a:chExt cx="475" cy="339"/>
            </a:xfrm>
          </p:grpSpPr>
          <p:sp>
            <p:nvSpPr>
              <p:cNvPr id="20532" name="AutoShape 3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3" name="Text Box 3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40" name="Group 36"/>
            <p:cNvGrpSpPr>
              <a:grpSpLocks/>
            </p:cNvGrpSpPr>
            <p:nvPr/>
          </p:nvGrpSpPr>
          <p:grpSpPr bwMode="auto">
            <a:xfrm>
              <a:off x="720" y="0"/>
              <a:ext cx="475" cy="339"/>
              <a:chOff x="0" y="0"/>
              <a:chExt cx="475" cy="339"/>
            </a:xfrm>
          </p:grpSpPr>
          <p:sp>
            <p:nvSpPr>
              <p:cNvPr id="20530" name="AutoShape 3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1" name="Text Box 3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41" name="Group 39"/>
            <p:cNvGrpSpPr>
              <a:grpSpLocks/>
            </p:cNvGrpSpPr>
            <p:nvPr/>
          </p:nvGrpSpPr>
          <p:grpSpPr bwMode="auto">
            <a:xfrm>
              <a:off x="0" y="597"/>
              <a:ext cx="475" cy="339"/>
              <a:chOff x="0" y="0"/>
              <a:chExt cx="475" cy="339"/>
            </a:xfrm>
          </p:grpSpPr>
          <p:sp>
            <p:nvSpPr>
              <p:cNvPr id="3" name="AutoShape 4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42" name="Group 42"/>
            <p:cNvGrpSpPr>
              <a:grpSpLocks/>
            </p:cNvGrpSpPr>
            <p:nvPr/>
          </p:nvGrpSpPr>
          <p:grpSpPr bwMode="auto">
            <a:xfrm>
              <a:off x="720" y="1092"/>
              <a:ext cx="475" cy="339"/>
              <a:chOff x="0" y="0"/>
              <a:chExt cx="475" cy="339"/>
            </a:xfrm>
          </p:grpSpPr>
          <p:sp>
            <p:nvSpPr>
              <p:cNvPr id="7" name="AutoShape 4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4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1543" name="Line 4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4" name="Line 4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5" name="Line 4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4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7" name="Line 4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5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5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grpSp>
        <p:nvGrpSpPr>
          <p:cNvPr id="12311" name="Group 54"/>
          <p:cNvGrpSpPr>
            <a:grpSpLocks/>
          </p:cNvGrpSpPr>
          <p:nvPr/>
        </p:nvGrpSpPr>
        <p:grpSpPr bwMode="auto">
          <a:xfrm>
            <a:off x="5637214" y="2940025"/>
            <a:ext cx="4841875" cy="2114550"/>
            <a:chOff x="0" y="0"/>
            <a:chExt cx="3050" cy="1332"/>
          </a:xfrm>
        </p:grpSpPr>
        <p:grpSp>
          <p:nvGrpSpPr>
            <p:cNvPr id="21511" name="Group 5"/>
            <p:cNvGrpSpPr>
              <a:grpSpLocks/>
            </p:cNvGrpSpPr>
            <p:nvPr/>
          </p:nvGrpSpPr>
          <p:grpSpPr bwMode="auto">
            <a:xfrm>
              <a:off x="0" y="998"/>
              <a:ext cx="410" cy="309"/>
              <a:chOff x="0" y="0"/>
              <a:chExt cx="475" cy="339"/>
            </a:xfrm>
          </p:grpSpPr>
          <p:sp>
            <p:nvSpPr>
              <p:cNvPr id="20513" name="AutoShape 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4" name="Text Box 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grpSp>
          <p:nvGrpSpPr>
            <p:cNvPr id="21512" name="Group 8"/>
            <p:cNvGrpSpPr>
              <a:grpSpLocks/>
            </p:cNvGrpSpPr>
            <p:nvPr/>
          </p:nvGrpSpPr>
          <p:grpSpPr bwMode="auto">
            <a:xfrm>
              <a:off x="410" y="463"/>
              <a:ext cx="410" cy="310"/>
              <a:chOff x="0" y="0"/>
              <a:chExt cx="475" cy="339"/>
            </a:xfrm>
          </p:grpSpPr>
          <p:sp>
            <p:nvSpPr>
              <p:cNvPr id="20511" name="AutoShape 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1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13" name="Group 11"/>
            <p:cNvGrpSpPr>
              <a:grpSpLocks/>
            </p:cNvGrpSpPr>
            <p:nvPr/>
          </p:nvGrpSpPr>
          <p:grpSpPr bwMode="auto">
            <a:xfrm>
              <a:off x="932" y="0"/>
              <a:ext cx="410" cy="310"/>
              <a:chOff x="0" y="0"/>
              <a:chExt cx="475" cy="339"/>
            </a:xfrm>
          </p:grpSpPr>
          <p:sp>
            <p:nvSpPr>
              <p:cNvPr id="2" name="AutoShape 1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0" name="Text Box 1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14" name="Group 14"/>
            <p:cNvGrpSpPr>
              <a:grpSpLocks/>
            </p:cNvGrpSpPr>
            <p:nvPr/>
          </p:nvGrpSpPr>
          <p:grpSpPr bwMode="auto">
            <a:xfrm>
              <a:off x="1963" y="998"/>
              <a:ext cx="410" cy="309"/>
              <a:chOff x="0" y="0"/>
              <a:chExt cx="475" cy="339"/>
            </a:xfrm>
          </p:grpSpPr>
          <p:sp>
            <p:nvSpPr>
              <p:cNvPr id="20507" name="AutoShape 15"/>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8" name="Text Box 1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grpSp>
        <p:grpSp>
          <p:nvGrpSpPr>
            <p:cNvPr id="21515" name="Group 17"/>
            <p:cNvGrpSpPr>
              <a:grpSpLocks/>
            </p:cNvGrpSpPr>
            <p:nvPr/>
          </p:nvGrpSpPr>
          <p:grpSpPr bwMode="auto">
            <a:xfrm>
              <a:off x="721" y="998"/>
              <a:ext cx="409" cy="309"/>
              <a:chOff x="0" y="0"/>
              <a:chExt cx="475" cy="339"/>
            </a:xfrm>
          </p:grpSpPr>
          <p:sp>
            <p:nvSpPr>
              <p:cNvPr id="20505" name="AutoShape 18"/>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21516" name="Group 20"/>
            <p:cNvGrpSpPr>
              <a:grpSpLocks/>
            </p:cNvGrpSpPr>
            <p:nvPr/>
          </p:nvGrpSpPr>
          <p:grpSpPr bwMode="auto">
            <a:xfrm>
              <a:off x="1553" y="452"/>
              <a:ext cx="410" cy="310"/>
              <a:chOff x="0" y="0"/>
              <a:chExt cx="475" cy="339"/>
            </a:xfrm>
          </p:grpSpPr>
          <p:sp>
            <p:nvSpPr>
              <p:cNvPr id="5" name="AutoShape 21"/>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4" name="Text Box 2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17" name="Group 23"/>
            <p:cNvGrpSpPr>
              <a:grpSpLocks/>
            </p:cNvGrpSpPr>
            <p:nvPr/>
          </p:nvGrpSpPr>
          <p:grpSpPr bwMode="auto">
            <a:xfrm>
              <a:off x="1186" y="1022"/>
              <a:ext cx="410" cy="310"/>
              <a:chOff x="0" y="0"/>
              <a:chExt cx="475" cy="339"/>
            </a:xfrm>
          </p:grpSpPr>
          <p:sp>
            <p:nvSpPr>
              <p:cNvPr id="20501" name="AutoShape 2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2" name="Text Box 2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21518" name="Line 26"/>
            <p:cNvSpPr>
              <a:spLocks noChangeShapeType="1"/>
            </p:cNvSpPr>
            <p:nvPr/>
          </p:nvSpPr>
          <p:spPr bwMode="auto">
            <a:xfrm flipH="1">
              <a:off x="638" y="245"/>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7"/>
            <p:cNvSpPr>
              <a:spLocks noChangeShapeType="1"/>
            </p:cNvSpPr>
            <p:nvPr/>
          </p:nvSpPr>
          <p:spPr bwMode="auto">
            <a:xfrm flipH="1">
              <a:off x="149" y="737"/>
              <a:ext cx="293" cy="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8"/>
            <p:cNvSpPr>
              <a:spLocks noChangeShapeType="1"/>
            </p:cNvSpPr>
            <p:nvPr/>
          </p:nvSpPr>
          <p:spPr bwMode="auto">
            <a:xfrm flipH="1">
              <a:off x="1342" y="764"/>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9"/>
            <p:cNvSpPr>
              <a:spLocks noChangeShapeType="1"/>
            </p:cNvSpPr>
            <p:nvPr/>
          </p:nvSpPr>
          <p:spPr bwMode="auto">
            <a:xfrm rot="4709833" flipH="1">
              <a:off x="1814" y="706"/>
              <a:ext cx="337" cy="2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0"/>
            <p:cNvSpPr>
              <a:spLocks noChangeShapeType="1"/>
            </p:cNvSpPr>
            <p:nvPr/>
          </p:nvSpPr>
          <p:spPr bwMode="auto">
            <a:xfrm rot="4387782" flipH="1">
              <a:off x="1226" y="178"/>
              <a:ext cx="363" cy="2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1"/>
            <p:cNvSpPr>
              <a:spLocks noChangeShapeType="1"/>
            </p:cNvSpPr>
            <p:nvPr/>
          </p:nvSpPr>
          <p:spPr bwMode="auto">
            <a:xfrm rot="4988364" flipH="1">
              <a:off x="641" y="757"/>
              <a:ext cx="285" cy="2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2"/>
            <p:cNvSpPr txBox="1"/>
            <p:nvPr/>
          </p:nvSpPr>
          <p:spPr>
            <a:xfrm>
              <a:off x="2429" y="880"/>
              <a:ext cx="621" cy="4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3</a:t>
              </a:r>
              <a:endParaRPr lang="en-US" altLang="zh-CN" sz="2800" b="1" noProof="1">
                <a:latin typeface="Times New Roman" panose="02020603050405020304" pitchFamily="18" charset="0"/>
                <a:ea typeface="宋体" panose="02010600030101010101" pitchFamily="2" charset="-122"/>
              </a:endParaRPr>
            </a:p>
          </p:txBody>
        </p:sp>
      </p:grpSp>
      <p:sp>
        <p:nvSpPr>
          <p:cNvPr id="12340" name="Text Box 53"/>
          <p:cNvSpPr txBox="1"/>
          <p:nvPr/>
        </p:nvSpPr>
        <p:spPr>
          <a:xfrm>
            <a:off x="2058988" y="5367986"/>
            <a:ext cx="84582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V(G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E(G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p:txBody>
      </p:sp>
      <p:sp>
        <p:nvSpPr>
          <p:cNvPr id="12341" name="Text Box 54"/>
          <p:cNvSpPr txBox="1"/>
          <p:nvPr/>
        </p:nvSpPr>
        <p:spPr>
          <a:xfrm>
            <a:off x="9413876" y="4841850"/>
            <a:ext cx="80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树图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40">
                                            <p:txEl>
                                              <p:pRg st="0" end="0"/>
                                            </p:txEl>
                                          </p:spTgt>
                                        </p:tgtEl>
                                        <p:attrNameLst>
                                          <p:attrName>style.visibility</p:attrName>
                                        </p:attrNameLst>
                                      </p:cBhvr>
                                      <p:to>
                                        <p:strVal val="visible"/>
                                      </p:to>
                                    </p:set>
                                    <p:animEffect transition="in" filter="wipe(left)">
                                      <p:cBhvr>
                                        <p:cTn id="12" dur="500"/>
                                        <p:tgtEl>
                                          <p:spTgt spid="12340">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40">
                                            <p:txEl>
                                              <p:pRg st="1" end="1"/>
                                            </p:txEl>
                                          </p:spTgt>
                                        </p:tgtEl>
                                        <p:attrNameLst>
                                          <p:attrName>style.visibility</p:attrName>
                                        </p:attrNameLst>
                                      </p:cBhvr>
                                      <p:to>
                                        <p:strVal val="visible"/>
                                      </p:to>
                                    </p:set>
                                    <p:animEffect transition="in" filter="wipe(left)">
                                      <p:cBhvr>
                                        <p:cTn id="16" dur="500"/>
                                        <p:tgtEl>
                                          <p:spTgt spid="1234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311"/>
                                        </p:tgtEl>
                                        <p:attrNameLst>
                                          <p:attrName>style.visibility</p:attrName>
                                        </p:attrNameLst>
                                      </p:cBhvr>
                                      <p:to>
                                        <p:strVal val="visible"/>
                                      </p:to>
                                    </p:set>
                                    <p:animEffect transition="in" filter="wipe(left)">
                                      <p:cBhvr>
                                        <p:cTn id="21" dur="500"/>
                                        <p:tgtEl>
                                          <p:spTgt spid="123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build="p"/>
      <p:bldP spid="1234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3"/>
          <p:cNvSpPr/>
          <p:nvPr/>
        </p:nvSpPr>
        <p:spPr>
          <a:xfrm>
            <a:off x="31378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4563" name="Oval 4"/>
          <p:cNvSpPr/>
          <p:nvPr/>
        </p:nvSpPr>
        <p:spPr>
          <a:xfrm>
            <a:off x="45856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4564" name="Oval 5"/>
          <p:cNvSpPr/>
          <p:nvPr/>
        </p:nvSpPr>
        <p:spPr>
          <a:xfrm>
            <a:off x="3899817" y="2936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3365" name="Line 6"/>
          <p:cNvSpPr>
            <a:spLocks noChangeShapeType="1"/>
          </p:cNvSpPr>
          <p:nvPr/>
        </p:nvSpPr>
        <p:spPr bwMode="auto">
          <a:xfrm>
            <a:off x="3595017" y="2098576"/>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6" name="Line 7"/>
          <p:cNvSpPr>
            <a:spLocks noChangeShapeType="1"/>
          </p:cNvSpPr>
          <p:nvPr/>
        </p:nvSpPr>
        <p:spPr bwMode="auto">
          <a:xfrm flipH="1">
            <a:off x="3518817" y="1869976"/>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7" name="Line 8"/>
          <p:cNvSpPr>
            <a:spLocks noChangeShapeType="1"/>
          </p:cNvSpPr>
          <p:nvPr/>
        </p:nvSpPr>
        <p:spPr bwMode="auto">
          <a:xfrm flipH="1">
            <a:off x="4280817" y="2327176"/>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8" name="Line 9"/>
          <p:cNvSpPr>
            <a:spLocks noChangeShapeType="1"/>
          </p:cNvSpPr>
          <p:nvPr/>
        </p:nvSpPr>
        <p:spPr bwMode="auto">
          <a:xfrm>
            <a:off x="3518817" y="2250976"/>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9" name="Line 10"/>
          <p:cNvSpPr>
            <a:spLocks noChangeShapeType="1"/>
          </p:cNvSpPr>
          <p:nvPr/>
        </p:nvSpPr>
        <p:spPr bwMode="auto">
          <a:xfrm flipH="1" flipV="1">
            <a:off x="3290217" y="2327176"/>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70" name="Text Box 11"/>
          <p:cNvSpPr txBox="1"/>
          <p:nvPr/>
        </p:nvSpPr>
        <p:spPr>
          <a:xfrm>
            <a:off x="45856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4571" name="Text Box 12"/>
          <p:cNvSpPr txBox="1"/>
          <p:nvPr/>
        </p:nvSpPr>
        <p:spPr>
          <a:xfrm>
            <a:off x="3823617" y="14127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4572" name="Text Box 13"/>
          <p:cNvSpPr txBox="1"/>
          <p:nvPr/>
        </p:nvSpPr>
        <p:spPr>
          <a:xfrm>
            <a:off x="4052217" y="20985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4573" name="Text Box 14"/>
          <p:cNvSpPr txBox="1"/>
          <p:nvPr/>
        </p:nvSpPr>
        <p:spPr>
          <a:xfrm>
            <a:off x="3671217" y="23271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4574" name="Text Box 15"/>
          <p:cNvSpPr txBox="1"/>
          <p:nvPr/>
        </p:nvSpPr>
        <p:spPr>
          <a:xfrm>
            <a:off x="31378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3375" name="Object 2"/>
          <p:cNvGraphicFramePr>
            <a:graphicFrameLocks noChangeAspect="1"/>
          </p:cNvGraphicFramePr>
          <p:nvPr>
            <p:extLst>
              <p:ext uri="{D42A27DB-BD31-4B8C-83A1-F6EECF244321}">
                <p14:modId xmlns:p14="http://schemas.microsoft.com/office/powerpoint/2010/main" val="377499023"/>
              </p:ext>
            </p:extLst>
          </p:nvPr>
        </p:nvGraphicFramePr>
        <p:xfrm>
          <a:off x="5195218" y="1463577"/>
          <a:ext cx="3421063" cy="2030413"/>
        </p:xfrm>
        <a:graphic>
          <a:graphicData uri="http://schemas.openxmlformats.org/presentationml/2006/ole">
            <mc:AlternateContent xmlns:mc="http://schemas.openxmlformats.org/markup-compatibility/2006">
              <mc:Choice xmlns:v="urn:schemas-microsoft-com:vml" Requires="v">
                <p:oleObj spid="_x0000_s143810"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218" y="1463577"/>
                        <a:ext cx="34210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376" name="Object 3"/>
          <p:cNvGraphicFramePr>
            <a:graphicFrameLocks noChangeAspect="1"/>
          </p:cNvGraphicFramePr>
          <p:nvPr/>
        </p:nvGraphicFramePr>
        <p:xfrm>
          <a:off x="1679576" y="3784601"/>
          <a:ext cx="3768725" cy="1876425"/>
        </p:xfrm>
        <a:graphic>
          <a:graphicData uri="http://schemas.openxmlformats.org/presentationml/2006/ole">
            <mc:AlternateContent xmlns:mc="http://schemas.openxmlformats.org/markup-compatibility/2006">
              <mc:Choice xmlns:v="urn:schemas-microsoft-com:vml" Requires="v">
                <p:oleObj spid="_x0000_s143811" r:id="rId5" imgW="1158717" imgH="713057" progId="Equation.3">
                  <p:embed/>
                </p:oleObj>
              </mc:Choice>
              <mc:Fallback>
                <p:oleObj r:id="rId5" imgW="115871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576" y="3784601"/>
                        <a:ext cx="3768725" cy="1876425"/>
                      </a:xfrm>
                      <a:prstGeom prst="rect">
                        <a:avLst/>
                      </a:prstGeom>
                      <a:solidFill>
                        <a:srgbClr val="CCFFFF"/>
                      </a:solidFill>
                      <a:ln w="9525">
                        <a:solidFill>
                          <a:srgbClr val="008000"/>
                        </a:solidFill>
                        <a:miter lim="800000"/>
                        <a:headEnd/>
                        <a:tailEnd/>
                      </a:ln>
                    </p:spPr>
                  </p:pic>
                </p:oleObj>
              </mc:Fallback>
            </mc:AlternateContent>
          </a:graphicData>
        </a:graphic>
      </p:graphicFrame>
      <p:sp>
        <p:nvSpPr>
          <p:cNvPr id="194577" name="Text Box 18"/>
          <p:cNvSpPr txBox="1"/>
          <p:nvPr/>
        </p:nvSpPr>
        <p:spPr>
          <a:xfrm>
            <a:off x="1524000" y="5876926"/>
            <a:ext cx="2133600" cy="39687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noProof="1">
                <a:latin typeface="Arial" panose="020B0604020202020204" pitchFamily="34" charset="0"/>
                <a:ea typeface="宋体" panose="02010600030101010101" pitchFamily="2" charset="-122"/>
              </a:rPr>
              <a:t>开始时只有直通</a:t>
            </a:r>
          </a:p>
        </p:txBody>
      </p:sp>
      <p:graphicFrame>
        <p:nvGraphicFramePr>
          <p:cNvPr id="143378" name="Object 4"/>
          <p:cNvGraphicFramePr>
            <a:graphicFrameLocks noChangeAspect="1"/>
          </p:cNvGraphicFramePr>
          <p:nvPr/>
        </p:nvGraphicFramePr>
        <p:xfrm>
          <a:off x="5792788" y="3776664"/>
          <a:ext cx="4406900" cy="2028825"/>
        </p:xfrm>
        <a:graphic>
          <a:graphicData uri="http://schemas.openxmlformats.org/presentationml/2006/ole">
            <mc:AlternateContent xmlns:mc="http://schemas.openxmlformats.org/markup-compatibility/2006">
              <mc:Choice xmlns:v="urn:schemas-microsoft-com:vml" Requires="v">
                <p:oleObj spid="_x0000_s143812" r:id="rId7" imgW="1438847" imgH="713057" progId="Equation.3">
                  <p:embed/>
                </p:oleObj>
              </mc:Choice>
              <mc:Fallback>
                <p:oleObj r:id="rId7" imgW="1438847"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2788" y="3776664"/>
                        <a:ext cx="4406900" cy="2028825"/>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4579" name="椭圆 21"/>
          <p:cNvSpPr/>
          <p:nvPr/>
        </p:nvSpPr>
        <p:spPr>
          <a:xfrm>
            <a:off x="8543926" y="5013326"/>
            <a:ext cx="574675" cy="792163"/>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3380" name="Rectangle 2"/>
          <p:cNvSpPr txBox="1">
            <a:spLocks noChangeArrowheads="1"/>
          </p:cNvSpPr>
          <p:nvPr/>
        </p:nvSpPr>
        <p:spPr bwMode="auto">
          <a:xfrm>
            <a:off x="769267" y="35429"/>
            <a:ext cx="7632700" cy="65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  应用实例</a:t>
            </a:r>
            <a:r>
              <a:rPr lang="en-US" altLang="zh-CN" sz="3600" b="1" dirty="0">
                <a:solidFill>
                  <a:srgbClr val="0000FF"/>
                </a:solidFill>
                <a:latin typeface="Tahoma" panose="020B0604030504040204" pitchFamily="34" charset="0"/>
                <a:ea typeface="楷体_GB2312" pitchFamily="1" charset="-122"/>
              </a:rPr>
              <a:t>(2)</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Oval 3"/>
          <p:cNvSpPr/>
          <p:nvPr/>
        </p:nvSpPr>
        <p:spPr>
          <a:xfrm>
            <a:off x="8472264" y="1141512"/>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5587" name="Oval 4"/>
          <p:cNvSpPr/>
          <p:nvPr/>
        </p:nvSpPr>
        <p:spPr>
          <a:xfrm>
            <a:off x="9920064" y="1141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5588" name="Oval 5"/>
          <p:cNvSpPr/>
          <p:nvPr/>
        </p:nvSpPr>
        <p:spPr>
          <a:xfrm>
            <a:off x="9234264" y="2284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4389" name="Line 6"/>
          <p:cNvSpPr>
            <a:spLocks noChangeShapeType="1"/>
          </p:cNvSpPr>
          <p:nvPr/>
        </p:nvSpPr>
        <p:spPr bwMode="auto">
          <a:xfrm>
            <a:off x="8929464" y="1446312"/>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7"/>
          <p:cNvSpPr>
            <a:spLocks noChangeShapeType="1"/>
          </p:cNvSpPr>
          <p:nvPr/>
        </p:nvSpPr>
        <p:spPr bwMode="auto">
          <a:xfrm flipH="1">
            <a:off x="8853264" y="1217712"/>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8"/>
          <p:cNvSpPr>
            <a:spLocks noChangeShapeType="1"/>
          </p:cNvSpPr>
          <p:nvPr/>
        </p:nvSpPr>
        <p:spPr bwMode="auto">
          <a:xfrm flipH="1">
            <a:off x="9615264" y="1674912"/>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9"/>
          <p:cNvSpPr>
            <a:spLocks noChangeShapeType="1"/>
          </p:cNvSpPr>
          <p:nvPr/>
        </p:nvSpPr>
        <p:spPr bwMode="auto">
          <a:xfrm>
            <a:off x="8853264" y="1598712"/>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10"/>
          <p:cNvSpPr>
            <a:spLocks noChangeShapeType="1"/>
          </p:cNvSpPr>
          <p:nvPr/>
        </p:nvSpPr>
        <p:spPr bwMode="auto">
          <a:xfrm flipH="1" flipV="1">
            <a:off x="8624664" y="1674912"/>
            <a:ext cx="609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594" name="Text Box 11"/>
          <p:cNvSpPr txBox="1"/>
          <p:nvPr/>
        </p:nvSpPr>
        <p:spPr>
          <a:xfrm>
            <a:off x="9920064" y="1979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5595" name="Text Box 12"/>
          <p:cNvSpPr txBox="1"/>
          <p:nvPr/>
        </p:nvSpPr>
        <p:spPr>
          <a:xfrm>
            <a:off x="9158064" y="836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5596" name="Text Box 13"/>
          <p:cNvSpPr txBox="1"/>
          <p:nvPr/>
        </p:nvSpPr>
        <p:spPr>
          <a:xfrm>
            <a:off x="9386664" y="14463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5597" name="Text Box 14"/>
          <p:cNvSpPr txBox="1"/>
          <p:nvPr/>
        </p:nvSpPr>
        <p:spPr>
          <a:xfrm>
            <a:off x="9005664" y="16749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5598" name="Text Box 15"/>
          <p:cNvSpPr txBox="1"/>
          <p:nvPr/>
        </p:nvSpPr>
        <p:spPr>
          <a:xfrm>
            <a:off x="8472264" y="19797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3</a:t>
            </a:r>
          </a:p>
        </p:txBody>
      </p:sp>
      <p:graphicFrame>
        <p:nvGraphicFramePr>
          <p:cNvPr id="144399" name="Object 2"/>
          <p:cNvGraphicFramePr>
            <a:graphicFrameLocks noChangeAspect="1"/>
          </p:cNvGraphicFramePr>
          <p:nvPr>
            <p:extLst>
              <p:ext uri="{D42A27DB-BD31-4B8C-83A1-F6EECF244321}">
                <p14:modId xmlns:p14="http://schemas.microsoft.com/office/powerpoint/2010/main" val="3302375495"/>
              </p:ext>
            </p:extLst>
          </p:nvPr>
        </p:nvGraphicFramePr>
        <p:xfrm>
          <a:off x="1703512" y="1161728"/>
          <a:ext cx="2952750" cy="1542086"/>
        </p:xfrm>
        <a:graphic>
          <a:graphicData uri="http://schemas.openxmlformats.org/presentationml/2006/ole">
            <mc:AlternateContent xmlns:mc="http://schemas.openxmlformats.org/markup-compatibility/2006">
              <mc:Choice xmlns:v="urn:schemas-microsoft-com:vml" Requires="v">
                <p:oleObj spid="_x0000_s145272" r:id="rId3" imgW="1158717" imgH="713057" progId="Equation.3">
                  <p:embed/>
                </p:oleObj>
              </mc:Choice>
              <mc:Fallback>
                <p:oleObj r:id="rId3" imgW="11587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1161728"/>
                        <a:ext cx="2952750" cy="1542086"/>
                      </a:xfrm>
                      <a:prstGeom prst="rect">
                        <a:avLst/>
                      </a:prstGeom>
                      <a:noFill/>
                      <a:ln>
                        <a:noFill/>
                      </a:ln>
                      <a:extLst/>
                    </p:spPr>
                  </p:pic>
                </p:oleObj>
              </mc:Fallback>
            </mc:AlternateContent>
          </a:graphicData>
        </a:graphic>
      </p:graphicFrame>
      <p:graphicFrame>
        <p:nvGraphicFramePr>
          <p:cNvPr id="144400" name="Object 3"/>
          <p:cNvGraphicFramePr>
            <a:graphicFrameLocks noChangeAspect="1"/>
          </p:cNvGraphicFramePr>
          <p:nvPr>
            <p:extLst>
              <p:ext uri="{D42A27DB-BD31-4B8C-83A1-F6EECF244321}">
                <p14:modId xmlns:p14="http://schemas.microsoft.com/office/powerpoint/2010/main" val="791824554"/>
              </p:ext>
            </p:extLst>
          </p:nvPr>
        </p:nvGraphicFramePr>
        <p:xfrm>
          <a:off x="5087888" y="1095997"/>
          <a:ext cx="2889250" cy="1546819"/>
        </p:xfrm>
        <a:graphic>
          <a:graphicData uri="http://schemas.openxmlformats.org/presentationml/2006/ole">
            <mc:AlternateContent xmlns:mc="http://schemas.openxmlformats.org/markup-compatibility/2006">
              <mc:Choice xmlns:v="urn:schemas-microsoft-com:vml" Requires="v">
                <p:oleObj spid="_x0000_s145273" r:id="rId5" imgW="1438847" imgH="713057" progId="Equation.3">
                  <p:embed/>
                </p:oleObj>
              </mc:Choice>
              <mc:Fallback>
                <p:oleObj r:id="rId5" imgW="143884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888" y="1095997"/>
                        <a:ext cx="2889250" cy="1546819"/>
                      </a:xfrm>
                      <a:prstGeom prst="rect">
                        <a:avLst/>
                      </a:prstGeom>
                      <a:noFill/>
                      <a:ln>
                        <a:noFill/>
                      </a:ln>
                      <a:extLst/>
                    </p:spPr>
                  </p:pic>
                </p:oleObj>
              </mc:Fallback>
            </mc:AlternateContent>
          </a:graphicData>
        </a:graphic>
      </p:graphicFrame>
      <p:graphicFrame>
        <p:nvGraphicFramePr>
          <p:cNvPr id="144401" name="Object 4"/>
          <p:cNvGraphicFramePr>
            <a:graphicFrameLocks noChangeAspect="1"/>
          </p:cNvGraphicFramePr>
          <p:nvPr>
            <p:extLst>
              <p:ext uri="{D42A27DB-BD31-4B8C-83A1-F6EECF244321}">
                <p14:modId xmlns:p14="http://schemas.microsoft.com/office/powerpoint/2010/main" val="2647603668"/>
              </p:ext>
            </p:extLst>
          </p:nvPr>
        </p:nvGraphicFramePr>
        <p:xfrm>
          <a:off x="2063750" y="3702373"/>
          <a:ext cx="3816350" cy="2030413"/>
        </p:xfrm>
        <a:graphic>
          <a:graphicData uri="http://schemas.openxmlformats.org/presentationml/2006/ole">
            <mc:AlternateContent xmlns:mc="http://schemas.openxmlformats.org/markup-compatibility/2006">
              <mc:Choice xmlns:v="urn:schemas-microsoft-com:vml" Requires="v">
                <p:oleObj spid="_x0000_s145274" r:id="rId7" imgW="1107785" imgH="713057" progId="Equation.3">
                  <p:embed/>
                </p:oleObj>
              </mc:Choice>
              <mc:Fallback>
                <p:oleObj r:id="rId7" imgW="1107785"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0" y="3702373"/>
                        <a:ext cx="3816350"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4402" name="Object 5"/>
          <p:cNvGraphicFramePr>
            <a:graphicFrameLocks noChangeAspect="1"/>
          </p:cNvGraphicFramePr>
          <p:nvPr>
            <p:extLst>
              <p:ext uri="{D42A27DB-BD31-4B8C-83A1-F6EECF244321}">
                <p14:modId xmlns:p14="http://schemas.microsoft.com/office/powerpoint/2010/main" val="451640727"/>
              </p:ext>
            </p:extLst>
          </p:nvPr>
        </p:nvGraphicFramePr>
        <p:xfrm>
          <a:off x="6192839" y="3702373"/>
          <a:ext cx="4270375" cy="2030413"/>
        </p:xfrm>
        <a:graphic>
          <a:graphicData uri="http://schemas.openxmlformats.org/presentationml/2006/ole">
            <mc:AlternateContent xmlns:mc="http://schemas.openxmlformats.org/markup-compatibility/2006">
              <mc:Choice xmlns:v="urn:schemas-microsoft-com:vml" Requires="v">
                <p:oleObj spid="_x0000_s145275" r:id="rId9" imgW="1426114" imgH="713057" progId="Equation.3">
                  <p:embed/>
                </p:oleObj>
              </mc:Choice>
              <mc:Fallback>
                <p:oleObj r:id="rId9" imgW="1426114" imgH="7130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2839" y="3702373"/>
                        <a:ext cx="4270375" cy="2030413"/>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5603" name="Text Box 21"/>
          <p:cNvSpPr txBox="1"/>
          <p:nvPr/>
        </p:nvSpPr>
        <p:spPr>
          <a:xfrm>
            <a:off x="1524000" y="5286697"/>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4404" name="Object 6"/>
          <p:cNvGraphicFramePr>
            <a:graphicFrameLocks noChangeAspect="1"/>
          </p:cNvGraphicFramePr>
          <p:nvPr>
            <p:extLst>
              <p:ext uri="{D42A27DB-BD31-4B8C-83A1-F6EECF244321}">
                <p14:modId xmlns:p14="http://schemas.microsoft.com/office/powerpoint/2010/main" val="2675500037"/>
              </p:ext>
            </p:extLst>
          </p:nvPr>
        </p:nvGraphicFramePr>
        <p:xfrm>
          <a:off x="1538289" y="5831211"/>
          <a:ext cx="6429375" cy="549275"/>
        </p:xfrm>
        <a:graphic>
          <a:graphicData uri="http://schemas.openxmlformats.org/presentationml/2006/ole">
            <mc:AlternateContent xmlns:mc="http://schemas.openxmlformats.org/markup-compatibility/2006">
              <mc:Choice xmlns:v="urn:schemas-microsoft-com:vml" Requires="v">
                <p:oleObj spid="_x0000_s145276" r:id="rId11" imgW="2933700" imgH="228600" progId="Equation.3">
                  <p:embed/>
                </p:oleObj>
              </mc:Choice>
              <mc:Fallback>
                <p:oleObj r:id="rId11" imgW="2933700" imgH="228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8289" y="5831211"/>
                        <a:ext cx="6429375"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5" name="Line 24"/>
          <p:cNvSpPr>
            <a:spLocks noChangeShapeType="1"/>
          </p:cNvSpPr>
          <p:nvPr/>
        </p:nvSpPr>
        <p:spPr bwMode="auto">
          <a:xfrm flipH="1">
            <a:off x="3792538" y="5516886"/>
            <a:ext cx="647700" cy="2873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6" name="Text Box 25"/>
          <p:cNvSpPr txBox="1"/>
          <p:nvPr/>
        </p:nvSpPr>
        <p:spPr>
          <a:xfrm>
            <a:off x="7967664" y="5697861"/>
            <a:ext cx="2700337" cy="83099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&lt;v2,v0,v1&gt;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1</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0</a:t>
            </a:r>
          </a:p>
        </p:txBody>
      </p:sp>
      <p:graphicFrame>
        <p:nvGraphicFramePr>
          <p:cNvPr id="144407" name="Object 6"/>
          <p:cNvGraphicFramePr>
            <a:graphicFrameLocks noChangeAspect="1"/>
          </p:cNvGraphicFramePr>
          <p:nvPr>
            <p:extLst>
              <p:ext uri="{D42A27DB-BD31-4B8C-83A1-F6EECF244321}">
                <p14:modId xmlns:p14="http://schemas.microsoft.com/office/powerpoint/2010/main" val="1563759093"/>
              </p:ext>
            </p:extLst>
          </p:nvPr>
        </p:nvGraphicFramePr>
        <p:xfrm>
          <a:off x="1524001" y="3068961"/>
          <a:ext cx="6372225" cy="549275"/>
        </p:xfrm>
        <a:graphic>
          <a:graphicData uri="http://schemas.openxmlformats.org/presentationml/2006/ole">
            <mc:AlternateContent xmlns:mc="http://schemas.openxmlformats.org/markup-compatibility/2006">
              <mc:Choice xmlns:v="urn:schemas-microsoft-com:vml" Requires="v">
                <p:oleObj spid="_x0000_s145277" r:id="rId13" imgW="2933700" imgH="228600" progId="Equation.3">
                  <p:embed/>
                </p:oleObj>
              </mc:Choice>
              <mc:Fallback>
                <p:oleObj r:id="rId13" imgW="2933700" imgH="228600"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1" y="3068961"/>
                        <a:ext cx="6372225" cy="549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8" name="Line 24"/>
          <p:cNvSpPr>
            <a:spLocks noChangeShapeType="1"/>
          </p:cNvSpPr>
          <p:nvPr/>
        </p:nvSpPr>
        <p:spPr bwMode="auto">
          <a:xfrm flipH="1" flipV="1">
            <a:off x="4872038" y="3572197"/>
            <a:ext cx="368300" cy="865188"/>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9" name="椭圆 28"/>
          <p:cNvSpPr/>
          <p:nvPr/>
        </p:nvSpPr>
        <p:spPr>
          <a:xfrm>
            <a:off x="5016501" y="4148460"/>
            <a:ext cx="574675" cy="792162"/>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0" name="椭圆 29"/>
          <p:cNvSpPr/>
          <p:nvPr/>
        </p:nvSpPr>
        <p:spPr>
          <a:xfrm>
            <a:off x="4224338" y="4804098"/>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1" name="椭圆 30"/>
          <p:cNvSpPr/>
          <p:nvPr/>
        </p:nvSpPr>
        <p:spPr>
          <a:xfrm>
            <a:off x="8832851" y="4869185"/>
            <a:ext cx="576263"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4412" name="Line 26"/>
          <p:cNvSpPr>
            <a:spLocks noChangeShapeType="1"/>
          </p:cNvSpPr>
          <p:nvPr/>
        </p:nvSpPr>
        <p:spPr bwMode="auto">
          <a:xfrm>
            <a:off x="9409113" y="5300985"/>
            <a:ext cx="215900"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3" name="Rectangle 2"/>
          <p:cNvSpPr txBox="1">
            <a:spLocks noChangeArrowheads="1"/>
          </p:cNvSpPr>
          <p:nvPr/>
        </p:nvSpPr>
        <p:spPr bwMode="auto">
          <a:xfrm>
            <a:off x="681038" y="-37486"/>
            <a:ext cx="70866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(3)</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val 3"/>
          <p:cNvSpPr/>
          <p:nvPr/>
        </p:nvSpPr>
        <p:spPr>
          <a:xfrm>
            <a:off x="8487667" y="1285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6611" name="Oval 4"/>
          <p:cNvSpPr/>
          <p:nvPr/>
        </p:nvSpPr>
        <p:spPr>
          <a:xfrm>
            <a:off x="9935467" y="1285528"/>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6612" name="Oval 5"/>
          <p:cNvSpPr/>
          <p:nvPr/>
        </p:nvSpPr>
        <p:spPr>
          <a:xfrm>
            <a:off x="9249667" y="2428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5413" name="Line 6"/>
          <p:cNvSpPr>
            <a:spLocks noChangeShapeType="1"/>
          </p:cNvSpPr>
          <p:nvPr/>
        </p:nvSpPr>
        <p:spPr bwMode="auto">
          <a:xfrm>
            <a:off x="8944867" y="1590328"/>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4" name="Line 7"/>
          <p:cNvSpPr>
            <a:spLocks noChangeShapeType="1"/>
          </p:cNvSpPr>
          <p:nvPr/>
        </p:nvSpPr>
        <p:spPr bwMode="auto">
          <a:xfrm flipH="1">
            <a:off x="8868667" y="136172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8"/>
          <p:cNvSpPr>
            <a:spLocks noChangeShapeType="1"/>
          </p:cNvSpPr>
          <p:nvPr/>
        </p:nvSpPr>
        <p:spPr bwMode="auto">
          <a:xfrm flipH="1">
            <a:off x="9630667" y="1818928"/>
            <a:ext cx="4572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9"/>
          <p:cNvSpPr>
            <a:spLocks noChangeShapeType="1"/>
          </p:cNvSpPr>
          <p:nvPr/>
        </p:nvSpPr>
        <p:spPr bwMode="auto">
          <a:xfrm>
            <a:off x="8868667" y="1742728"/>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7" name="Line 10"/>
          <p:cNvSpPr>
            <a:spLocks noChangeShapeType="1"/>
          </p:cNvSpPr>
          <p:nvPr/>
        </p:nvSpPr>
        <p:spPr bwMode="auto">
          <a:xfrm flipH="1" flipV="1">
            <a:off x="8640067" y="18189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8" name="Text Box 11"/>
          <p:cNvSpPr txBox="1"/>
          <p:nvPr/>
        </p:nvSpPr>
        <p:spPr>
          <a:xfrm>
            <a:off x="9883080" y="21237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2</a:t>
            </a:r>
          </a:p>
        </p:txBody>
      </p:sp>
      <p:sp>
        <p:nvSpPr>
          <p:cNvPr id="196619" name="Text Box 12"/>
          <p:cNvSpPr txBox="1"/>
          <p:nvPr/>
        </p:nvSpPr>
        <p:spPr>
          <a:xfrm>
            <a:off x="9173467" y="980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6620" name="Text Box 13"/>
          <p:cNvSpPr txBox="1"/>
          <p:nvPr/>
        </p:nvSpPr>
        <p:spPr>
          <a:xfrm>
            <a:off x="9402067" y="15903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6621" name="Text Box 14"/>
          <p:cNvSpPr txBox="1"/>
          <p:nvPr/>
        </p:nvSpPr>
        <p:spPr>
          <a:xfrm>
            <a:off x="9021067" y="18189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6622" name="Text Box 15"/>
          <p:cNvSpPr txBox="1"/>
          <p:nvPr/>
        </p:nvSpPr>
        <p:spPr>
          <a:xfrm>
            <a:off x="8487667" y="2123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5423" name="Object 2"/>
          <p:cNvGraphicFramePr>
            <a:graphicFrameLocks noChangeAspect="1"/>
          </p:cNvGraphicFramePr>
          <p:nvPr>
            <p:extLst>
              <p:ext uri="{D42A27DB-BD31-4B8C-83A1-F6EECF244321}">
                <p14:modId xmlns:p14="http://schemas.microsoft.com/office/powerpoint/2010/main" val="2118267609"/>
              </p:ext>
            </p:extLst>
          </p:nvPr>
        </p:nvGraphicFramePr>
        <p:xfrm>
          <a:off x="1847528" y="1315768"/>
          <a:ext cx="2880568" cy="1532549"/>
        </p:xfrm>
        <a:graphic>
          <a:graphicData uri="http://schemas.openxmlformats.org/presentationml/2006/ole">
            <mc:AlternateContent xmlns:mc="http://schemas.openxmlformats.org/markup-compatibility/2006">
              <mc:Choice xmlns:v="urn:schemas-microsoft-com:vml" Requires="v">
                <p:oleObj spid="_x0000_s146150" r:id="rId3" imgW="1107785" imgH="713057" progId="Equation.3">
                  <p:embed/>
                </p:oleObj>
              </mc:Choice>
              <mc:Fallback>
                <p:oleObj r:id="rId3" imgW="1107785"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315768"/>
                        <a:ext cx="2880568" cy="1532549"/>
                      </a:xfrm>
                      <a:prstGeom prst="rect">
                        <a:avLst/>
                      </a:prstGeom>
                      <a:noFill/>
                      <a:ln>
                        <a:noFill/>
                      </a:ln>
                      <a:extLst/>
                    </p:spPr>
                  </p:pic>
                </p:oleObj>
              </mc:Fallback>
            </mc:AlternateContent>
          </a:graphicData>
        </a:graphic>
      </p:graphicFrame>
      <p:graphicFrame>
        <p:nvGraphicFramePr>
          <p:cNvPr id="145424" name="Object 3"/>
          <p:cNvGraphicFramePr>
            <a:graphicFrameLocks noChangeAspect="1"/>
          </p:cNvGraphicFramePr>
          <p:nvPr>
            <p:extLst>
              <p:ext uri="{D42A27DB-BD31-4B8C-83A1-F6EECF244321}">
                <p14:modId xmlns:p14="http://schemas.microsoft.com/office/powerpoint/2010/main" val="3018088080"/>
              </p:ext>
            </p:extLst>
          </p:nvPr>
        </p:nvGraphicFramePr>
        <p:xfrm>
          <a:off x="4862042" y="1261828"/>
          <a:ext cx="3178175" cy="1484077"/>
        </p:xfrm>
        <a:graphic>
          <a:graphicData uri="http://schemas.openxmlformats.org/presentationml/2006/ole">
            <mc:AlternateContent xmlns:mc="http://schemas.openxmlformats.org/markup-compatibility/2006">
              <mc:Choice xmlns:v="urn:schemas-microsoft-com:vml" Requires="v">
                <p:oleObj spid="_x0000_s146151" r:id="rId5" imgW="1426114" imgH="713057" progId="Equation.3">
                  <p:embed/>
                </p:oleObj>
              </mc:Choice>
              <mc:Fallback>
                <p:oleObj r:id="rId5" imgW="1426114"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2042" y="1261828"/>
                        <a:ext cx="3178175" cy="1484077"/>
                      </a:xfrm>
                      <a:prstGeom prst="rect">
                        <a:avLst/>
                      </a:prstGeom>
                      <a:noFill/>
                      <a:ln>
                        <a:noFill/>
                      </a:ln>
                      <a:extLst/>
                    </p:spPr>
                  </p:pic>
                </p:oleObj>
              </mc:Fallback>
            </mc:AlternateContent>
          </a:graphicData>
        </a:graphic>
      </p:graphicFrame>
      <p:sp>
        <p:nvSpPr>
          <p:cNvPr id="196625" name="Text Box 18"/>
          <p:cNvSpPr txBox="1"/>
          <p:nvPr/>
        </p:nvSpPr>
        <p:spPr>
          <a:xfrm>
            <a:off x="1524000" y="5431284"/>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5426" name="Object 4"/>
          <p:cNvGraphicFramePr>
            <a:graphicFrameLocks noChangeAspect="1"/>
          </p:cNvGraphicFramePr>
          <p:nvPr>
            <p:extLst>
              <p:ext uri="{D42A27DB-BD31-4B8C-83A1-F6EECF244321}">
                <p14:modId xmlns:p14="http://schemas.microsoft.com/office/powerpoint/2010/main" val="3925905885"/>
              </p:ext>
            </p:extLst>
          </p:nvPr>
        </p:nvGraphicFramePr>
        <p:xfrm>
          <a:off x="1541463" y="5445573"/>
          <a:ext cx="6786562" cy="549275"/>
        </p:xfrm>
        <a:graphic>
          <a:graphicData uri="http://schemas.openxmlformats.org/presentationml/2006/ole">
            <mc:AlternateContent xmlns:mc="http://schemas.openxmlformats.org/markup-compatibility/2006">
              <mc:Choice xmlns:v="urn:schemas-microsoft-com:vml" Requires="v">
                <p:oleObj spid="_x0000_s146152" r:id="rId7" imgW="2933700" imgH="228600" progId="Equation.3">
                  <p:embed/>
                </p:oleObj>
              </mc:Choice>
              <mc:Fallback>
                <p:oleObj r:id="rId7" imgW="2933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3" y="5445573"/>
                        <a:ext cx="6786562"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6627" name="Text Box 20"/>
          <p:cNvSpPr txBox="1"/>
          <p:nvPr/>
        </p:nvSpPr>
        <p:spPr>
          <a:xfrm>
            <a:off x="8543926" y="5337623"/>
            <a:ext cx="2124075" cy="1200329"/>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&lt;v0,v1,v2&gt;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2</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1</a:t>
            </a:r>
          </a:p>
        </p:txBody>
      </p:sp>
      <p:graphicFrame>
        <p:nvGraphicFramePr>
          <p:cNvPr id="145428" name="Object 5"/>
          <p:cNvGraphicFramePr>
            <a:graphicFrameLocks noChangeAspect="1"/>
          </p:cNvGraphicFramePr>
          <p:nvPr>
            <p:extLst>
              <p:ext uri="{D42A27DB-BD31-4B8C-83A1-F6EECF244321}">
                <p14:modId xmlns:p14="http://schemas.microsoft.com/office/powerpoint/2010/main" val="807021851"/>
              </p:ext>
            </p:extLst>
          </p:nvPr>
        </p:nvGraphicFramePr>
        <p:xfrm>
          <a:off x="1847850" y="3356422"/>
          <a:ext cx="3887788" cy="2030412"/>
        </p:xfrm>
        <a:graphic>
          <a:graphicData uri="http://schemas.openxmlformats.org/presentationml/2006/ole">
            <mc:AlternateContent xmlns:mc="http://schemas.openxmlformats.org/markup-compatibility/2006">
              <mc:Choice xmlns:v="urn:schemas-microsoft-com:vml" Requires="v">
                <p:oleObj spid="_x0000_s146153" r:id="rId9" imgW="1081848" imgH="712747" progId="Equation.3">
                  <p:embed/>
                </p:oleObj>
              </mc:Choice>
              <mc:Fallback>
                <p:oleObj r:id="rId9" imgW="1081848" imgH="71274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7850" y="3356422"/>
                        <a:ext cx="3887788"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5429" name="Object 6"/>
          <p:cNvGraphicFramePr>
            <a:graphicFrameLocks noChangeAspect="1"/>
          </p:cNvGraphicFramePr>
          <p:nvPr>
            <p:extLst>
              <p:ext uri="{D42A27DB-BD31-4B8C-83A1-F6EECF244321}">
                <p14:modId xmlns:p14="http://schemas.microsoft.com/office/powerpoint/2010/main" val="1711723586"/>
              </p:ext>
            </p:extLst>
          </p:nvPr>
        </p:nvGraphicFramePr>
        <p:xfrm>
          <a:off x="6119814" y="3356422"/>
          <a:ext cx="4344987" cy="2030412"/>
        </p:xfrm>
        <a:graphic>
          <a:graphicData uri="http://schemas.openxmlformats.org/presentationml/2006/ole">
            <mc:AlternateContent xmlns:mc="http://schemas.openxmlformats.org/markup-compatibility/2006">
              <mc:Choice xmlns:v="urn:schemas-microsoft-com:vml" Requires="v">
                <p:oleObj spid="_x0000_s146154" r:id="rId11" imgW="1438847" imgH="713057" progId="Equation.3">
                  <p:embed/>
                </p:oleObj>
              </mc:Choice>
              <mc:Fallback>
                <p:oleObj r:id="rId11" imgW="1438847" imgH="713057"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9814" y="3356422"/>
                        <a:ext cx="4344987" cy="2030412"/>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45430" name="Line 24"/>
          <p:cNvSpPr>
            <a:spLocks noChangeShapeType="1"/>
          </p:cNvSpPr>
          <p:nvPr/>
        </p:nvSpPr>
        <p:spPr bwMode="auto">
          <a:xfrm>
            <a:off x="5503864" y="3934272"/>
            <a:ext cx="447675" cy="15113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1" name="Line 26"/>
          <p:cNvSpPr>
            <a:spLocks noChangeShapeType="1"/>
          </p:cNvSpPr>
          <p:nvPr/>
        </p:nvSpPr>
        <p:spPr bwMode="auto">
          <a:xfrm>
            <a:off x="9929813" y="3861247"/>
            <a:ext cx="228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32" name="椭圆 26"/>
          <p:cNvSpPr/>
          <p:nvPr/>
        </p:nvSpPr>
        <p:spPr>
          <a:xfrm>
            <a:off x="4943476" y="3284985"/>
            <a:ext cx="576263"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6633" name="椭圆 27"/>
          <p:cNvSpPr/>
          <p:nvPr/>
        </p:nvSpPr>
        <p:spPr>
          <a:xfrm>
            <a:off x="9551988" y="3356422"/>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5434" name="Rectangle 2"/>
          <p:cNvSpPr txBox="1">
            <a:spLocks noChangeArrowheads="1"/>
          </p:cNvSpPr>
          <p:nvPr/>
        </p:nvSpPr>
        <p:spPr bwMode="auto">
          <a:xfrm>
            <a:off x="695400" y="6082"/>
            <a:ext cx="7086600" cy="78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(4)</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Oval 3"/>
          <p:cNvSpPr/>
          <p:nvPr/>
        </p:nvSpPr>
        <p:spPr>
          <a:xfrm>
            <a:off x="84002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7635" name="Oval 4"/>
          <p:cNvSpPr/>
          <p:nvPr/>
        </p:nvSpPr>
        <p:spPr>
          <a:xfrm>
            <a:off x="98480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7636" name="Oval 5"/>
          <p:cNvSpPr/>
          <p:nvPr/>
        </p:nvSpPr>
        <p:spPr>
          <a:xfrm>
            <a:off x="9162256" y="2356520"/>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6437" name="Line 6"/>
          <p:cNvSpPr>
            <a:spLocks noChangeShapeType="1"/>
          </p:cNvSpPr>
          <p:nvPr/>
        </p:nvSpPr>
        <p:spPr bwMode="auto">
          <a:xfrm>
            <a:off x="8857456" y="151832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8" name="Line 7"/>
          <p:cNvSpPr>
            <a:spLocks noChangeShapeType="1"/>
          </p:cNvSpPr>
          <p:nvPr/>
        </p:nvSpPr>
        <p:spPr bwMode="auto">
          <a:xfrm flipH="1">
            <a:off x="8781256" y="128972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9" name="Line 8"/>
          <p:cNvSpPr>
            <a:spLocks noChangeShapeType="1"/>
          </p:cNvSpPr>
          <p:nvPr/>
        </p:nvSpPr>
        <p:spPr bwMode="auto">
          <a:xfrm flipH="1">
            <a:off x="9543256" y="1746920"/>
            <a:ext cx="457200" cy="685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0" name="Line 9"/>
          <p:cNvSpPr>
            <a:spLocks noChangeShapeType="1"/>
          </p:cNvSpPr>
          <p:nvPr/>
        </p:nvSpPr>
        <p:spPr bwMode="auto">
          <a:xfrm>
            <a:off x="8781256" y="167072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1" name="Line 10"/>
          <p:cNvSpPr>
            <a:spLocks noChangeShapeType="1"/>
          </p:cNvSpPr>
          <p:nvPr/>
        </p:nvSpPr>
        <p:spPr bwMode="auto">
          <a:xfrm flipH="1" flipV="1">
            <a:off x="8552656" y="1746920"/>
            <a:ext cx="609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2" name="Text Box 11"/>
          <p:cNvSpPr txBox="1"/>
          <p:nvPr/>
        </p:nvSpPr>
        <p:spPr>
          <a:xfrm>
            <a:off x="98480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7643" name="Text Box 12"/>
          <p:cNvSpPr txBox="1"/>
          <p:nvPr/>
        </p:nvSpPr>
        <p:spPr>
          <a:xfrm>
            <a:off x="9086056" y="908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7644" name="Text Box 13"/>
          <p:cNvSpPr txBox="1"/>
          <p:nvPr/>
        </p:nvSpPr>
        <p:spPr>
          <a:xfrm>
            <a:off x="9314656" y="15183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7645" name="Text Box 14"/>
          <p:cNvSpPr txBox="1"/>
          <p:nvPr/>
        </p:nvSpPr>
        <p:spPr>
          <a:xfrm>
            <a:off x="8933656" y="17469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7646" name="Text Box 15"/>
          <p:cNvSpPr txBox="1"/>
          <p:nvPr/>
        </p:nvSpPr>
        <p:spPr>
          <a:xfrm>
            <a:off x="84002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sp>
        <p:nvSpPr>
          <p:cNvPr id="197647" name="Text Box 16"/>
          <p:cNvSpPr txBox="1"/>
          <p:nvPr/>
        </p:nvSpPr>
        <p:spPr>
          <a:xfrm>
            <a:off x="1704528" y="5733033"/>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6448" name="Object 2"/>
          <p:cNvGraphicFramePr>
            <a:graphicFrameLocks noChangeAspect="1"/>
          </p:cNvGraphicFramePr>
          <p:nvPr>
            <p:extLst>
              <p:ext uri="{D42A27DB-BD31-4B8C-83A1-F6EECF244321}">
                <p14:modId xmlns:p14="http://schemas.microsoft.com/office/powerpoint/2010/main" val="2054741890"/>
              </p:ext>
            </p:extLst>
          </p:nvPr>
        </p:nvGraphicFramePr>
        <p:xfrm>
          <a:off x="1955354" y="3501009"/>
          <a:ext cx="3889375" cy="2030413"/>
        </p:xfrm>
        <a:graphic>
          <a:graphicData uri="http://schemas.openxmlformats.org/presentationml/2006/ole">
            <mc:AlternateContent xmlns:mc="http://schemas.openxmlformats.org/markup-compatibility/2006">
              <mc:Choice xmlns:v="urn:schemas-microsoft-com:vml" Requires="v">
                <p:oleObj spid="_x0000_s147141" r:id="rId4" imgW="1069585" imgH="713057" progId="Equation.3">
                  <p:embed/>
                </p:oleObj>
              </mc:Choice>
              <mc:Fallback>
                <p:oleObj r:id="rId4" imgW="1069585" imgH="71305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354" y="3501009"/>
                        <a:ext cx="3889375"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49" name="Object 3"/>
          <p:cNvGraphicFramePr>
            <a:graphicFrameLocks noChangeAspect="1"/>
          </p:cNvGraphicFramePr>
          <p:nvPr>
            <p:extLst>
              <p:ext uri="{D42A27DB-BD31-4B8C-83A1-F6EECF244321}">
                <p14:modId xmlns:p14="http://schemas.microsoft.com/office/powerpoint/2010/main" val="3964528664"/>
              </p:ext>
            </p:extLst>
          </p:nvPr>
        </p:nvGraphicFramePr>
        <p:xfrm>
          <a:off x="6230492" y="3501008"/>
          <a:ext cx="3908425" cy="2030412"/>
        </p:xfrm>
        <a:graphic>
          <a:graphicData uri="http://schemas.openxmlformats.org/presentationml/2006/ole">
            <mc:AlternateContent xmlns:mc="http://schemas.openxmlformats.org/markup-compatibility/2006">
              <mc:Choice xmlns:v="urn:schemas-microsoft-com:vml" Requires="v">
                <p:oleObj spid="_x0000_s147142" r:id="rId6" imgW="1438847" imgH="713057" progId="Equation.3">
                  <p:embed/>
                </p:oleObj>
              </mc:Choice>
              <mc:Fallback>
                <p:oleObj r:id="rId6" imgW="1438847" imgH="71305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492" y="3501008"/>
                        <a:ext cx="3908425"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50" name="Object 4"/>
          <p:cNvGraphicFramePr>
            <a:graphicFrameLocks noChangeAspect="1"/>
          </p:cNvGraphicFramePr>
          <p:nvPr>
            <p:extLst>
              <p:ext uri="{D42A27DB-BD31-4B8C-83A1-F6EECF244321}">
                <p14:modId xmlns:p14="http://schemas.microsoft.com/office/powerpoint/2010/main" val="2991600834"/>
              </p:ext>
            </p:extLst>
          </p:nvPr>
        </p:nvGraphicFramePr>
        <p:xfrm>
          <a:off x="1991545" y="1242292"/>
          <a:ext cx="2881015" cy="1435457"/>
        </p:xfrm>
        <a:graphic>
          <a:graphicData uri="http://schemas.openxmlformats.org/presentationml/2006/ole">
            <mc:AlternateContent xmlns:mc="http://schemas.openxmlformats.org/markup-compatibility/2006">
              <mc:Choice xmlns:v="urn:schemas-microsoft-com:vml" Requires="v">
                <p:oleObj spid="_x0000_s147143" r:id="rId8" imgW="1081848" imgH="712747" progId="Equation.3">
                  <p:embed/>
                </p:oleObj>
              </mc:Choice>
              <mc:Fallback>
                <p:oleObj r:id="rId8" imgW="1081848" imgH="71274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1545" y="1242292"/>
                        <a:ext cx="2881015" cy="1435457"/>
                      </a:xfrm>
                      <a:prstGeom prst="rect">
                        <a:avLst/>
                      </a:prstGeom>
                      <a:noFill/>
                      <a:ln>
                        <a:noFill/>
                      </a:ln>
                      <a:extLst/>
                    </p:spPr>
                  </p:pic>
                </p:oleObj>
              </mc:Fallback>
            </mc:AlternateContent>
          </a:graphicData>
        </a:graphic>
      </p:graphicFrame>
      <p:graphicFrame>
        <p:nvGraphicFramePr>
          <p:cNvPr id="146451" name="Object 5"/>
          <p:cNvGraphicFramePr>
            <a:graphicFrameLocks noChangeAspect="1"/>
          </p:cNvGraphicFramePr>
          <p:nvPr>
            <p:extLst>
              <p:ext uri="{D42A27DB-BD31-4B8C-83A1-F6EECF244321}">
                <p14:modId xmlns:p14="http://schemas.microsoft.com/office/powerpoint/2010/main" val="3016487631"/>
              </p:ext>
            </p:extLst>
          </p:nvPr>
        </p:nvGraphicFramePr>
        <p:xfrm>
          <a:off x="5064436" y="1163084"/>
          <a:ext cx="2925762" cy="1473829"/>
        </p:xfrm>
        <a:graphic>
          <a:graphicData uri="http://schemas.openxmlformats.org/presentationml/2006/ole">
            <mc:AlternateContent xmlns:mc="http://schemas.openxmlformats.org/markup-compatibility/2006">
              <mc:Choice xmlns:v="urn:schemas-microsoft-com:vml" Requires="v">
                <p:oleObj spid="_x0000_s147144" r:id="rId10" imgW="1438847" imgH="713057" progId="Equation.3">
                  <p:embed/>
                </p:oleObj>
              </mc:Choice>
              <mc:Fallback>
                <p:oleObj r:id="rId10" imgW="1438847" imgH="71305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4436" y="1163084"/>
                        <a:ext cx="2925762" cy="1473829"/>
                      </a:xfrm>
                      <a:prstGeom prst="rect">
                        <a:avLst/>
                      </a:prstGeom>
                      <a:noFill/>
                      <a:ln>
                        <a:noFill/>
                      </a:ln>
                      <a:extLst/>
                    </p:spPr>
                  </p:pic>
                </p:oleObj>
              </mc:Fallback>
            </mc:AlternateContent>
          </a:graphicData>
        </a:graphic>
      </p:graphicFrame>
      <p:sp>
        <p:nvSpPr>
          <p:cNvPr id="197652" name="Text Box 23"/>
          <p:cNvSpPr txBox="1"/>
          <p:nvPr/>
        </p:nvSpPr>
        <p:spPr>
          <a:xfrm>
            <a:off x="1775520" y="6238474"/>
            <a:ext cx="8600728" cy="430887"/>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200" noProof="1">
                <a:latin typeface="Arial" panose="020B0604020202020204" pitchFamily="34" charset="0"/>
                <a:ea typeface="宋体" panose="02010600030101010101" pitchFamily="2" charset="-122"/>
                <a:hlinkClick r:id="rId12"/>
              </a:rPr>
              <a:t>由上述结果可推出图中每一对顶点之间的最短路径和相应的路径长度</a:t>
            </a:r>
            <a:endParaRPr lang="zh-CN" altLang="en-US" sz="2200" noProof="1">
              <a:latin typeface="Arial" panose="020B0604020202020204" pitchFamily="34" charset="0"/>
              <a:ea typeface="宋体" panose="02010600030101010101" pitchFamily="2" charset="-122"/>
            </a:endParaRPr>
          </a:p>
        </p:txBody>
      </p:sp>
      <p:sp>
        <p:nvSpPr>
          <p:cNvPr id="197653" name="椭圆 23"/>
          <p:cNvSpPr/>
          <p:nvPr/>
        </p:nvSpPr>
        <p:spPr>
          <a:xfrm>
            <a:off x="3468241" y="4018534"/>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7654" name="椭圆 24"/>
          <p:cNvSpPr/>
          <p:nvPr/>
        </p:nvSpPr>
        <p:spPr>
          <a:xfrm>
            <a:off x="7932291" y="4162996"/>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6455" name="Rectangle 2"/>
          <p:cNvSpPr txBox="1">
            <a:spLocks noChangeArrowheads="1"/>
          </p:cNvSpPr>
          <p:nvPr/>
        </p:nvSpPr>
        <p:spPr bwMode="auto">
          <a:xfrm>
            <a:off x="695400" y="28305"/>
            <a:ext cx="7086600" cy="60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(5)</a:t>
            </a:r>
            <a:endParaRPr lang="zh-CN" altLang="en-US" sz="3600" b="1" dirty="0">
              <a:solidFill>
                <a:srgbClr val="0000FF"/>
              </a:solidFill>
              <a:latin typeface="Tahoma" panose="020B0604030504040204" pitchFamily="34" charset="0"/>
              <a:ea typeface="楷体_GB2312" pitchFamily="1" charset="-122"/>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4182148514"/>
              </p:ext>
            </p:extLst>
          </p:nvPr>
        </p:nvGraphicFramePr>
        <p:xfrm>
          <a:off x="1839368" y="5602289"/>
          <a:ext cx="6992937" cy="579437"/>
        </p:xfrm>
        <a:graphic>
          <a:graphicData uri="http://schemas.openxmlformats.org/presentationml/2006/ole">
            <mc:AlternateContent xmlns:mc="http://schemas.openxmlformats.org/markup-compatibility/2006">
              <mc:Choice xmlns:v="urn:schemas-microsoft-com:vml" Requires="v">
                <p:oleObj spid="_x0000_s147145" name="Equation" r:id="rId13" imgW="3022560" imgH="241200" progId="Equation.DSMT4">
                  <p:embed/>
                </p:oleObj>
              </mc:Choice>
              <mc:Fallback>
                <p:oleObj name="Equation" r:id="rId13" imgW="3022560" imgH="241200" progId="Equation.DSMT4">
                  <p:embed/>
                  <p:pic>
                    <p:nvPicPr>
                      <p:cNvPr id="0" name=""/>
                      <p:cNvPicPr>
                        <a:picLocks noChangeAspect="1" noChangeArrowheads="1"/>
                      </p:cNvPicPr>
                      <p:nvPr/>
                    </p:nvPicPr>
                    <p:blipFill>
                      <a:blip r:embed="rId14"/>
                      <a:srcRect/>
                      <a:stretch>
                        <a:fillRect/>
                      </a:stretch>
                    </p:blipFill>
                    <p:spPr bwMode="auto">
                      <a:xfrm>
                        <a:off x="1839368" y="5602289"/>
                        <a:ext cx="6992937" cy="579437"/>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Line 24"/>
          <p:cNvSpPr>
            <a:spLocks noChangeShapeType="1"/>
          </p:cNvSpPr>
          <p:nvPr/>
        </p:nvSpPr>
        <p:spPr bwMode="auto">
          <a:xfrm>
            <a:off x="3932192" y="4762099"/>
            <a:ext cx="219592" cy="8056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983432" y="0"/>
            <a:ext cx="7793038" cy="711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算法实现</a:t>
            </a:r>
          </a:p>
        </p:txBody>
      </p:sp>
      <p:sp>
        <p:nvSpPr>
          <p:cNvPr id="5" name="Rectangle 3"/>
          <p:cNvSpPr>
            <a:spLocks noGrp="1" noChangeArrowheads="1"/>
          </p:cNvSpPr>
          <p:nvPr>
            <p:ph idx="1"/>
          </p:nvPr>
        </p:nvSpPr>
        <p:spPr>
          <a:xfrm>
            <a:off x="8400256" y="1946523"/>
            <a:ext cx="3816424" cy="2058541"/>
          </a:xfrm>
        </p:spPr>
        <p:style>
          <a:lnRef idx="2">
            <a:schemeClr val="dk1"/>
          </a:lnRef>
          <a:fillRef idx="1">
            <a:schemeClr val="lt1"/>
          </a:fillRef>
          <a:effectRef idx="0">
            <a:schemeClr val="dk1"/>
          </a:effectRef>
          <a:fontRef idx="minor">
            <a:schemeClr val="dk1"/>
          </a:fontRef>
        </p:style>
        <p:txBody>
          <a:bodyPr>
            <a:normAutofit/>
          </a:bodyPr>
          <a:lstStyle/>
          <a:p>
            <a:pPr>
              <a:defRPr/>
            </a:pPr>
            <a:r>
              <a:rPr kumimoji="1" lang="en-US" altLang="zh-CN" sz="2000" dirty="0" smtClean="0">
                <a:latin typeface="Times New Roman" panose="02020603050405020304" pitchFamily="18" charset="0"/>
                <a:cs typeface="Times New Roman" panose="02020603050405020304" pitchFamily="18" charset="0"/>
              </a:rPr>
              <a:t>a[</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存储迭代数组</a:t>
            </a:r>
            <a:r>
              <a:rPr kumimoji="1" lang="en-US" altLang="zh-CN" sz="2000" dirty="0" smtClean="0">
                <a:latin typeface="Times New Roman" panose="02020603050405020304" pitchFamily="18" charset="0"/>
                <a:cs typeface="Times New Roman" panose="02020603050405020304" pitchFamily="18" charset="0"/>
              </a:rPr>
              <a:t>A</a:t>
            </a:r>
          </a:p>
          <a:p>
            <a:pPr>
              <a:defRPr/>
            </a:pPr>
            <a:r>
              <a:rPr kumimoji="1" lang="en-US" altLang="zh-CN" sz="2000" dirty="0" smtClean="0">
                <a:latin typeface="Times New Roman" panose="02020603050405020304" pitchFamily="18" charset="0"/>
                <a:cs typeface="Times New Roman" panose="02020603050405020304" pitchFamily="18" charset="0"/>
              </a:rPr>
              <a:t>path[</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存储顶点</a:t>
            </a:r>
            <a:r>
              <a:rPr kumimoji="1" lang="en-US" altLang="zh-CN" sz="2000" dirty="0" smtClean="0">
                <a:latin typeface="Times New Roman" panose="02020603050405020304" pitchFamily="18" charset="0"/>
                <a:cs typeface="Times New Roman" panose="02020603050405020304" pitchFamily="18" charset="0"/>
              </a:rPr>
              <a:t>vi</a:t>
            </a:r>
            <a:r>
              <a:rPr kumimoji="1" lang="zh-CN" altLang="en-US" sz="2000" dirty="0" smtClean="0">
                <a:latin typeface="Times New Roman" panose="02020603050405020304" pitchFamily="18" charset="0"/>
                <a:cs typeface="Times New Roman" panose="02020603050405020304" pitchFamily="18" charset="0"/>
              </a:rPr>
              <a:t>，</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之间最短路径所经历的顶点中和</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相连的顶点的序号（这样可以得到路径上所有的顶点序号）</a:t>
            </a:r>
          </a:p>
        </p:txBody>
      </p:sp>
      <p:sp>
        <p:nvSpPr>
          <p:cNvPr id="6" name="Text Box 2"/>
          <p:cNvSpPr txBox="1">
            <a:spLocks noChangeArrowheads="1"/>
          </p:cNvSpPr>
          <p:nvPr/>
        </p:nvSpPr>
        <p:spPr bwMode="auto">
          <a:xfrm>
            <a:off x="911424" y="591070"/>
            <a:ext cx="8896350" cy="635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template &lt;class</a:t>
            </a:r>
            <a:r>
              <a:rPr lang="en-US" altLang="zh-CN" dirty="0">
                <a:latin typeface="Times New Roman" panose="02020603050405020304" pitchFamily="18" charset="0"/>
                <a:ea typeface="隶书" panose="02010509060101010101" pitchFamily="49" charset="-122"/>
              </a:rPr>
              <a:t> 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void Floyd</a:t>
            </a:r>
            <a:r>
              <a:rPr lang="en-US" altLang="zh-CN" dirty="0">
                <a:latin typeface="Times New Roman" panose="02020603050405020304" pitchFamily="18" charset="0"/>
                <a:ea typeface="隶书" panose="02010509060101010101" pitchFamily="49" charset="-122"/>
              </a:rPr>
              <a:t> (Graph</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&gt;&amp; </a:t>
            </a:r>
            <a:r>
              <a:rPr lang="en-US" altLang="zh-CN" dirty="0">
                <a:latin typeface="Times New Roman" panose="02020603050405020304" pitchFamily="18" charset="0"/>
                <a:ea typeface="隶书" panose="02010509060101010101" pitchFamily="49" charset="-122"/>
              </a:rPr>
              <a:t>G</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 a[][]</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path[][])</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Arial" panose="020B0604020202020204" pitchFamily="34" charset="0"/>
              <a:buNone/>
              <a:defRPr/>
            </a:pPr>
            <a:r>
              <a:rPr lang="en-US" altLang="zh-CN" sz="1600" b="1" dirty="0">
                <a:solidFill>
                  <a:schemeClr val="tx2"/>
                </a:solidFill>
                <a:latin typeface="Times New Roman" panose="02020603050405020304" pitchFamily="18" charset="0"/>
                <a:ea typeface="隶书" panose="02010509060101010101" pitchFamily="49" charset="-122"/>
              </a:rPr>
              <a:t>//a[</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是顶点</a:t>
            </a:r>
            <a:r>
              <a:rPr lang="en-US" altLang="zh-CN" sz="1600" b="1" dirty="0" err="1">
                <a:solidFill>
                  <a:schemeClr val="tx2"/>
                </a:solidFill>
                <a:latin typeface="Times New Roman" panose="02020603050405020304" pitchFamily="18" charset="0"/>
                <a:ea typeface="隶书" panose="02010509060101010101" pitchFamily="49" charset="-122"/>
              </a:rPr>
              <a:t>i</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之间的最短路径长度</a:t>
            </a:r>
            <a:r>
              <a:rPr lang="zh-CN" altLang="en-US" sz="1600" b="1" dirty="0">
                <a:solidFill>
                  <a:schemeClr val="tx2"/>
                </a:solidFill>
                <a:latin typeface="Times New Roman" panose="02020603050405020304" pitchFamily="18" charset="0"/>
                <a:ea typeface="隶书" panose="02010509060101010101" pitchFamily="49" charset="-122"/>
              </a:rPr>
              <a:t>。</a:t>
            </a:r>
            <a:r>
              <a:rPr lang="en-US" altLang="zh-CN" sz="1600" b="1" dirty="0">
                <a:solidFill>
                  <a:schemeClr val="tx2"/>
                </a:solidFill>
                <a:latin typeface="Times New Roman" panose="02020603050405020304" pitchFamily="18" charset="0"/>
                <a:ea typeface="隶书" panose="02010509060101010101" pitchFamily="49" charset="-122"/>
              </a:rPr>
              <a:t>path[</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是相应路径上顶点</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的前一顶点的顶点号</a:t>
            </a:r>
            <a:endParaRPr lang="en-US" altLang="zh-CN" sz="1600"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i,j,k,n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G.NumberOfVertices</a:t>
            </a:r>
            <a:r>
              <a:rPr lang="en-US" altLang="zh-CN" dirty="0">
                <a:latin typeface="Times New Roman" panose="02020603050405020304" pitchFamily="18" charset="0"/>
                <a:ea typeface="隶书" panose="02010509060101010101" pitchFamily="49" charset="-122"/>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a:t>
            </a:r>
            <a:r>
              <a:rPr lang="en-US" altLang="zh-CN" dirty="0">
                <a:latin typeface="Times New Roman" panose="02020603050405020304" pitchFamily="18" charset="0"/>
              </a:rPr>
              <a:t> 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矩阵</a:t>
            </a:r>
            <a:r>
              <a:rPr lang="en-US" altLang="zh-CN" dirty="0">
                <a:solidFill>
                  <a:schemeClr val="tx2"/>
                </a:solidFill>
                <a:latin typeface="Times New Roman" panose="02020603050405020304" pitchFamily="18" charset="0"/>
                <a:ea typeface="隶书" panose="02010509060101010101" pitchFamily="49" charset="-122"/>
              </a:rPr>
              <a:t>a</a:t>
            </a:r>
            <a:r>
              <a:rPr lang="zh-CN" altLang="en-US" dirty="0">
                <a:solidFill>
                  <a:schemeClr val="tx2"/>
                </a:solidFill>
                <a:latin typeface="Times New Roman" panose="02020603050405020304" pitchFamily="18" charset="0"/>
                <a:ea typeface="隶书" panose="02010509060101010101" pitchFamily="49" charset="-122"/>
              </a:rPr>
              <a:t>与</a:t>
            </a:r>
            <a:r>
              <a:rPr lang="en-US" altLang="zh-CN" dirty="0">
                <a:solidFill>
                  <a:schemeClr val="tx2"/>
                </a:solidFill>
                <a:latin typeface="Times New Roman" panose="02020603050405020304" pitchFamily="18" charset="0"/>
                <a:ea typeface="隶书" panose="02010509060101010101" pitchFamily="49" charset="-122"/>
              </a:rPr>
              <a:t>path</a:t>
            </a:r>
            <a:r>
              <a:rPr lang="zh-CN" altLang="en-US" dirty="0">
                <a:solidFill>
                  <a:schemeClr val="tx2"/>
                </a:solidFill>
                <a:latin typeface="Times New Roman" panose="02020603050405020304" pitchFamily="18" charset="0"/>
                <a:ea typeface="隶书" panose="02010509060101010101" pitchFamily="49" charset="-122"/>
              </a:rPr>
              <a:t>初始化</a:t>
            </a:r>
          </a:p>
          <a:p>
            <a:pPr eaLnBrk="1" hangingPunct="1">
              <a:spcBef>
                <a:spcPct val="10000"/>
              </a:spcBef>
              <a:buFont typeface="Arial" panose="020B0604020202020204" pitchFamily="34" charset="0"/>
              <a:buNone/>
              <a:defRPr/>
            </a:pPr>
            <a:r>
              <a:rPr lang="zh-CN" altLang="en-US" b="1" dirty="0">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G.getWeight</a:t>
            </a:r>
            <a:r>
              <a:rPr lang="en-US" altLang="zh-CN"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b="1" dirty="0">
                <a:latin typeface="Times New Roman" panose="02020603050405020304" pitchFamily="18" charset="0"/>
              </a:rPr>
              <a:t> != </a:t>
            </a:r>
            <a:r>
              <a:rPr lang="en-US" altLang="zh-CN" dirty="0">
                <a:latin typeface="Times New Roman" panose="02020603050405020304" pitchFamily="18" charset="0"/>
              </a:rPr>
              <a:t>j</a:t>
            </a:r>
            <a:r>
              <a:rPr lang="en-US" altLang="zh-CN" b="1" dirty="0">
                <a:latin typeface="Times New Roman" panose="02020603050405020304" pitchFamily="18" charset="0"/>
              </a:rPr>
              <a:t> &amp;&amp;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&lt; </a:t>
            </a:r>
            <a:r>
              <a:rPr lang="en-US" altLang="zh-CN" dirty="0" err="1">
                <a:latin typeface="Times New Roman" panose="02020603050405020304" pitchFamily="18" charset="0"/>
              </a:rPr>
              <a:t>maxValue</a:t>
            </a:r>
            <a:r>
              <a:rPr lang="en-US" altLang="zh-CN" dirty="0">
                <a:latin typeface="Times New Roman" panose="02020603050405020304" pitchFamily="18" charset="0"/>
              </a:rPr>
              <a:t>) path[</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i</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else </a:t>
            </a:r>
            <a:r>
              <a:rPr lang="en-US" altLang="zh-CN" dirty="0">
                <a:latin typeface="Times New Roman" panose="02020603050405020304" pitchFamily="18" charset="0"/>
              </a:rPr>
              <a:t>path[</a:t>
            </a:r>
            <a:r>
              <a:rPr lang="en-US" altLang="zh-CN" dirty="0" err="1">
                <a:latin typeface="Times New Roman" panose="02020603050405020304" pitchFamily="18" charset="0"/>
              </a:rPr>
              <a:t>i</a:t>
            </a:r>
            <a:r>
              <a:rPr lang="en-US" altLang="zh-CN" dirty="0">
                <a:latin typeface="Times New Roman" panose="02020603050405020304" pitchFamily="18" charset="0"/>
              </a:rPr>
              <a:t>][j] = -1</a:t>
            </a:r>
            <a:r>
              <a:rPr lang="zh-CN" altLang="en-US" b="1" dirty="0">
                <a:latin typeface="Times New Roman" panose="02020603050405020304" pitchFamily="18" charset="0"/>
              </a:rPr>
              <a:t>；</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(k = 0</a:t>
            </a:r>
            <a:r>
              <a:rPr lang="en-US" altLang="zh-CN" b="1" dirty="0">
                <a:latin typeface="Times New Roman" panose="02020603050405020304" pitchFamily="18" charset="0"/>
              </a:rPr>
              <a:t>; </a:t>
            </a:r>
            <a:r>
              <a:rPr lang="en-US" altLang="zh-CN" dirty="0">
                <a:latin typeface="Times New Roman" panose="02020603050405020304" pitchFamily="18" charset="0"/>
              </a:rPr>
              <a:t>k</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k++)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针对每一个</a:t>
            </a:r>
            <a:r>
              <a:rPr lang="en-US" altLang="zh-CN" b="1" dirty="0">
                <a:solidFill>
                  <a:schemeClr val="tx2"/>
                </a:solidFill>
                <a:latin typeface="Times New Roman" panose="02020603050405020304" pitchFamily="18" charset="0"/>
              </a:rPr>
              <a:t>k, </a:t>
            </a:r>
            <a:r>
              <a:rPr lang="zh-CN" altLang="en-US" dirty="0">
                <a:solidFill>
                  <a:schemeClr val="tx2"/>
                </a:solidFill>
                <a:latin typeface="Times New Roman" panose="02020603050405020304" pitchFamily="18" charset="0"/>
                <a:ea typeface="隶书" panose="02010509060101010101" pitchFamily="49" charset="-122"/>
              </a:rPr>
              <a:t>产生</a:t>
            </a:r>
            <a:r>
              <a:rPr lang="en-US" altLang="zh-CN" b="1" dirty="0">
                <a:solidFill>
                  <a:schemeClr val="tx2"/>
                </a:solidFill>
                <a:latin typeface="Times New Roman" panose="02020603050405020304" pitchFamily="18" charset="0"/>
              </a:rPr>
              <a:t>a(k)</a:t>
            </a:r>
            <a:r>
              <a:rPr lang="zh-CN" altLang="en-US" dirty="0">
                <a:solidFill>
                  <a:schemeClr val="tx2"/>
                </a:solidFill>
                <a:latin typeface="Times New Roman" panose="02020603050405020304" pitchFamily="18" charset="0"/>
                <a:ea typeface="隶书" panose="02010509060101010101" pitchFamily="49" charset="-122"/>
              </a:rPr>
              <a:t>及</a:t>
            </a:r>
            <a:r>
              <a:rPr lang="en-US" altLang="zh-CN" b="1" dirty="0">
                <a:solidFill>
                  <a:schemeClr val="tx2"/>
                </a:solidFill>
                <a:latin typeface="Times New Roman" panose="02020603050405020304" pitchFamily="18" charset="0"/>
              </a:rPr>
              <a:t>path(k)</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&lt;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a:t>
            </a:r>
            <a:r>
              <a:rPr lang="en-US" altLang="zh-CN" b="1" dirty="0">
                <a:latin typeface="Times New Roman" panose="02020603050405020304" pitchFamily="18" charset="0"/>
              </a:rPr>
              <a:t> {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ea typeface="仿宋_GB2312" pitchFamily="1" charset="-122"/>
              </a:rPr>
              <a:t>path[</a:t>
            </a:r>
            <a:r>
              <a:rPr lang="en-US" altLang="zh-CN" dirty="0" err="1">
                <a:latin typeface="Times New Roman" panose="02020603050405020304" pitchFamily="18" charset="0"/>
                <a:ea typeface="仿宋_GB2312" pitchFamily="1" charset="-122"/>
              </a:rPr>
              <a:t>i</a:t>
            </a:r>
            <a:r>
              <a:rPr lang="en-US" altLang="zh-CN" dirty="0">
                <a:latin typeface="Times New Roman" panose="02020603050405020304" pitchFamily="18" charset="0"/>
                <a:ea typeface="仿宋_GB2312" pitchFamily="1" charset="-122"/>
              </a:rPr>
              <a:t>][j] = path[k][j]</a:t>
            </a:r>
            <a:r>
              <a:rPr lang="en-US" altLang="zh-CN" b="1" dirty="0">
                <a:latin typeface="Times New Roman" panose="02020603050405020304" pitchFamily="18" charset="0"/>
                <a:ea typeface="仿宋_GB2312" pitchFamily="1" charset="-122"/>
              </a:rPr>
              <a:t>; }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缩短路径长度</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绕过</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到</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j</a:t>
            </a:r>
            <a:endParaRPr lang="en-US" altLang="zh-CN"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仿宋_GB2312" pitchFamily="1" charset="-122"/>
              </a:rPr>
              <a:t>};</a:t>
            </a:r>
            <a:r>
              <a:rPr lang="en-US" altLang="zh-CN" b="1" dirty="0">
                <a:latin typeface="Times New Roman" panose="02020603050405020304" pitchFamily="18" charset="0"/>
              </a:rPr>
              <a:t>             </a:t>
            </a:r>
            <a:endParaRPr lang="en-US" altLang="zh-CN" dirty="0">
              <a:solidFill>
                <a:schemeClr val="tx2"/>
              </a:solidFill>
              <a:latin typeface="Times New Roman" panose="02020603050405020304" pitchFamily="18" charset="0"/>
            </a:endParaRPr>
          </a:p>
        </p:txBody>
      </p:sp>
      <p:pic>
        <p:nvPicPr>
          <p:cNvPr id="7" name="Picture 2" descr="https://timgsa.baidu.com/timg?image&amp;quality=80&amp;size=b9999_10000&amp;sec=1573450120050&amp;di=03279f55c4b0063c15f311316bbd9bf9&amp;imgtype=0&amp;src=http%3A%2F%2Fww2.sinaimg.cn%2Flarge%2F4c0702aagw1ey2jx9pbnvj20fk08oab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360" y="4653136"/>
            <a:ext cx="2232248" cy="12436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539013" y="5949280"/>
            <a:ext cx="1957587" cy="461665"/>
          </a:xfrm>
          <a:prstGeom prst="rect">
            <a:avLst/>
          </a:prstGeom>
        </p:spPr>
        <p:txBody>
          <a:bodyPr wrap="none">
            <a:spAutoFit/>
          </a:bodyPr>
          <a:lstStyle/>
          <a:p>
            <a:r>
              <a:rPr lang="zh-CN" altLang="en-US" b="1" dirty="0">
                <a:solidFill>
                  <a:srgbClr val="FF0000"/>
                </a:solidFill>
                <a:latin typeface="Tahoma" panose="020B0604030504040204" pitchFamily="34" charset="0"/>
                <a:cs typeface="Times New Roman" panose="02020603050405020304" pitchFamily="18" charset="0"/>
              </a:rPr>
              <a:t>复杂度</a:t>
            </a:r>
            <a:r>
              <a:rPr lang="zh-CN" altLang="zh-CN" b="1" dirty="0">
                <a:solidFill>
                  <a:srgbClr val="FF0000"/>
                </a:solidFill>
                <a:latin typeface="Tahoma" panose="020B0604030504040204" pitchFamily="34" charset="0"/>
                <a:cs typeface="Times New Roman" panose="02020603050405020304" pitchFamily="18" charset="0"/>
              </a:rPr>
              <a:t>O(</a:t>
            </a:r>
            <a:r>
              <a:rPr lang="en-US" altLang="zh-CN" b="1" dirty="0">
                <a:solidFill>
                  <a:srgbClr val="FF0000"/>
                </a:solidFill>
                <a:latin typeface="Tahoma" panose="020B0604030504040204" pitchFamily="34" charset="0"/>
                <a:cs typeface="Times New Roman" panose="02020603050405020304" pitchFamily="18" charset="0"/>
              </a:rPr>
              <a:t>n</a:t>
            </a:r>
            <a:r>
              <a:rPr lang="en-US" altLang="zh-CN" b="1" baseline="30000" dirty="0">
                <a:solidFill>
                  <a:srgbClr val="FF0000"/>
                </a:solidFill>
                <a:latin typeface="Tahoma" panose="020B0604030504040204" pitchFamily="34" charset="0"/>
                <a:cs typeface="Times New Roman" panose="02020603050405020304" pitchFamily="18" charset="0"/>
              </a:rPr>
              <a:t>3</a:t>
            </a:r>
            <a:r>
              <a:rPr lang="en-US" altLang="zh-CN" b="1" dirty="0">
                <a:solidFill>
                  <a:srgbClr val="FF0000"/>
                </a:solidFill>
                <a:latin typeface="Tahoma" panose="020B0604030504040204" pitchFamily="34" charset="0"/>
                <a:cs typeface="Times New Roman" panose="02020603050405020304" pitchFamily="18" charset="0"/>
              </a:rPr>
              <a:t>)</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976" y="44624"/>
            <a:ext cx="10515600" cy="687611"/>
          </a:xfrm>
        </p:spPr>
        <p:txBody>
          <a:bodyPr>
            <a:normAutofit fontScale="90000"/>
          </a:bodyPr>
          <a:lstStyle/>
          <a:p>
            <a:r>
              <a:rPr lang="zh-CN" altLang="en-US" dirty="0">
                <a:solidFill>
                  <a:srgbClr val="0000FF"/>
                </a:solidFill>
              </a:rPr>
              <a:t>求图中所有点对的最短路径</a:t>
            </a:r>
          </a:p>
        </p:txBody>
      </p:sp>
      <p:sp>
        <p:nvSpPr>
          <p:cNvPr id="4" name="矩形 3"/>
          <p:cNvSpPr/>
          <p:nvPr/>
        </p:nvSpPr>
        <p:spPr>
          <a:xfrm>
            <a:off x="1919536" y="3501009"/>
            <a:ext cx="9289032" cy="2751522"/>
          </a:xfrm>
          <a:prstGeom prst="rect">
            <a:avLst/>
          </a:prstGeom>
        </p:spPr>
        <p:txBody>
          <a:bodyPr wrap="square">
            <a:spAutoFit/>
          </a:bodyPr>
          <a:lstStyle/>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a:latin typeface="Tahoma" panose="020B0604030504040204" pitchFamily="34" charset="0"/>
                <a:cs typeface="Times New Roman" panose="02020603050405020304" pitchFamily="18" charset="0"/>
              </a:rPr>
              <a:t>算法</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a:latin typeface="Tahoma" panose="020B0604030504040204" pitchFamily="34" charset="0"/>
                <a:cs typeface="Times New Roman" panose="02020603050405020304" pitchFamily="18" charset="0"/>
              </a:rPr>
              <a:t>算法，更简洁</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solidFill>
                  <a:srgbClr val="0000FF"/>
                </a:solidFill>
                <a:latin typeface="Tahoma" panose="020B0604030504040204" pitchFamily="34" charset="0"/>
                <a:cs typeface="Times New Roman" panose="02020603050405020304" pitchFamily="18" charset="0"/>
              </a:rPr>
              <a:t>对于稀疏的图，采用</a:t>
            </a:r>
            <a:r>
              <a:rPr lang="en-US" altLang="zh-CN" b="1" dirty="0">
                <a:solidFill>
                  <a:srgbClr val="0000FF"/>
                </a:solidFill>
                <a:latin typeface="Tahoma" panose="020B0604030504040204" pitchFamily="34" charset="0"/>
                <a:cs typeface="Times New Roman" panose="02020603050405020304" pitchFamily="18" charset="0"/>
              </a:rPr>
              <a:t>n</a:t>
            </a:r>
            <a:r>
              <a:rPr lang="zh-CN" altLang="en-US" b="1" dirty="0">
                <a:solidFill>
                  <a:srgbClr val="0000FF"/>
                </a:solidFill>
                <a:latin typeface="Tahoma" panose="020B0604030504040204" pitchFamily="34" charset="0"/>
                <a:cs typeface="Times New Roman" panose="02020603050405020304" pitchFamily="18" charset="0"/>
              </a:rPr>
              <a:t>次</a:t>
            </a:r>
            <a:r>
              <a:rPr lang="en-US" altLang="zh-CN" b="1" dirty="0" err="1">
                <a:solidFill>
                  <a:srgbClr val="0000FF"/>
                </a:solidFill>
                <a:latin typeface="Tahoma" panose="020B0604030504040204" pitchFamily="34" charset="0"/>
                <a:cs typeface="Times New Roman" panose="02020603050405020304" pitchFamily="18" charset="0"/>
              </a:rPr>
              <a:t>Dijkstra</a:t>
            </a:r>
            <a:r>
              <a:rPr lang="zh-CN" altLang="en-US" b="1" dirty="0">
                <a:solidFill>
                  <a:srgbClr val="0000FF"/>
                </a:solidFill>
                <a:latin typeface="Tahoma" panose="020B0604030504040204" pitchFamily="34" charset="0"/>
                <a:cs typeface="Times New Roman" panose="02020603050405020304" pitchFamily="18" charset="0"/>
              </a:rPr>
              <a:t>比较出色，对于稠密的图，可以使用</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算法。另外，仅</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可以处理带负边的图（不能解决带有“负权回路”（或者叫“负权环”）的图）。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1196752"/>
            <a:ext cx="1729796" cy="1829592"/>
          </a:xfrm>
          <a:prstGeom prst="rect">
            <a:avLst/>
          </a:prstGeom>
        </p:spPr>
      </p:pic>
      <p:pic>
        <p:nvPicPr>
          <p:cNvPr id="6"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028" y="1196753"/>
            <a:ext cx="1279317" cy="1946787"/>
          </a:xfrm>
          <a:prstGeom prst="rect">
            <a:avLst/>
          </a:prstGeom>
          <a:noFill/>
          <a:extLst>
            <a:ext uri="{909E8E84-426E-40DD-AFC4-6F175D3DCCD1}">
              <a14:hiddenFill xmlns:a14="http://schemas.microsoft.com/office/drawing/2010/main">
                <a:solidFill>
                  <a:srgbClr val="FFFFFF"/>
                </a:solidFill>
              </a14:hiddenFill>
            </a:ext>
          </a:extLst>
        </p:spPr>
      </p:pic>
      <p:pic>
        <p:nvPicPr>
          <p:cNvPr id="180226" name="Picture 2" descr="https://timgsa.baidu.com/timg?image&amp;quality=80&amp;size=b9999_10000&amp;sec=1573552079073&amp;di=f52beede2c55ccb7badc4b775e88c55b&amp;imgtype=0&amp;src=http%3A%2F%2Fpic.51yuansu.com%2Fpic3%2Fcover%2F03%2F06%2F06%2F5b3090314f7d5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3754" y="1664240"/>
            <a:ext cx="1903637" cy="130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5363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67808" y="1052737"/>
            <a:ext cx="3633593" cy="830997"/>
          </a:xfrm>
          <a:prstGeom prst="rect">
            <a:avLst/>
          </a:prstGeom>
          <a:noFill/>
        </p:spPr>
        <p:txBody>
          <a:bodyPr wrap="square" rtlCol="0">
            <a:spAutoFit/>
          </a:bodyPr>
          <a:lstStyle/>
          <a:p>
            <a:r>
              <a:rPr lang="zh-CN" altLang="en-US" dirty="0">
                <a:solidFill>
                  <a:srgbClr val="FF0000"/>
                </a:solidFill>
              </a:rPr>
              <a:t>分别画出</a:t>
            </a:r>
            <a:r>
              <a:rPr lang="en-US" altLang="zh-CN" dirty="0">
                <a:solidFill>
                  <a:srgbClr val="FF0000"/>
                </a:solidFill>
              </a:rPr>
              <a:t>Prim</a:t>
            </a:r>
            <a:r>
              <a:rPr lang="zh-CN" altLang="en-US" dirty="0">
                <a:solidFill>
                  <a:srgbClr val="FF0000"/>
                </a:solidFill>
              </a:rPr>
              <a:t>和</a:t>
            </a:r>
            <a:r>
              <a:rPr lang="en-US" altLang="zh-CN" dirty="0" err="1">
                <a:solidFill>
                  <a:srgbClr val="FF0000"/>
                </a:solidFill>
              </a:rPr>
              <a:t>Dijkstra</a:t>
            </a:r>
            <a:r>
              <a:rPr lang="zh-CN" altLang="en-US" dirty="0">
                <a:solidFill>
                  <a:srgbClr val="FF0000"/>
                </a:solidFill>
              </a:rPr>
              <a:t>构造出的树并计算权值和</a:t>
            </a:r>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5850" y="-26831"/>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623392" y="24540"/>
            <a:ext cx="10515600" cy="687611"/>
          </a:xfrm>
        </p:spPr>
        <p:txBody>
          <a:bodyPr>
            <a:normAutofit fontScale="90000"/>
          </a:bodyPr>
          <a:lstStyle/>
          <a:p>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最短路径</a:t>
            </a:r>
            <a:endParaRPr lang="zh-CN" altLang="en-US" dirty="0">
              <a:solidFill>
                <a:srgbClr val="0000FF"/>
              </a:solidFill>
            </a:endParaRPr>
          </a:p>
        </p:txBody>
      </p:sp>
      <p:pic>
        <p:nvPicPr>
          <p:cNvPr id="7" name="图片 6"/>
          <p:cNvPicPr>
            <a:picLocks noChangeAspect="1"/>
          </p:cNvPicPr>
          <p:nvPr/>
        </p:nvPicPr>
        <p:blipFill>
          <a:blip r:embed="rId3"/>
          <a:stretch>
            <a:fillRect/>
          </a:stretch>
        </p:blipFill>
        <p:spPr>
          <a:xfrm>
            <a:off x="4151784" y="2276872"/>
            <a:ext cx="3819048" cy="2695238"/>
          </a:xfrm>
          <a:prstGeom prst="rect">
            <a:avLst/>
          </a:prstGeom>
        </p:spPr>
      </p:pic>
      <p:pic>
        <p:nvPicPr>
          <p:cNvPr id="8" name="图片 7"/>
          <p:cNvPicPr>
            <a:picLocks noChangeAspect="1"/>
          </p:cNvPicPr>
          <p:nvPr/>
        </p:nvPicPr>
        <p:blipFill>
          <a:blip r:embed="rId4"/>
          <a:stretch>
            <a:fillRect/>
          </a:stretch>
        </p:blipFill>
        <p:spPr>
          <a:xfrm>
            <a:off x="1558925" y="908720"/>
            <a:ext cx="2555506" cy="2547100"/>
          </a:xfrm>
          <a:prstGeom prst="rect">
            <a:avLst/>
          </a:prstGeom>
          <a:ln>
            <a:solidFill>
              <a:srgbClr val="0000FF"/>
            </a:solidFill>
          </a:ln>
        </p:spPr>
      </p:pic>
      <p:pic>
        <p:nvPicPr>
          <p:cNvPr id="9" name="图片 8"/>
          <p:cNvPicPr>
            <a:picLocks noChangeAspect="1"/>
          </p:cNvPicPr>
          <p:nvPr/>
        </p:nvPicPr>
        <p:blipFill>
          <a:blip r:embed="rId5"/>
          <a:stretch>
            <a:fillRect/>
          </a:stretch>
        </p:blipFill>
        <p:spPr>
          <a:xfrm>
            <a:off x="8034403" y="771906"/>
            <a:ext cx="2666599" cy="2683915"/>
          </a:xfrm>
          <a:prstGeom prst="rect">
            <a:avLst/>
          </a:prstGeom>
          <a:ln>
            <a:solidFill>
              <a:srgbClr val="00FF00"/>
            </a:solidFill>
          </a:ln>
        </p:spPr>
      </p:pic>
      <p:sp>
        <p:nvSpPr>
          <p:cNvPr id="10" name="文本框 9"/>
          <p:cNvSpPr txBox="1"/>
          <p:nvPr/>
        </p:nvSpPr>
        <p:spPr>
          <a:xfrm>
            <a:off x="1558926" y="3455820"/>
            <a:ext cx="2529289" cy="338554"/>
          </a:xfrm>
          <a:prstGeom prst="rect">
            <a:avLst/>
          </a:prstGeom>
          <a:noFill/>
        </p:spPr>
        <p:txBody>
          <a:bodyPr wrap="square" rtlCol="0">
            <a:spAutoFit/>
          </a:bodyPr>
          <a:lstStyle/>
          <a:p>
            <a:pPr algn="ctr"/>
            <a:r>
              <a:rPr lang="en-US" altLang="zh-CN" sz="1600" dirty="0"/>
              <a:t>Prim</a:t>
            </a:r>
            <a:r>
              <a:rPr lang="zh-CN" altLang="en-US" sz="1600" dirty="0"/>
              <a:t>产生的最小生成树</a:t>
            </a:r>
            <a:r>
              <a:rPr lang="en-US" altLang="zh-CN" sz="1600" dirty="0"/>
              <a:t>67</a:t>
            </a:r>
            <a:endParaRPr lang="zh-CN" altLang="en-US" sz="1600" dirty="0"/>
          </a:p>
        </p:txBody>
      </p:sp>
      <p:sp>
        <p:nvSpPr>
          <p:cNvPr id="11" name="文本框 10"/>
          <p:cNvSpPr txBox="1"/>
          <p:nvPr/>
        </p:nvSpPr>
        <p:spPr>
          <a:xfrm>
            <a:off x="8194401" y="3455214"/>
            <a:ext cx="2448843" cy="338554"/>
          </a:xfrm>
          <a:prstGeom prst="rect">
            <a:avLst/>
          </a:prstGeom>
          <a:noFill/>
        </p:spPr>
        <p:txBody>
          <a:bodyPr wrap="square" rtlCol="0">
            <a:spAutoFit/>
          </a:bodyPr>
          <a:lstStyle/>
          <a:p>
            <a:pPr algn="ctr"/>
            <a:r>
              <a:rPr lang="en-US" altLang="zh-CN" sz="1600" dirty="0" err="1"/>
              <a:t>Dijkstra</a:t>
            </a:r>
            <a:r>
              <a:rPr lang="zh-CN" altLang="en-US" sz="1600" dirty="0"/>
              <a:t>产生的支撑树</a:t>
            </a:r>
            <a:r>
              <a:rPr lang="en-US" altLang="zh-CN" sz="1600" dirty="0"/>
              <a:t>85</a:t>
            </a:r>
            <a:endParaRPr lang="zh-CN" altLang="en-US" sz="1600" dirty="0"/>
          </a:p>
        </p:txBody>
      </p:sp>
    </p:spTree>
    <p:extLst>
      <p:ext uri="{BB962C8B-B14F-4D97-AF65-F5344CB8AC3E}">
        <p14:creationId xmlns:p14="http://schemas.microsoft.com/office/powerpoint/2010/main" val="82570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34 -2.22222E-6 L -0.00052 -0.20694 " pathEditMode="relative" rAng="0" ptsTypes="AA">
                                      <p:cBhvr>
                                        <p:cTn id="6" dur="2000" fill="hold"/>
                                        <p:tgtEl>
                                          <p:spTgt spid="7"/>
                                        </p:tgtEl>
                                        <p:attrNameLst>
                                          <p:attrName>ppt_x</p:attrName>
                                          <p:attrName>ppt_y</p:attrName>
                                        </p:attrNameLst>
                                      </p:cBhvr>
                                      <p:rCtr x="191" y="-10347"/>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a:xfrm>
            <a:off x="780257" y="35817"/>
            <a:ext cx="10515600" cy="687611"/>
          </a:xfrm>
        </p:spPr>
        <p:txBody>
          <a:bodyPr>
            <a:normAutofit fontScale="90000"/>
          </a:bodyPr>
          <a:lstStyle/>
          <a:p>
            <a:r>
              <a:rPr lang="zh-CN" altLang="en-US" dirty="0" smtClean="0">
                <a:solidFill>
                  <a:srgbClr val="0000FF"/>
                </a:solidFill>
              </a:rPr>
              <a:t>课后作业</a:t>
            </a:r>
          </a:p>
        </p:txBody>
      </p:sp>
      <p:sp>
        <p:nvSpPr>
          <p:cNvPr id="8" name="内容占位符 7"/>
          <p:cNvSpPr>
            <a:spLocks noGrp="1"/>
          </p:cNvSpPr>
          <p:nvPr>
            <p:ph idx="1"/>
          </p:nvPr>
        </p:nvSpPr>
        <p:spPr/>
        <p:txBody>
          <a:bodyPr/>
          <a:lstStyle/>
          <a:p>
            <a:pPr>
              <a:defRPr/>
            </a:pPr>
            <a:r>
              <a:rPr lang="zh-CN" altLang="en-US" dirty="0" smtClean="0"/>
              <a:t>程序实现下图最小生成树、最短路径</a:t>
            </a:r>
            <a:endParaRPr lang="en-US" altLang="zh-CN" dirty="0" smtClean="0"/>
          </a:p>
          <a:p>
            <a:pPr lvl="1">
              <a:defRPr/>
            </a:pPr>
            <a:r>
              <a:rPr lang="zh-CN" altLang="en-US" dirty="0" smtClean="0"/>
              <a:t>思考：如何打印出中间过程？</a:t>
            </a:r>
            <a:endParaRPr lang="zh-CN" altLang="en-US" dirty="0"/>
          </a:p>
        </p:txBody>
      </p:sp>
      <p:pic>
        <p:nvPicPr>
          <p:cNvPr id="149508" name="内容占位符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2636838"/>
            <a:ext cx="5500687"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51976" y="2319337"/>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7689850" y="3662146"/>
            <a:ext cx="2921000" cy="2215126"/>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3</a:t>
            </a:r>
            <a:r>
              <a:rPr lang="zh-CN" altLang="en-US" sz="1800" dirty="0"/>
              <a:t>：画出该图的</a:t>
            </a:r>
            <a:r>
              <a:rPr lang="en-US" altLang="zh-CN" sz="1800" dirty="0"/>
              <a:t>Prim</a:t>
            </a:r>
            <a:r>
              <a:rPr lang="zh-CN" altLang="en-US" sz="1800" dirty="0"/>
              <a:t>最小生成树的建立过程及</a:t>
            </a:r>
            <a:r>
              <a:rPr lang="en-US" altLang="zh-CN" sz="1800" dirty="0" err="1"/>
              <a:t>Dijkstra</a:t>
            </a:r>
            <a:r>
              <a:rPr lang="zh-CN" altLang="en-US" sz="1800" dirty="0"/>
              <a:t>最短路径的建立过程并对比分析（武汉为初始节点、源点）及</a:t>
            </a:r>
            <a:r>
              <a:rPr lang="en-US" altLang="zh-CN" sz="1800" dirty="0"/>
              <a:t>Floyd</a:t>
            </a:r>
            <a:r>
              <a:rPr lang="zh-CN" altLang="en-US" sz="1800" dirty="0"/>
              <a:t>算法建立的过程（要求写出中间数组</a:t>
            </a:r>
            <a:r>
              <a:rPr lang="en-US" altLang="zh-CN" sz="1800" dirty="0" err="1"/>
              <a:t>lowcost</a:t>
            </a:r>
            <a:r>
              <a:rPr lang="en-US" altLang="zh-CN" sz="1800" dirty="0"/>
              <a:t>/</a:t>
            </a:r>
            <a:r>
              <a:rPr lang="en-US" altLang="zh-CN" sz="1800" dirty="0" err="1"/>
              <a:t>dist</a:t>
            </a:r>
            <a:r>
              <a:rPr lang="zh-CN" altLang="en-US" sz="1800" dirty="0"/>
              <a:t>等的变化过程）</a:t>
            </a:r>
          </a:p>
        </p:txBody>
      </p:sp>
      <p:sp>
        <p:nvSpPr>
          <p:cNvPr id="3" name="文本框 2"/>
          <p:cNvSpPr txBox="1"/>
          <p:nvPr/>
        </p:nvSpPr>
        <p:spPr>
          <a:xfrm>
            <a:off x="7104064" y="3963989"/>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13" name="文本框 12"/>
          <p:cNvSpPr txBox="1"/>
          <p:nvPr/>
        </p:nvSpPr>
        <p:spPr>
          <a:xfrm>
            <a:off x="6672264" y="3716339"/>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14" name="文本框 13"/>
          <p:cNvSpPr txBox="1"/>
          <p:nvPr/>
        </p:nvSpPr>
        <p:spPr>
          <a:xfrm>
            <a:off x="6024564" y="4157664"/>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15" name="文本框 14"/>
          <p:cNvSpPr txBox="1"/>
          <p:nvPr/>
        </p:nvSpPr>
        <p:spPr>
          <a:xfrm>
            <a:off x="6743701" y="4138614"/>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6" name="文本框 15"/>
          <p:cNvSpPr txBox="1"/>
          <p:nvPr/>
        </p:nvSpPr>
        <p:spPr>
          <a:xfrm>
            <a:off x="6383339" y="4291014"/>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7" name="文本框 16"/>
          <p:cNvSpPr txBox="1"/>
          <p:nvPr/>
        </p:nvSpPr>
        <p:spPr>
          <a:xfrm>
            <a:off x="7032625" y="4498975"/>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8" name="文本框 17"/>
          <p:cNvSpPr txBox="1"/>
          <p:nvPr/>
        </p:nvSpPr>
        <p:spPr>
          <a:xfrm>
            <a:off x="6672264" y="4643439"/>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9" name="文本框 18"/>
          <p:cNvSpPr txBox="1"/>
          <p:nvPr/>
        </p:nvSpPr>
        <p:spPr>
          <a:xfrm>
            <a:off x="5519739" y="464343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0" name="文本框 19"/>
          <p:cNvSpPr txBox="1"/>
          <p:nvPr/>
        </p:nvSpPr>
        <p:spPr>
          <a:xfrm>
            <a:off x="5375276" y="507523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21" name="文本框 20"/>
          <p:cNvSpPr txBox="1"/>
          <p:nvPr/>
        </p:nvSpPr>
        <p:spPr>
          <a:xfrm>
            <a:off x="5735639" y="529113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22" name="文本框 21"/>
          <p:cNvSpPr txBox="1"/>
          <p:nvPr/>
        </p:nvSpPr>
        <p:spPr>
          <a:xfrm>
            <a:off x="6024564" y="4859339"/>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900</a:t>
            </a:r>
            <a:endParaRPr lang="zh-CN" altLang="en-US" sz="1000" dirty="0">
              <a:solidFill>
                <a:schemeClr val="accent1">
                  <a:lumMod val="60000"/>
                  <a:lumOff val="40000"/>
                </a:schemeClr>
              </a:solidFill>
            </a:endParaRPr>
          </a:p>
        </p:txBody>
      </p:sp>
      <p:sp>
        <p:nvSpPr>
          <p:cNvPr id="23" name="文本框 22"/>
          <p:cNvSpPr txBox="1"/>
          <p:nvPr/>
        </p:nvSpPr>
        <p:spPr>
          <a:xfrm>
            <a:off x="6383339" y="5219700"/>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24" name="文本框 23"/>
          <p:cNvSpPr txBox="1"/>
          <p:nvPr/>
        </p:nvSpPr>
        <p:spPr>
          <a:xfrm>
            <a:off x="6816725" y="5219700"/>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25" name="文本框 24"/>
          <p:cNvSpPr txBox="1"/>
          <p:nvPr/>
        </p:nvSpPr>
        <p:spPr>
          <a:xfrm>
            <a:off x="6311901" y="4714875"/>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6" name="文本框 25"/>
          <p:cNvSpPr txBox="1"/>
          <p:nvPr/>
        </p:nvSpPr>
        <p:spPr>
          <a:xfrm>
            <a:off x="6672264" y="4868864"/>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7" name="文本框 26"/>
          <p:cNvSpPr txBox="1"/>
          <p:nvPr/>
        </p:nvSpPr>
        <p:spPr>
          <a:xfrm>
            <a:off x="6096000" y="4508500"/>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8" name="文本框 27"/>
          <p:cNvSpPr txBox="1"/>
          <p:nvPr/>
        </p:nvSpPr>
        <p:spPr>
          <a:xfrm>
            <a:off x="6600825" y="4427539"/>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27299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补充知识：</a:t>
            </a:r>
            <a:r>
              <a:rPr lang="en-US" altLang="zh-CN" dirty="0" smtClean="0"/>
              <a:t>A*</a:t>
            </a:r>
            <a:r>
              <a:rPr lang="zh-CN" altLang="en-US" dirty="0" smtClean="0"/>
              <a:t>算法</a:t>
            </a:r>
            <a:endParaRPr lang="zh-CN" altLang="en-US" dirty="0"/>
          </a:p>
        </p:txBody>
      </p:sp>
    </p:spTree>
    <p:extLst>
      <p:ext uri="{BB962C8B-B14F-4D97-AF65-F5344CB8AC3E}">
        <p14:creationId xmlns:p14="http://schemas.microsoft.com/office/powerpoint/2010/main" val="229853045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Dijkstra</a:t>
            </a:r>
            <a:r>
              <a:rPr lang="en-US" altLang="zh-CN" dirty="0" smtClean="0"/>
              <a:t> vs. A*</a:t>
            </a:r>
            <a:endParaRPr lang="zh-CN" altLang="en-US" dirty="0"/>
          </a:p>
        </p:txBody>
      </p:sp>
      <p:pic>
        <p:nvPicPr>
          <p:cNvPr id="184322" name="Picture 2" descr="https://img-blog.csdn.net/20161228204431629?watermark/2/text/aHR0cDovL2Jsb2cuY3Nkbi5uZXQvcm9iaW52aXN0YQ==/font/5a6L5L2T/fontsize/400/fill/I0JBQkFCMA==/dissolve/70/gravity/Cen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408" y="2361163"/>
            <a:ext cx="5305556" cy="3774524"/>
          </a:xfrm>
          <a:prstGeom prst="rect">
            <a:avLst/>
          </a:prstGeom>
          <a:noFill/>
          <a:extLst>
            <a:ext uri="{909E8E84-426E-40DD-AFC4-6F175D3DCCD1}">
              <a14:hiddenFill xmlns:a14="http://schemas.microsoft.com/office/drawing/2010/main">
                <a:solidFill>
                  <a:srgbClr val="FFFFFF"/>
                </a:solidFill>
              </a14:hiddenFill>
            </a:ext>
          </a:extLst>
        </p:spPr>
      </p:pic>
      <p:pic>
        <p:nvPicPr>
          <p:cNvPr id="184324" name="Picture 4" descr="https://img-blog.csdn.net/20161228204449060?watermark/2/text/aHR0cDovL2Jsb2cuY3Nkbi5uZXQvcm9iaW52aXN0YQ==/font/5a6L5L2T/fontsize/400/fill/I0JBQkFCMA==/dissolve/70/gravity/Cen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64715"/>
            <a:ext cx="5300563" cy="3770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01532" y="6041569"/>
            <a:ext cx="1269899" cy="461665"/>
          </a:xfrm>
          <a:prstGeom prst="rect">
            <a:avLst/>
          </a:prstGeom>
        </p:spPr>
        <p:txBody>
          <a:bodyPr wrap="none">
            <a:spAutoFit/>
          </a:bodyPr>
          <a:lstStyle/>
          <a:p>
            <a:r>
              <a:rPr lang="en-US" altLang="zh-CN" i="1" dirty="0" err="1">
                <a:solidFill>
                  <a:srgbClr val="4D4D4D"/>
                </a:solidFill>
                <a:latin typeface="Times New Roman" panose="02020603050405020304" pitchFamily="18" charset="0"/>
              </a:rPr>
              <a:t>Dijkstra</a:t>
            </a:r>
            <a:r>
              <a:rPr lang="en-US" altLang="zh-CN" dirty="0">
                <a:solidFill>
                  <a:srgbClr val="4D4D4D"/>
                </a:solidFill>
                <a:latin typeface="Times New Roman" panose="02020603050405020304" pitchFamily="18" charset="0"/>
              </a:rPr>
              <a:t> </a:t>
            </a:r>
            <a:endParaRPr lang="zh-CN" altLang="en-US" dirty="0"/>
          </a:p>
        </p:txBody>
      </p:sp>
      <p:sp>
        <p:nvSpPr>
          <p:cNvPr id="5" name="矩形 4"/>
          <p:cNvSpPr/>
          <p:nvPr/>
        </p:nvSpPr>
        <p:spPr>
          <a:xfrm>
            <a:off x="8846068" y="6063679"/>
            <a:ext cx="621324" cy="461665"/>
          </a:xfrm>
          <a:prstGeom prst="rect">
            <a:avLst/>
          </a:prstGeom>
        </p:spPr>
        <p:txBody>
          <a:bodyPr wrap="square">
            <a:spAutoFit/>
          </a:bodyPr>
          <a:lstStyle/>
          <a:p>
            <a:r>
              <a:rPr lang="en-US" altLang="zh-CN" dirty="0">
                <a:solidFill>
                  <a:srgbClr val="4D4D4D"/>
                </a:solidFill>
                <a:latin typeface="Times New Roman" panose="02020603050405020304" pitchFamily="18" charset="0"/>
              </a:rPr>
              <a:t> A*</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760" y="100293"/>
            <a:ext cx="4230300" cy="2260870"/>
          </a:xfrm>
          <a:prstGeom prst="rect">
            <a:avLst/>
          </a:prstGeom>
        </p:spPr>
      </p:pic>
      <p:sp>
        <p:nvSpPr>
          <p:cNvPr id="9" name="矩形 8"/>
          <p:cNvSpPr/>
          <p:nvPr/>
        </p:nvSpPr>
        <p:spPr>
          <a:xfrm>
            <a:off x="4140176" y="6519446"/>
            <a:ext cx="3911648" cy="338554"/>
          </a:xfrm>
          <a:prstGeom prst="rect">
            <a:avLst/>
          </a:prstGeom>
        </p:spPr>
        <p:txBody>
          <a:bodyPr wrap="none">
            <a:spAutoFit/>
          </a:bodyPr>
          <a:lstStyle/>
          <a:p>
            <a:r>
              <a:rPr lang="en-US" altLang="zh-CN" sz="1600" dirty="0">
                <a:hlinkClick r:id="rId5"/>
              </a:rPr>
              <a:t>http://qiao.github.io/PathFinding.js/visual/</a:t>
            </a:r>
            <a:endParaRPr lang="zh-CN" altLang="en-US" sz="1600" dirty="0"/>
          </a:p>
        </p:txBody>
      </p:sp>
    </p:spTree>
    <p:extLst>
      <p:ext uri="{BB962C8B-B14F-4D97-AF65-F5344CB8AC3E}">
        <p14:creationId xmlns:p14="http://schemas.microsoft.com/office/powerpoint/2010/main" val="78171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407368" y="812304"/>
            <a:ext cx="10843672" cy="1752600"/>
          </a:xfrm>
        </p:spPr>
        <p:txBody>
          <a:bodyPr/>
          <a:lstStyle/>
          <a:p>
            <a:pPr eaLnBrk="1" hangingPunct="1">
              <a:lnSpc>
                <a:spcPct val="90000"/>
              </a:lnSpc>
              <a:defRPr/>
            </a:pPr>
            <a:r>
              <a:rPr kumimoji="1" lang="zh-CN" altLang="en-US" sz="2400" b="1" dirty="0">
                <a:latin typeface="Times New Roman" panose="02020603050405020304" pitchFamily="18" charset="0"/>
              </a:rPr>
              <a:t>无向完全图，有向完全图 </a:t>
            </a:r>
          </a:p>
          <a:p>
            <a:pPr eaLnBrk="1" hangingPunct="1">
              <a:lnSpc>
                <a:spcPct val="90000"/>
              </a:lnSpc>
              <a:buFont typeface="Wingdings" panose="05000000000000000000" pitchFamily="2" charset="2"/>
              <a:buNone/>
              <a:defRPr/>
            </a:pPr>
            <a:endParaRPr kumimoji="1" lang="zh-CN" altLang="en-US" sz="7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a:effectLst>
                  <a:outerShdw blurRad="38100" dist="38100" dir="2700000" algn="tl">
                    <a:srgbClr val="000000">
                      <a:alpha val="43137"/>
                    </a:srgbClr>
                  </a:outerShdw>
                </a:effectLst>
                <a:latin typeface="Times New Roman" panose="02020603050405020304" pitchFamily="18" charset="0"/>
              </a:rPr>
              <a:t>   </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设</a:t>
            </a:r>
            <a:r>
              <a:rPr kumimoji="1" lang="en-US" altLang="zh-CN" sz="2400" b="1" i="1" dirty="0">
                <a:effectLst>
                  <a:outerShdw blurRad="38100" dist="38100" dir="2700000" algn="tl">
                    <a:srgbClr val="000000">
                      <a:alpha val="43137"/>
                    </a:srgbClr>
                  </a:outerShdw>
                </a:effectLst>
                <a:latin typeface="Times New Roman" panose="02020603050405020304" pitchFamily="18" charset="0"/>
              </a:rPr>
              <a:t>n</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为图的顶点数，</a:t>
            </a:r>
            <a:r>
              <a:rPr kumimoji="1" lang="en-US" altLang="zh-CN" sz="2400" b="1" dirty="0">
                <a:effectLst>
                  <a:outerShdw blurRad="38100" dist="38100" dir="2700000" algn="tl">
                    <a:srgbClr val="000000">
                      <a:alpha val="43137"/>
                    </a:srgbClr>
                  </a:outerShdw>
                </a:effectLst>
                <a:latin typeface="Times New Roman" panose="02020603050405020304" pitchFamily="18" charset="0"/>
              </a:rPr>
              <a:t>e</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为边或弧的数目，假设不</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考虑</a:t>
            </a:r>
            <a:r>
              <a:rPr kumimoji="1" lang="zh-CN" altLang="en-US" sz="2400" b="1" dirty="0">
                <a:effectLst>
                  <a:outerShdw blurRad="38100" dist="38100" dir="2700000" algn="tl">
                    <a:srgbClr val="000000">
                      <a:alpha val="43137"/>
                    </a:srgbClr>
                  </a:outerShdw>
                </a:effectLst>
                <a:latin typeface="Times New Roman" panose="02020603050405020304" pitchFamily="18" charset="0"/>
              </a:rPr>
              <a:t>顶点到其自身的边或弧。</a:t>
            </a:r>
            <a:endParaRPr kumimoji="1" lang="zh-CN" altLang="en-US" sz="800" b="1" dirty="0">
              <a:effectLst>
                <a:outerShdw blurRad="38100" dist="38100" dir="2700000" algn="tl">
                  <a:srgbClr val="000000">
                    <a:alpha val="43137"/>
                  </a:srgbClr>
                </a:outerShdw>
              </a:effectLst>
              <a:latin typeface="Times New Roman" panose="02020603050405020304" pitchFamily="18" charset="0"/>
            </a:endParaRPr>
          </a:p>
        </p:txBody>
      </p:sp>
      <p:sp>
        <p:nvSpPr>
          <p:cNvPr id="22532" name="Text Box 6"/>
          <p:cNvSpPr txBox="1"/>
          <p:nvPr/>
        </p:nvSpPr>
        <p:spPr>
          <a:xfrm>
            <a:off x="190650" y="2564904"/>
            <a:ext cx="11882014"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宋体" panose="02010600030101010101" pitchFamily="2" charset="-122"/>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条边的有向图，称为</a:t>
            </a:r>
            <a:r>
              <a:rPr lang="zh-CN" altLang="en-US" sz="2400" b="1" noProof="1">
                <a:solidFill>
                  <a:schemeClr val="folHlink"/>
                </a:solidFill>
                <a:latin typeface="Times New Roman" panose="02020603050405020304" pitchFamily="18" charset="0"/>
                <a:ea typeface="宋体" panose="02010600030101010101" pitchFamily="2" charset="-122"/>
              </a:rPr>
              <a:t>有向完全图</a:t>
            </a:r>
            <a:r>
              <a:rPr lang="en-US" altLang="zh-CN" sz="2400" b="1" noProof="1">
                <a:solidFill>
                  <a:schemeClr val="folHlink"/>
                </a:solidFill>
                <a:latin typeface="Times New Roman" panose="02020603050405020304" pitchFamily="18" charset="0"/>
                <a:ea typeface="宋体" panose="02010600030101010101" pitchFamily="2" charset="-122"/>
              </a:rPr>
              <a:t>(directed complete graph</a:t>
            </a:r>
            <a:r>
              <a:rPr lang="en-US" altLang="zh-CN" sz="2400" b="1" noProof="1" smtClean="0">
                <a:solidFill>
                  <a:schemeClr val="folHlink"/>
                </a:solidFill>
                <a:latin typeface="Times New Roman" panose="02020603050405020304" pitchFamily="18" charset="0"/>
                <a:ea typeface="宋体" panose="02010600030101010101" pitchFamily="2" charset="-122"/>
              </a:rPr>
              <a:t>)</a:t>
            </a:r>
            <a:endParaRPr lang="zh-CN" altLang="en-US" sz="2400" b="1" noProof="1">
              <a:ea typeface="宋体" panose="02010600030101010101" pitchFamily="2" charset="-122"/>
            </a:endParaRPr>
          </a:p>
        </p:txBody>
      </p:sp>
      <p:sp>
        <p:nvSpPr>
          <p:cNvPr id="22533" name="Text Box 7"/>
          <p:cNvSpPr txBox="1"/>
          <p:nvPr/>
        </p:nvSpPr>
        <p:spPr>
          <a:xfrm>
            <a:off x="191344" y="2060848"/>
            <a:ext cx="11842326"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zh-CN" altLang="en-US" sz="2400" b="1" noProof="1">
                <a:latin typeface="Times New Roman" panose="02020603050405020304" pitchFamily="18" charset="0"/>
                <a:ea typeface="宋体" panose="02010600030101010101" pitchFamily="2" charset="-122"/>
              </a:rPr>
              <a:t>      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400" b="1" i="1" noProof="1">
                <a:latin typeface="Times New Roman" panose="02020603050405020304" pitchFamily="18" charset="0"/>
                <a:ea typeface="宋体" panose="02010600030101010101" pitchFamily="2" charset="-122"/>
              </a:rPr>
              <a:t> n</a:t>
            </a:r>
            <a:r>
              <a:rPr lang="en-US" altLang="zh-CN"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宋体" panose="02010600030101010101" pitchFamily="2" charset="-122"/>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1)/2</a:t>
            </a:r>
            <a:r>
              <a:rPr lang="zh-CN" altLang="en-US" sz="2400" b="1" noProof="1">
                <a:latin typeface="Times New Roman" panose="02020603050405020304" pitchFamily="18" charset="0"/>
                <a:ea typeface="宋体" panose="02010600030101010101" pitchFamily="2" charset="-122"/>
              </a:rPr>
              <a:t>条边的无向图，称为</a:t>
            </a:r>
            <a:r>
              <a:rPr lang="zh-CN" altLang="en-US" sz="2400" b="1" noProof="1">
                <a:solidFill>
                  <a:schemeClr val="folHlink"/>
                </a:solidFill>
                <a:latin typeface="Times New Roman" panose="02020603050405020304" pitchFamily="18" charset="0"/>
                <a:ea typeface="宋体" panose="02010600030101010101" pitchFamily="2" charset="-122"/>
              </a:rPr>
              <a:t>无向完全图</a:t>
            </a:r>
            <a:r>
              <a:rPr lang="en-US" altLang="zh-CN" sz="2400" b="1" noProof="1">
                <a:solidFill>
                  <a:schemeClr val="folHlink"/>
                </a:solidFill>
                <a:latin typeface="Times New Roman" panose="02020603050405020304" pitchFamily="18" charset="0"/>
                <a:ea typeface="宋体" panose="02010600030101010101" pitchFamily="2" charset="-122"/>
              </a:rPr>
              <a:t>(undirected complete graph</a:t>
            </a:r>
            <a:r>
              <a:rPr lang="en-US" altLang="zh-CN" sz="2400" b="1" noProof="1" smtClean="0">
                <a:solidFill>
                  <a:schemeClr val="folHlink"/>
                </a:solidFill>
                <a:latin typeface="Times New Roman" panose="02020603050405020304" pitchFamily="18" charset="0"/>
                <a:ea typeface="宋体" panose="02010600030101010101" pitchFamily="2" charset="-122"/>
              </a:rPr>
              <a:t>)</a:t>
            </a:r>
            <a:endParaRPr lang="zh-CN" altLang="en-US" sz="2400" b="1" noProof="1">
              <a:ea typeface="宋体" panose="02010600030101010101" pitchFamily="2" charset="-122"/>
            </a:endParaRPr>
          </a:p>
        </p:txBody>
      </p:sp>
      <p:sp>
        <p:nvSpPr>
          <p:cNvPr id="22534" name="矩形 5"/>
          <p:cNvSpPr/>
          <p:nvPr/>
        </p:nvSpPr>
        <p:spPr>
          <a:xfrm>
            <a:off x="623392" y="3140968"/>
            <a:ext cx="11248331"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None/>
              <a:defRPr/>
            </a:pPr>
            <a:r>
              <a:rPr lang="zh-CN" altLang="en-US" sz="2400" b="1" noProof="1" smtClean="0">
                <a:latin typeface="Times New Roman" panose="02020603050405020304" pitchFamily="18" charset="0"/>
                <a:ea typeface="宋体" panose="02010600030101010101" pitchFamily="2" charset="-122"/>
              </a:rPr>
              <a:t>当</a:t>
            </a:r>
            <a:r>
              <a:rPr lang="zh-CN" altLang="en-US" sz="2400" b="1" noProof="1">
                <a:latin typeface="Times New Roman" panose="02020603050405020304" pitchFamily="18" charset="0"/>
                <a:ea typeface="宋体" panose="02010600030101010101" pitchFamily="2" charset="-122"/>
              </a:rPr>
              <a:t>一个图接近完全图时，则称它为</a:t>
            </a:r>
            <a:r>
              <a:rPr lang="zh-CN" altLang="en-US" sz="2400" b="1" noProof="1">
                <a:solidFill>
                  <a:schemeClr val="folHlink"/>
                </a:solidFill>
                <a:latin typeface="Times New Roman" panose="02020603050405020304" pitchFamily="18" charset="0"/>
                <a:ea typeface="宋体" panose="02010600030101010101" pitchFamily="2" charset="-122"/>
              </a:rPr>
              <a:t>稠密图</a:t>
            </a:r>
            <a:r>
              <a:rPr lang="en-US" altLang="zh-CN" sz="2400" b="1" noProof="1">
                <a:solidFill>
                  <a:schemeClr val="folHlink"/>
                </a:solidFill>
                <a:latin typeface="Times New Roman" panose="02020603050405020304" pitchFamily="18" charset="0"/>
                <a:ea typeface="宋体" panose="02010600030101010101" pitchFamily="2" charset="-122"/>
              </a:rPr>
              <a:t>(dense graph)</a:t>
            </a:r>
            <a:r>
              <a:rPr lang="zh-CN" altLang="en-US" sz="2400" b="1" noProof="1">
                <a:latin typeface="Times New Roman" panose="02020603050405020304" pitchFamily="18" charset="0"/>
                <a:ea typeface="宋体" panose="02010600030101010101" pitchFamily="2" charset="-122"/>
              </a:rPr>
              <a:t>，相反地，当一个图中含有较少的边或弧时，则称它为</a:t>
            </a:r>
            <a:r>
              <a:rPr lang="zh-CN" altLang="en-US" sz="2400" b="1" noProof="1">
                <a:solidFill>
                  <a:schemeClr val="folHlink"/>
                </a:solidFill>
                <a:latin typeface="Times New Roman" panose="02020603050405020304" pitchFamily="18" charset="0"/>
                <a:ea typeface="宋体" panose="02010600030101010101" pitchFamily="2" charset="-122"/>
              </a:rPr>
              <a:t>稀疏图</a:t>
            </a:r>
            <a:r>
              <a:rPr lang="en-US" altLang="zh-CN" sz="2400" b="1" noProof="1">
                <a:solidFill>
                  <a:schemeClr val="folHlink"/>
                </a:solidFill>
                <a:latin typeface="Times New Roman" panose="02020603050405020304" pitchFamily="18" charset="0"/>
                <a:ea typeface="宋体" panose="02010600030101010101" pitchFamily="2" charset="-122"/>
              </a:rPr>
              <a:t>(sparse graph</a:t>
            </a:r>
            <a:r>
              <a:rPr lang="en-US" altLang="zh-CN" sz="2400" b="1" noProof="1" smtClean="0">
                <a:solidFill>
                  <a:schemeClr val="folHlink"/>
                </a:solidFill>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125" name="Group 102"/>
          <p:cNvGrpSpPr>
            <a:grpSpLocks/>
          </p:cNvGrpSpPr>
          <p:nvPr/>
        </p:nvGrpSpPr>
        <p:grpSpPr bwMode="auto">
          <a:xfrm>
            <a:off x="1878013" y="4221088"/>
            <a:ext cx="8578850" cy="2412204"/>
            <a:chOff x="302" y="96"/>
            <a:chExt cx="5404" cy="1663"/>
          </a:xfrm>
        </p:grpSpPr>
        <p:sp>
          <p:nvSpPr>
            <p:cNvPr id="126" name="Freeform 6"/>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27" name="Freeform 7"/>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28" name="Rectangle 8"/>
            <p:cNvSpPr>
              <a:spLocks noChangeArrowheads="1"/>
            </p:cNvSpPr>
            <p:nvPr/>
          </p:nvSpPr>
          <p:spPr bwMode="auto">
            <a:xfrm>
              <a:off x="668"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29" name="Freeform 9"/>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0" name="Freeform 10"/>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1" name="Rectangle 11"/>
            <p:cNvSpPr>
              <a:spLocks noChangeArrowheads="1"/>
            </p:cNvSpPr>
            <p:nvPr/>
          </p:nvSpPr>
          <p:spPr bwMode="auto">
            <a:xfrm>
              <a:off x="357"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32" name="Freeform 12"/>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3" name="Freeform 13"/>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4" name="Rectangle 14"/>
            <p:cNvSpPr>
              <a:spLocks noChangeArrowheads="1"/>
            </p:cNvSpPr>
            <p:nvPr/>
          </p:nvSpPr>
          <p:spPr bwMode="auto">
            <a:xfrm>
              <a:off x="978"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3</a:t>
              </a:r>
              <a:endParaRPr lang="zh-CN" altLang="en-US" sz="2000" dirty="0">
                <a:solidFill>
                  <a:srgbClr val="0000FF"/>
                </a:solidFill>
              </a:endParaRPr>
            </a:p>
          </p:txBody>
        </p:sp>
        <p:sp>
          <p:nvSpPr>
            <p:cNvPr id="135" name="Freeform 15"/>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6" name="Freeform 16"/>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7" name="Rectangle 17"/>
            <p:cNvSpPr>
              <a:spLocks noChangeArrowheads="1"/>
            </p:cNvSpPr>
            <p:nvPr/>
          </p:nvSpPr>
          <p:spPr bwMode="auto">
            <a:xfrm>
              <a:off x="668"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38" name="Line 18"/>
            <p:cNvSpPr>
              <a:spLocks noChangeShapeType="1"/>
            </p:cNvSpPr>
            <p:nvPr/>
          </p:nvSpPr>
          <p:spPr bwMode="auto">
            <a:xfrm flipH="1">
              <a:off x="431" y="289"/>
              <a:ext cx="206" cy="3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19"/>
            <p:cNvSpPr>
              <a:spLocks noChangeShapeType="1"/>
            </p:cNvSpPr>
            <p:nvPr/>
          </p:nvSpPr>
          <p:spPr bwMode="auto">
            <a:xfrm>
              <a:off x="747" y="284"/>
              <a:ext cx="202" cy="36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20"/>
            <p:cNvSpPr>
              <a:spLocks noChangeShapeType="1"/>
            </p:cNvSpPr>
            <p:nvPr/>
          </p:nvSpPr>
          <p:spPr bwMode="auto">
            <a:xfrm>
              <a:off x="430" y="815"/>
              <a:ext cx="202" cy="35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21"/>
            <p:cNvSpPr>
              <a:spLocks noChangeShapeType="1"/>
            </p:cNvSpPr>
            <p:nvPr/>
          </p:nvSpPr>
          <p:spPr bwMode="auto">
            <a:xfrm flipH="1">
              <a:off x="749" y="810"/>
              <a:ext cx="197" cy="36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22"/>
            <p:cNvSpPr>
              <a:spLocks noChangeShapeType="1"/>
            </p:cNvSpPr>
            <p:nvPr/>
          </p:nvSpPr>
          <p:spPr bwMode="auto">
            <a:xfrm>
              <a:off x="457" y="732"/>
              <a:ext cx="466"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23"/>
            <p:cNvSpPr>
              <a:spLocks noChangeShapeType="1"/>
            </p:cNvSpPr>
            <p:nvPr/>
          </p:nvSpPr>
          <p:spPr bwMode="auto">
            <a:xfrm>
              <a:off x="690" y="318"/>
              <a:ext cx="1" cy="81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Freeform 24"/>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5" name="Freeform 25"/>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6" name="Rectangle 26"/>
            <p:cNvSpPr>
              <a:spLocks noChangeArrowheads="1"/>
            </p:cNvSpPr>
            <p:nvPr/>
          </p:nvSpPr>
          <p:spPr bwMode="auto">
            <a:xfrm>
              <a:off x="2221"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47" name="Freeform 27"/>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8" name="Freeform 28"/>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9" name="Rectangle 29"/>
            <p:cNvSpPr>
              <a:spLocks noChangeArrowheads="1"/>
            </p:cNvSpPr>
            <p:nvPr/>
          </p:nvSpPr>
          <p:spPr bwMode="auto">
            <a:xfrm>
              <a:off x="1833"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50" name="Freeform 30"/>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1" name="Freeform 31"/>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2" name="Rectangle 32"/>
            <p:cNvSpPr>
              <a:spLocks noChangeArrowheads="1"/>
            </p:cNvSpPr>
            <p:nvPr/>
          </p:nvSpPr>
          <p:spPr bwMode="auto">
            <a:xfrm>
              <a:off x="2609"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53" name="Freeform 33"/>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4" name="Freeform 34"/>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5" name="Rectangle 35"/>
            <p:cNvSpPr>
              <a:spLocks noChangeArrowheads="1"/>
            </p:cNvSpPr>
            <p:nvPr/>
          </p:nvSpPr>
          <p:spPr bwMode="auto">
            <a:xfrm>
              <a:off x="1600"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56" name="Freeform 36"/>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7" name="Freeform 37"/>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8" name="Rectangle 38"/>
            <p:cNvSpPr>
              <a:spLocks noChangeArrowheads="1"/>
            </p:cNvSpPr>
            <p:nvPr/>
          </p:nvSpPr>
          <p:spPr bwMode="auto">
            <a:xfrm>
              <a:off x="206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4</a:t>
              </a:r>
              <a:endParaRPr lang="zh-CN" altLang="en-US" sz="2000">
                <a:solidFill>
                  <a:srgbClr val="0000FF"/>
                </a:solidFill>
              </a:endParaRPr>
            </a:p>
          </p:txBody>
        </p:sp>
        <p:sp>
          <p:nvSpPr>
            <p:cNvPr id="159" name="Line 39"/>
            <p:cNvSpPr>
              <a:spLocks noChangeShapeType="1"/>
            </p:cNvSpPr>
            <p:nvPr/>
          </p:nvSpPr>
          <p:spPr bwMode="auto">
            <a:xfrm flipH="1">
              <a:off x="1914" y="287"/>
              <a:ext cx="275" cy="3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0" name="Line 40"/>
            <p:cNvSpPr>
              <a:spLocks noChangeShapeType="1"/>
            </p:cNvSpPr>
            <p:nvPr/>
          </p:nvSpPr>
          <p:spPr bwMode="auto">
            <a:xfrm>
              <a:off x="2288" y="299"/>
              <a:ext cx="281" cy="36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1" name="Line 41"/>
            <p:cNvSpPr>
              <a:spLocks noChangeShapeType="1"/>
            </p:cNvSpPr>
            <p:nvPr/>
          </p:nvSpPr>
          <p:spPr bwMode="auto">
            <a:xfrm flipH="1">
              <a:off x="1661" y="799"/>
              <a:ext cx="140" cy="35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2" name="Line 42"/>
            <p:cNvSpPr>
              <a:spLocks noChangeShapeType="1"/>
            </p:cNvSpPr>
            <p:nvPr/>
          </p:nvSpPr>
          <p:spPr bwMode="auto">
            <a:xfrm>
              <a:off x="1909" y="799"/>
              <a:ext cx="139" cy="35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3" name="Freeform 43"/>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4" name="Freeform 44"/>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5" name="Rectangle 45"/>
            <p:cNvSpPr>
              <a:spLocks noChangeArrowheads="1"/>
            </p:cNvSpPr>
            <p:nvPr/>
          </p:nvSpPr>
          <p:spPr bwMode="auto">
            <a:xfrm>
              <a:off x="237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5</a:t>
              </a:r>
              <a:endParaRPr lang="zh-CN" altLang="en-US" sz="2000">
                <a:solidFill>
                  <a:srgbClr val="0000FF"/>
                </a:solidFill>
              </a:endParaRPr>
            </a:p>
          </p:txBody>
        </p:sp>
        <p:sp>
          <p:nvSpPr>
            <p:cNvPr id="166" name="Freeform 46"/>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7" name="Freeform 47"/>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8" name="Rectangle 48"/>
            <p:cNvSpPr>
              <a:spLocks noChangeArrowheads="1"/>
            </p:cNvSpPr>
            <p:nvPr/>
          </p:nvSpPr>
          <p:spPr bwMode="auto">
            <a:xfrm>
              <a:off x="2842" y="116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6</a:t>
              </a:r>
              <a:endParaRPr lang="zh-CN" altLang="en-US" sz="2000">
                <a:solidFill>
                  <a:srgbClr val="0000FF"/>
                </a:solidFill>
              </a:endParaRPr>
            </a:p>
          </p:txBody>
        </p:sp>
        <p:sp>
          <p:nvSpPr>
            <p:cNvPr id="169" name="Line 49"/>
            <p:cNvSpPr>
              <a:spLocks noChangeShapeType="1"/>
            </p:cNvSpPr>
            <p:nvPr/>
          </p:nvSpPr>
          <p:spPr bwMode="auto">
            <a:xfrm flipH="1">
              <a:off x="2445" y="802"/>
              <a:ext cx="134" cy="35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0" name="Line 50"/>
            <p:cNvSpPr>
              <a:spLocks noChangeShapeType="1"/>
            </p:cNvSpPr>
            <p:nvPr/>
          </p:nvSpPr>
          <p:spPr bwMode="auto">
            <a:xfrm>
              <a:off x="2681" y="805"/>
              <a:ext cx="137" cy="3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1" name="Freeform 51"/>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2" name="Freeform 52"/>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3" name="Rectangle 53"/>
            <p:cNvSpPr>
              <a:spLocks noChangeArrowheads="1"/>
            </p:cNvSpPr>
            <p:nvPr/>
          </p:nvSpPr>
          <p:spPr bwMode="auto">
            <a:xfrm>
              <a:off x="3852"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74" name="Freeform 54"/>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5" name="Freeform 55"/>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6" name="Rectangle 56"/>
            <p:cNvSpPr>
              <a:spLocks noChangeArrowheads="1"/>
            </p:cNvSpPr>
            <p:nvPr/>
          </p:nvSpPr>
          <p:spPr bwMode="auto">
            <a:xfrm>
              <a:off x="3852"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1</a:t>
              </a:r>
              <a:endParaRPr lang="zh-CN" altLang="en-US" sz="2000" dirty="0">
                <a:solidFill>
                  <a:srgbClr val="0000FF"/>
                </a:solidFill>
              </a:endParaRPr>
            </a:p>
          </p:txBody>
        </p:sp>
        <p:sp>
          <p:nvSpPr>
            <p:cNvPr id="177" name="Freeform 57"/>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8" name="Freeform 58"/>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9" name="Rectangle 59"/>
            <p:cNvSpPr>
              <a:spLocks noChangeArrowheads="1"/>
            </p:cNvSpPr>
            <p:nvPr/>
          </p:nvSpPr>
          <p:spPr bwMode="auto">
            <a:xfrm>
              <a:off x="3852"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80" name="Freeform 60"/>
            <p:cNvSpPr>
              <a:spLocks/>
            </p:cNvSpPr>
            <p:nvPr/>
          </p:nvSpPr>
          <p:spPr bwMode="auto">
            <a:xfrm>
              <a:off x="3797" y="307"/>
              <a:ext cx="42" cy="277"/>
            </a:xfrm>
            <a:custGeom>
              <a:avLst/>
              <a:gdLst>
                <a:gd name="T0" fmla="*/ 86 w 86"/>
                <a:gd name="T1" fmla="*/ 0 h 306"/>
                <a:gd name="T2" fmla="*/ 70 w 86"/>
                <a:gd name="T3" fmla="*/ 17 h 306"/>
                <a:gd name="T4" fmla="*/ 57 w 86"/>
                <a:gd name="T5" fmla="*/ 34 h 306"/>
                <a:gd name="T6" fmla="*/ 45 w 86"/>
                <a:gd name="T7" fmla="*/ 52 h 306"/>
                <a:gd name="T8" fmla="*/ 35 w 86"/>
                <a:gd name="T9" fmla="*/ 71 h 306"/>
                <a:gd name="T10" fmla="*/ 26 w 86"/>
                <a:gd name="T11" fmla="*/ 89 h 306"/>
                <a:gd name="T12" fmla="*/ 18 w 86"/>
                <a:gd name="T13" fmla="*/ 109 h 306"/>
                <a:gd name="T14" fmla="*/ 12 w 86"/>
                <a:gd name="T15" fmla="*/ 128 h 306"/>
                <a:gd name="T16" fmla="*/ 6 w 86"/>
                <a:gd name="T17" fmla="*/ 148 h 306"/>
                <a:gd name="T18" fmla="*/ 2 w 86"/>
                <a:gd name="T19" fmla="*/ 168 h 306"/>
                <a:gd name="T20" fmla="*/ 0 w 86"/>
                <a:gd name="T21" fmla="*/ 188 h 306"/>
                <a:gd name="T22" fmla="*/ 0 w 86"/>
                <a:gd name="T23" fmla="*/ 208 h 306"/>
                <a:gd name="T24" fmla="*/ 0 w 86"/>
                <a:gd name="T25" fmla="*/ 228 h 306"/>
                <a:gd name="T26" fmla="*/ 2 w 86"/>
                <a:gd name="T27" fmla="*/ 248 h 306"/>
                <a:gd name="T28" fmla="*/ 6 w 86"/>
                <a:gd name="T29" fmla="*/ 268 h 306"/>
                <a:gd name="T30" fmla="*/ 12 w 86"/>
                <a:gd name="T31" fmla="*/ 288 h 306"/>
                <a:gd name="T32" fmla="*/ 18 w 86"/>
                <a:gd name="T3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306">
                  <a:moveTo>
                    <a:pt x="86" y="0"/>
                  </a:moveTo>
                  <a:lnTo>
                    <a:pt x="70" y="17"/>
                  </a:lnTo>
                  <a:lnTo>
                    <a:pt x="57" y="34"/>
                  </a:lnTo>
                  <a:lnTo>
                    <a:pt x="45" y="52"/>
                  </a:lnTo>
                  <a:lnTo>
                    <a:pt x="35" y="71"/>
                  </a:lnTo>
                  <a:lnTo>
                    <a:pt x="26" y="89"/>
                  </a:lnTo>
                  <a:lnTo>
                    <a:pt x="18" y="109"/>
                  </a:lnTo>
                  <a:lnTo>
                    <a:pt x="12" y="128"/>
                  </a:lnTo>
                  <a:lnTo>
                    <a:pt x="6" y="148"/>
                  </a:lnTo>
                  <a:lnTo>
                    <a:pt x="2" y="168"/>
                  </a:lnTo>
                  <a:lnTo>
                    <a:pt x="0" y="188"/>
                  </a:lnTo>
                  <a:lnTo>
                    <a:pt x="0" y="208"/>
                  </a:lnTo>
                  <a:lnTo>
                    <a:pt x="0" y="228"/>
                  </a:lnTo>
                  <a:lnTo>
                    <a:pt x="2" y="248"/>
                  </a:lnTo>
                  <a:lnTo>
                    <a:pt x="6" y="268"/>
                  </a:lnTo>
                  <a:lnTo>
                    <a:pt x="12" y="288"/>
                  </a:lnTo>
                  <a:lnTo>
                    <a:pt x="18" y="3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1" name="Freeform 61"/>
            <p:cNvSpPr>
              <a:spLocks/>
            </p:cNvSpPr>
            <p:nvPr/>
          </p:nvSpPr>
          <p:spPr bwMode="auto">
            <a:xfrm>
              <a:off x="3772" y="553"/>
              <a:ext cx="57" cy="90"/>
            </a:xfrm>
            <a:custGeom>
              <a:avLst/>
              <a:gdLst>
                <a:gd name="T0" fmla="*/ 99 w 113"/>
                <a:gd name="T1" fmla="*/ 100 h 100"/>
                <a:gd name="T2" fmla="*/ 113 w 113"/>
                <a:gd name="T3" fmla="*/ 0 h 100"/>
                <a:gd name="T4" fmla="*/ 101 w 113"/>
                <a:gd name="T5" fmla="*/ 8 h 100"/>
                <a:gd name="T6" fmla="*/ 89 w 113"/>
                <a:gd name="T7" fmla="*/ 15 h 100"/>
                <a:gd name="T8" fmla="*/ 76 w 113"/>
                <a:gd name="T9" fmla="*/ 21 h 100"/>
                <a:gd name="T10" fmla="*/ 60 w 113"/>
                <a:gd name="T11" fmla="*/ 25 h 100"/>
                <a:gd name="T12" fmla="*/ 46 w 113"/>
                <a:gd name="T13" fmla="*/ 30 h 100"/>
                <a:gd name="T14" fmla="*/ 31 w 113"/>
                <a:gd name="T15" fmla="*/ 31 h 100"/>
                <a:gd name="T16" fmla="*/ 15 w 113"/>
                <a:gd name="T17" fmla="*/ 32 h 100"/>
                <a:gd name="T18" fmla="*/ 0 w 113"/>
                <a:gd name="T19" fmla="*/ 31 h 100"/>
                <a:gd name="T20" fmla="*/ 99 w 113"/>
                <a:gd name="T21" fmla="*/ 100 h 100"/>
                <a:gd name="T22" fmla="*/ 99 w 113"/>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0">
                  <a:moveTo>
                    <a:pt x="99" y="100"/>
                  </a:moveTo>
                  <a:lnTo>
                    <a:pt x="113" y="0"/>
                  </a:lnTo>
                  <a:lnTo>
                    <a:pt x="101" y="8"/>
                  </a:lnTo>
                  <a:lnTo>
                    <a:pt x="89" y="15"/>
                  </a:lnTo>
                  <a:lnTo>
                    <a:pt x="76" y="21"/>
                  </a:lnTo>
                  <a:lnTo>
                    <a:pt x="60" y="25"/>
                  </a:lnTo>
                  <a:lnTo>
                    <a:pt x="46" y="30"/>
                  </a:lnTo>
                  <a:lnTo>
                    <a:pt x="31" y="31"/>
                  </a:lnTo>
                  <a:lnTo>
                    <a:pt x="15" y="32"/>
                  </a:lnTo>
                  <a:lnTo>
                    <a:pt x="0" y="31"/>
                  </a:lnTo>
                  <a:lnTo>
                    <a:pt x="99" y="100"/>
                  </a:lnTo>
                  <a:lnTo>
                    <a:pt x="9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2" name="Freeform 62"/>
            <p:cNvSpPr>
              <a:spLocks/>
            </p:cNvSpPr>
            <p:nvPr/>
          </p:nvSpPr>
          <p:spPr bwMode="auto">
            <a:xfrm>
              <a:off x="3923" y="360"/>
              <a:ext cx="29" cy="278"/>
            </a:xfrm>
            <a:custGeom>
              <a:avLst/>
              <a:gdLst>
                <a:gd name="T0" fmla="*/ 21 w 58"/>
                <a:gd name="T1" fmla="*/ 0 h 307"/>
                <a:gd name="T2" fmla="*/ 31 w 58"/>
                <a:gd name="T3" fmla="*/ 19 h 307"/>
                <a:gd name="T4" fmla="*/ 39 w 58"/>
                <a:gd name="T5" fmla="*/ 37 h 307"/>
                <a:gd name="T6" fmla="*/ 46 w 58"/>
                <a:gd name="T7" fmla="*/ 57 h 307"/>
                <a:gd name="T8" fmla="*/ 50 w 58"/>
                <a:gd name="T9" fmla="*/ 76 h 307"/>
                <a:gd name="T10" fmla="*/ 56 w 58"/>
                <a:gd name="T11" fmla="*/ 96 h 307"/>
                <a:gd name="T12" fmla="*/ 58 w 58"/>
                <a:gd name="T13" fmla="*/ 116 h 307"/>
                <a:gd name="T14" fmla="*/ 58 w 58"/>
                <a:gd name="T15" fmla="*/ 134 h 307"/>
                <a:gd name="T16" fmla="*/ 58 w 58"/>
                <a:gd name="T17" fmla="*/ 154 h 307"/>
                <a:gd name="T18" fmla="*/ 56 w 58"/>
                <a:gd name="T19" fmla="*/ 174 h 307"/>
                <a:gd name="T20" fmla="*/ 52 w 58"/>
                <a:gd name="T21" fmla="*/ 194 h 307"/>
                <a:gd name="T22" fmla="*/ 48 w 58"/>
                <a:gd name="T23" fmla="*/ 213 h 307"/>
                <a:gd name="T24" fmla="*/ 41 w 58"/>
                <a:gd name="T25" fmla="*/ 233 h 307"/>
                <a:gd name="T26" fmla="*/ 33 w 58"/>
                <a:gd name="T27" fmla="*/ 251 h 307"/>
                <a:gd name="T28" fmla="*/ 23 w 58"/>
                <a:gd name="T29" fmla="*/ 270 h 307"/>
                <a:gd name="T30" fmla="*/ 13 w 58"/>
                <a:gd name="T31" fmla="*/ 288 h 307"/>
                <a:gd name="T32" fmla="*/ 0 w 58"/>
                <a:gd name="T3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07">
                  <a:moveTo>
                    <a:pt x="21" y="0"/>
                  </a:moveTo>
                  <a:lnTo>
                    <a:pt x="31" y="19"/>
                  </a:lnTo>
                  <a:lnTo>
                    <a:pt x="39" y="37"/>
                  </a:lnTo>
                  <a:lnTo>
                    <a:pt x="46" y="57"/>
                  </a:lnTo>
                  <a:lnTo>
                    <a:pt x="50" y="76"/>
                  </a:lnTo>
                  <a:lnTo>
                    <a:pt x="56" y="96"/>
                  </a:lnTo>
                  <a:lnTo>
                    <a:pt x="58" y="116"/>
                  </a:lnTo>
                  <a:lnTo>
                    <a:pt x="58" y="134"/>
                  </a:lnTo>
                  <a:lnTo>
                    <a:pt x="58" y="154"/>
                  </a:lnTo>
                  <a:lnTo>
                    <a:pt x="56" y="174"/>
                  </a:lnTo>
                  <a:lnTo>
                    <a:pt x="52" y="194"/>
                  </a:lnTo>
                  <a:lnTo>
                    <a:pt x="48" y="213"/>
                  </a:lnTo>
                  <a:lnTo>
                    <a:pt x="41" y="233"/>
                  </a:lnTo>
                  <a:lnTo>
                    <a:pt x="33" y="251"/>
                  </a:lnTo>
                  <a:lnTo>
                    <a:pt x="23" y="270"/>
                  </a:lnTo>
                  <a:lnTo>
                    <a:pt x="13" y="288"/>
                  </a:lnTo>
                  <a:lnTo>
                    <a:pt x="0" y="30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3" name="Freeform 63"/>
            <p:cNvSpPr>
              <a:spLocks/>
            </p:cNvSpPr>
            <p:nvPr/>
          </p:nvSpPr>
          <p:spPr bwMode="auto">
            <a:xfrm>
              <a:off x="3911" y="305"/>
              <a:ext cx="56" cy="91"/>
            </a:xfrm>
            <a:custGeom>
              <a:avLst/>
              <a:gdLst>
                <a:gd name="T0" fmla="*/ 0 w 110"/>
                <a:gd name="T1" fmla="*/ 0 h 100"/>
                <a:gd name="T2" fmla="*/ 110 w 110"/>
                <a:gd name="T3" fmla="*/ 57 h 100"/>
                <a:gd name="T4" fmla="*/ 95 w 110"/>
                <a:gd name="T5" fmla="*/ 59 h 100"/>
                <a:gd name="T6" fmla="*/ 79 w 110"/>
                <a:gd name="T7" fmla="*/ 60 h 100"/>
                <a:gd name="T8" fmla="*/ 64 w 110"/>
                <a:gd name="T9" fmla="*/ 64 h 100"/>
                <a:gd name="T10" fmla="*/ 50 w 110"/>
                <a:gd name="T11" fmla="*/ 69 h 100"/>
                <a:gd name="T12" fmla="*/ 36 w 110"/>
                <a:gd name="T13" fmla="*/ 76 h 100"/>
                <a:gd name="T14" fmla="*/ 25 w 110"/>
                <a:gd name="T15" fmla="*/ 83 h 100"/>
                <a:gd name="T16" fmla="*/ 13 w 110"/>
                <a:gd name="T17" fmla="*/ 90 h 100"/>
                <a:gd name="T18" fmla="*/ 3 w 110"/>
                <a:gd name="T19" fmla="*/ 100 h 100"/>
                <a:gd name="T20" fmla="*/ 0 w 110"/>
                <a:gd name="T21" fmla="*/ 0 h 100"/>
                <a:gd name="T22" fmla="*/ 0 w 11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0">
                  <a:moveTo>
                    <a:pt x="0" y="0"/>
                  </a:moveTo>
                  <a:lnTo>
                    <a:pt x="110" y="57"/>
                  </a:lnTo>
                  <a:lnTo>
                    <a:pt x="95" y="59"/>
                  </a:lnTo>
                  <a:lnTo>
                    <a:pt x="79" y="60"/>
                  </a:lnTo>
                  <a:lnTo>
                    <a:pt x="64" y="64"/>
                  </a:lnTo>
                  <a:lnTo>
                    <a:pt x="50" y="69"/>
                  </a:lnTo>
                  <a:lnTo>
                    <a:pt x="36" y="76"/>
                  </a:lnTo>
                  <a:lnTo>
                    <a:pt x="25" y="83"/>
                  </a:lnTo>
                  <a:lnTo>
                    <a:pt x="13" y="90"/>
                  </a:lnTo>
                  <a:lnTo>
                    <a:pt x="3" y="10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4" name="Line 64"/>
            <p:cNvSpPr>
              <a:spLocks noChangeShapeType="1"/>
            </p:cNvSpPr>
            <p:nvPr/>
          </p:nvSpPr>
          <p:spPr bwMode="auto">
            <a:xfrm>
              <a:off x="3874" y="830"/>
              <a:ext cx="1" cy="2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5" name="Freeform 65"/>
            <p:cNvSpPr>
              <a:spLocks/>
            </p:cNvSpPr>
            <p:nvPr/>
          </p:nvSpPr>
          <p:spPr bwMode="auto">
            <a:xfrm>
              <a:off x="3844" y="1056"/>
              <a:ext cx="60" cy="79"/>
            </a:xfrm>
            <a:custGeom>
              <a:avLst/>
              <a:gdLst>
                <a:gd name="T0" fmla="*/ 60 w 120"/>
                <a:gd name="T1" fmla="*/ 88 h 88"/>
                <a:gd name="T2" fmla="*/ 0 w 120"/>
                <a:gd name="T3" fmla="*/ 0 h 88"/>
                <a:gd name="T4" fmla="*/ 15 w 120"/>
                <a:gd name="T5" fmla="*/ 4 h 88"/>
                <a:gd name="T6" fmla="*/ 29 w 120"/>
                <a:gd name="T7" fmla="*/ 7 h 88"/>
                <a:gd name="T8" fmla="*/ 44 w 120"/>
                <a:gd name="T9" fmla="*/ 10 h 88"/>
                <a:gd name="T10" fmla="*/ 60 w 120"/>
                <a:gd name="T11" fmla="*/ 10 h 88"/>
                <a:gd name="T12" fmla="*/ 75 w 120"/>
                <a:gd name="T13" fmla="*/ 10 h 88"/>
                <a:gd name="T14" fmla="*/ 91 w 120"/>
                <a:gd name="T15" fmla="*/ 7 h 88"/>
                <a:gd name="T16" fmla="*/ 106 w 120"/>
                <a:gd name="T17" fmla="*/ 4 h 88"/>
                <a:gd name="T18" fmla="*/ 120 w 120"/>
                <a:gd name="T19" fmla="*/ 0 h 88"/>
                <a:gd name="T20" fmla="*/ 120 w 120"/>
                <a:gd name="T21" fmla="*/ 0 h 88"/>
                <a:gd name="T22" fmla="*/ 60 w 120"/>
                <a:gd name="T23" fmla="*/ 88 h 88"/>
                <a:gd name="T24" fmla="*/ 60 w 120"/>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88">
                  <a:moveTo>
                    <a:pt x="60" y="88"/>
                  </a:moveTo>
                  <a:lnTo>
                    <a:pt x="0" y="0"/>
                  </a:lnTo>
                  <a:lnTo>
                    <a:pt x="15" y="4"/>
                  </a:lnTo>
                  <a:lnTo>
                    <a:pt x="29" y="7"/>
                  </a:lnTo>
                  <a:lnTo>
                    <a:pt x="44" y="10"/>
                  </a:lnTo>
                  <a:lnTo>
                    <a:pt x="60" y="10"/>
                  </a:lnTo>
                  <a:lnTo>
                    <a:pt x="75" y="10"/>
                  </a:lnTo>
                  <a:lnTo>
                    <a:pt x="91" y="7"/>
                  </a:lnTo>
                  <a:lnTo>
                    <a:pt x="106" y="4"/>
                  </a:lnTo>
                  <a:lnTo>
                    <a:pt x="120" y="0"/>
                  </a:lnTo>
                  <a:lnTo>
                    <a:pt x="120" y="0"/>
                  </a:lnTo>
                  <a:lnTo>
                    <a:pt x="60" y="88"/>
                  </a:lnTo>
                  <a:lnTo>
                    <a:pt x="6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6" name="Freeform 66"/>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7" name="Freeform 67"/>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8" name="Rectangle 68"/>
            <p:cNvSpPr>
              <a:spLocks noChangeArrowheads="1"/>
            </p:cNvSpPr>
            <p:nvPr/>
          </p:nvSpPr>
          <p:spPr bwMode="auto">
            <a:xfrm>
              <a:off x="4706" y="13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89" name="Freeform 69"/>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0" name="Freeform 70"/>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1" name="Rectangle 71"/>
            <p:cNvSpPr>
              <a:spLocks noChangeArrowheads="1"/>
            </p:cNvSpPr>
            <p:nvPr/>
          </p:nvSpPr>
          <p:spPr bwMode="auto">
            <a:xfrm>
              <a:off x="5405"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92" name="Freeform 72"/>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3" name="Freeform 73"/>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4" name="Rectangle 74"/>
            <p:cNvSpPr>
              <a:spLocks noChangeArrowheads="1"/>
            </p:cNvSpPr>
            <p:nvPr/>
          </p:nvSpPr>
          <p:spPr bwMode="auto">
            <a:xfrm>
              <a:off x="4706"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95" name="Freeform 75"/>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6" name="Freeform 76"/>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7" name="Rectangle 77"/>
            <p:cNvSpPr>
              <a:spLocks noChangeArrowheads="1"/>
            </p:cNvSpPr>
            <p:nvPr/>
          </p:nvSpPr>
          <p:spPr bwMode="auto">
            <a:xfrm>
              <a:off x="5405"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98" name="Freeform 78"/>
            <p:cNvSpPr>
              <a:spLocks/>
            </p:cNvSpPr>
            <p:nvPr/>
          </p:nvSpPr>
          <p:spPr bwMode="auto">
            <a:xfrm>
              <a:off x="4651" y="303"/>
              <a:ext cx="45" cy="675"/>
            </a:xfrm>
            <a:custGeom>
              <a:avLst/>
              <a:gdLst>
                <a:gd name="T0" fmla="*/ 89 w 89"/>
                <a:gd name="T1" fmla="*/ 0 h 745"/>
                <a:gd name="T2" fmla="*/ 80 w 89"/>
                <a:gd name="T3" fmla="*/ 23 h 745"/>
                <a:gd name="T4" fmla="*/ 70 w 89"/>
                <a:gd name="T5" fmla="*/ 46 h 745"/>
                <a:gd name="T6" fmla="*/ 60 w 89"/>
                <a:gd name="T7" fmla="*/ 69 h 745"/>
                <a:gd name="T8" fmla="*/ 53 w 89"/>
                <a:gd name="T9" fmla="*/ 92 h 745"/>
                <a:gd name="T10" fmla="*/ 45 w 89"/>
                <a:gd name="T11" fmla="*/ 114 h 745"/>
                <a:gd name="T12" fmla="*/ 39 w 89"/>
                <a:gd name="T13" fmla="*/ 137 h 745"/>
                <a:gd name="T14" fmla="*/ 31 w 89"/>
                <a:gd name="T15" fmla="*/ 162 h 745"/>
                <a:gd name="T16" fmla="*/ 25 w 89"/>
                <a:gd name="T17" fmla="*/ 184 h 745"/>
                <a:gd name="T18" fmla="*/ 22 w 89"/>
                <a:gd name="T19" fmla="*/ 207 h 745"/>
                <a:gd name="T20" fmla="*/ 16 w 89"/>
                <a:gd name="T21" fmla="*/ 231 h 745"/>
                <a:gd name="T22" fmla="*/ 12 w 89"/>
                <a:gd name="T23" fmla="*/ 254 h 745"/>
                <a:gd name="T24" fmla="*/ 8 w 89"/>
                <a:gd name="T25" fmla="*/ 277 h 745"/>
                <a:gd name="T26" fmla="*/ 6 w 89"/>
                <a:gd name="T27" fmla="*/ 301 h 745"/>
                <a:gd name="T28" fmla="*/ 4 w 89"/>
                <a:gd name="T29" fmla="*/ 324 h 745"/>
                <a:gd name="T30" fmla="*/ 2 w 89"/>
                <a:gd name="T31" fmla="*/ 348 h 745"/>
                <a:gd name="T32" fmla="*/ 0 w 89"/>
                <a:gd name="T33" fmla="*/ 371 h 745"/>
                <a:gd name="T34" fmla="*/ 0 w 89"/>
                <a:gd name="T35" fmla="*/ 396 h 745"/>
                <a:gd name="T36" fmla="*/ 0 w 89"/>
                <a:gd name="T37" fmla="*/ 418 h 745"/>
                <a:gd name="T38" fmla="*/ 2 w 89"/>
                <a:gd name="T39" fmla="*/ 443 h 745"/>
                <a:gd name="T40" fmla="*/ 2 w 89"/>
                <a:gd name="T41" fmla="*/ 465 h 745"/>
                <a:gd name="T42" fmla="*/ 4 w 89"/>
                <a:gd name="T43" fmla="*/ 490 h 745"/>
                <a:gd name="T44" fmla="*/ 8 w 89"/>
                <a:gd name="T45" fmla="*/ 513 h 745"/>
                <a:gd name="T46" fmla="*/ 10 w 89"/>
                <a:gd name="T47" fmla="*/ 537 h 745"/>
                <a:gd name="T48" fmla="*/ 14 w 89"/>
                <a:gd name="T49" fmla="*/ 560 h 745"/>
                <a:gd name="T50" fmla="*/ 18 w 89"/>
                <a:gd name="T51" fmla="*/ 584 h 745"/>
                <a:gd name="T52" fmla="*/ 23 w 89"/>
                <a:gd name="T53" fmla="*/ 607 h 745"/>
                <a:gd name="T54" fmla="*/ 29 w 89"/>
                <a:gd name="T55" fmla="*/ 630 h 745"/>
                <a:gd name="T56" fmla="*/ 35 w 89"/>
                <a:gd name="T57" fmla="*/ 654 h 745"/>
                <a:gd name="T58" fmla="*/ 41 w 89"/>
                <a:gd name="T59" fmla="*/ 677 h 745"/>
                <a:gd name="T60" fmla="*/ 49 w 89"/>
                <a:gd name="T61" fmla="*/ 699 h 745"/>
                <a:gd name="T62" fmla="*/ 56 w 89"/>
                <a:gd name="T63" fmla="*/ 722 h 745"/>
                <a:gd name="T64" fmla="*/ 66 w 89"/>
                <a:gd name="T65"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745">
                  <a:moveTo>
                    <a:pt x="89" y="0"/>
                  </a:moveTo>
                  <a:lnTo>
                    <a:pt x="80" y="23"/>
                  </a:lnTo>
                  <a:lnTo>
                    <a:pt x="70" y="46"/>
                  </a:lnTo>
                  <a:lnTo>
                    <a:pt x="60" y="69"/>
                  </a:lnTo>
                  <a:lnTo>
                    <a:pt x="53" y="92"/>
                  </a:lnTo>
                  <a:lnTo>
                    <a:pt x="45" y="114"/>
                  </a:lnTo>
                  <a:lnTo>
                    <a:pt x="39" y="137"/>
                  </a:lnTo>
                  <a:lnTo>
                    <a:pt x="31" y="162"/>
                  </a:lnTo>
                  <a:lnTo>
                    <a:pt x="25" y="184"/>
                  </a:lnTo>
                  <a:lnTo>
                    <a:pt x="22" y="207"/>
                  </a:lnTo>
                  <a:lnTo>
                    <a:pt x="16" y="231"/>
                  </a:lnTo>
                  <a:lnTo>
                    <a:pt x="12" y="254"/>
                  </a:lnTo>
                  <a:lnTo>
                    <a:pt x="8" y="277"/>
                  </a:lnTo>
                  <a:lnTo>
                    <a:pt x="6" y="301"/>
                  </a:lnTo>
                  <a:lnTo>
                    <a:pt x="4" y="324"/>
                  </a:lnTo>
                  <a:lnTo>
                    <a:pt x="2" y="348"/>
                  </a:lnTo>
                  <a:lnTo>
                    <a:pt x="0" y="371"/>
                  </a:lnTo>
                  <a:lnTo>
                    <a:pt x="0" y="396"/>
                  </a:lnTo>
                  <a:lnTo>
                    <a:pt x="0" y="418"/>
                  </a:lnTo>
                  <a:lnTo>
                    <a:pt x="2" y="443"/>
                  </a:lnTo>
                  <a:lnTo>
                    <a:pt x="2" y="465"/>
                  </a:lnTo>
                  <a:lnTo>
                    <a:pt x="4" y="490"/>
                  </a:lnTo>
                  <a:lnTo>
                    <a:pt x="8" y="513"/>
                  </a:lnTo>
                  <a:lnTo>
                    <a:pt x="10" y="537"/>
                  </a:lnTo>
                  <a:lnTo>
                    <a:pt x="14" y="560"/>
                  </a:lnTo>
                  <a:lnTo>
                    <a:pt x="18" y="584"/>
                  </a:lnTo>
                  <a:lnTo>
                    <a:pt x="23" y="607"/>
                  </a:lnTo>
                  <a:lnTo>
                    <a:pt x="29" y="630"/>
                  </a:lnTo>
                  <a:lnTo>
                    <a:pt x="35" y="654"/>
                  </a:lnTo>
                  <a:lnTo>
                    <a:pt x="41" y="677"/>
                  </a:lnTo>
                  <a:lnTo>
                    <a:pt x="49" y="699"/>
                  </a:lnTo>
                  <a:lnTo>
                    <a:pt x="56" y="722"/>
                  </a:lnTo>
                  <a:lnTo>
                    <a:pt x="66" y="74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9" name="Freeform 79"/>
            <p:cNvSpPr>
              <a:spLocks/>
            </p:cNvSpPr>
            <p:nvPr/>
          </p:nvSpPr>
          <p:spPr bwMode="auto">
            <a:xfrm>
              <a:off x="4651" y="948"/>
              <a:ext cx="57" cy="88"/>
            </a:xfrm>
            <a:custGeom>
              <a:avLst/>
              <a:gdLst>
                <a:gd name="T0" fmla="*/ 93 w 115"/>
                <a:gd name="T1" fmla="*/ 97 h 97"/>
                <a:gd name="T2" fmla="*/ 0 w 115"/>
                <a:gd name="T3" fmla="*/ 26 h 97"/>
                <a:gd name="T4" fmla="*/ 16 w 115"/>
                <a:gd name="T5" fmla="*/ 27 h 97"/>
                <a:gd name="T6" fmla="*/ 31 w 115"/>
                <a:gd name="T7" fmla="*/ 27 h 97"/>
                <a:gd name="T8" fmla="*/ 47 w 115"/>
                <a:gd name="T9" fmla="*/ 26 h 97"/>
                <a:gd name="T10" fmla="*/ 62 w 115"/>
                <a:gd name="T11" fmla="*/ 23 h 97"/>
                <a:gd name="T12" fmla="*/ 76 w 115"/>
                <a:gd name="T13" fmla="*/ 19 h 97"/>
                <a:gd name="T14" fmla="*/ 89 w 115"/>
                <a:gd name="T15" fmla="*/ 13 h 97"/>
                <a:gd name="T16" fmla="*/ 103 w 115"/>
                <a:gd name="T17" fmla="*/ 7 h 97"/>
                <a:gd name="T18" fmla="*/ 115 w 115"/>
                <a:gd name="T19" fmla="*/ 0 h 97"/>
                <a:gd name="T20" fmla="*/ 115 w 115"/>
                <a:gd name="T21" fmla="*/ 0 h 97"/>
                <a:gd name="T22" fmla="*/ 93 w 115"/>
                <a:gd name="T23" fmla="*/ 97 h 97"/>
                <a:gd name="T24" fmla="*/ 93 w 115"/>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97">
                  <a:moveTo>
                    <a:pt x="93" y="97"/>
                  </a:moveTo>
                  <a:lnTo>
                    <a:pt x="0" y="26"/>
                  </a:lnTo>
                  <a:lnTo>
                    <a:pt x="16" y="27"/>
                  </a:lnTo>
                  <a:lnTo>
                    <a:pt x="31" y="27"/>
                  </a:lnTo>
                  <a:lnTo>
                    <a:pt x="47" y="26"/>
                  </a:lnTo>
                  <a:lnTo>
                    <a:pt x="62" y="23"/>
                  </a:lnTo>
                  <a:lnTo>
                    <a:pt x="76" y="19"/>
                  </a:lnTo>
                  <a:lnTo>
                    <a:pt x="89" y="13"/>
                  </a:lnTo>
                  <a:lnTo>
                    <a:pt x="103" y="7"/>
                  </a:lnTo>
                  <a:lnTo>
                    <a:pt x="115" y="0"/>
                  </a:lnTo>
                  <a:lnTo>
                    <a:pt x="115" y="0"/>
                  </a:lnTo>
                  <a:lnTo>
                    <a:pt x="93" y="97"/>
                  </a:lnTo>
                  <a:lnTo>
                    <a:pt x="9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0" name="Freeform 80"/>
            <p:cNvSpPr>
              <a:spLocks/>
            </p:cNvSpPr>
            <p:nvPr/>
          </p:nvSpPr>
          <p:spPr bwMode="auto">
            <a:xfrm>
              <a:off x="4754" y="365"/>
              <a:ext cx="37" cy="668"/>
            </a:xfrm>
            <a:custGeom>
              <a:avLst/>
              <a:gdLst>
                <a:gd name="T0" fmla="*/ 27 w 74"/>
                <a:gd name="T1" fmla="*/ 0 h 737"/>
                <a:gd name="T2" fmla="*/ 41 w 74"/>
                <a:gd name="T3" fmla="*/ 45 h 737"/>
                <a:gd name="T4" fmla="*/ 50 w 74"/>
                <a:gd name="T5" fmla="*/ 93 h 737"/>
                <a:gd name="T6" fmla="*/ 58 w 74"/>
                <a:gd name="T7" fmla="*/ 138 h 737"/>
                <a:gd name="T8" fmla="*/ 66 w 74"/>
                <a:gd name="T9" fmla="*/ 184 h 737"/>
                <a:gd name="T10" fmla="*/ 70 w 74"/>
                <a:gd name="T11" fmla="*/ 231 h 737"/>
                <a:gd name="T12" fmla="*/ 74 w 74"/>
                <a:gd name="T13" fmla="*/ 277 h 737"/>
                <a:gd name="T14" fmla="*/ 74 w 74"/>
                <a:gd name="T15" fmla="*/ 324 h 737"/>
                <a:gd name="T16" fmla="*/ 74 w 74"/>
                <a:gd name="T17" fmla="*/ 369 h 737"/>
                <a:gd name="T18" fmla="*/ 72 w 74"/>
                <a:gd name="T19" fmla="*/ 416 h 737"/>
                <a:gd name="T20" fmla="*/ 66 w 74"/>
                <a:gd name="T21" fmla="*/ 462 h 737"/>
                <a:gd name="T22" fmla="*/ 60 w 74"/>
                <a:gd name="T23" fmla="*/ 509 h 737"/>
                <a:gd name="T24" fmla="*/ 52 w 74"/>
                <a:gd name="T25" fmla="*/ 555 h 737"/>
                <a:gd name="T26" fmla="*/ 41 w 74"/>
                <a:gd name="T27" fmla="*/ 600 h 737"/>
                <a:gd name="T28" fmla="*/ 29 w 74"/>
                <a:gd name="T29" fmla="*/ 646 h 737"/>
                <a:gd name="T30" fmla="*/ 16 w 74"/>
                <a:gd name="T31" fmla="*/ 692 h 737"/>
                <a:gd name="T32" fmla="*/ 0 w 74"/>
                <a:gd name="T3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37">
                  <a:moveTo>
                    <a:pt x="27" y="0"/>
                  </a:moveTo>
                  <a:lnTo>
                    <a:pt x="41" y="45"/>
                  </a:lnTo>
                  <a:lnTo>
                    <a:pt x="50" y="93"/>
                  </a:lnTo>
                  <a:lnTo>
                    <a:pt x="58" y="138"/>
                  </a:lnTo>
                  <a:lnTo>
                    <a:pt x="66" y="184"/>
                  </a:lnTo>
                  <a:lnTo>
                    <a:pt x="70" y="231"/>
                  </a:lnTo>
                  <a:lnTo>
                    <a:pt x="74" y="277"/>
                  </a:lnTo>
                  <a:lnTo>
                    <a:pt x="74" y="324"/>
                  </a:lnTo>
                  <a:lnTo>
                    <a:pt x="74" y="369"/>
                  </a:lnTo>
                  <a:lnTo>
                    <a:pt x="72" y="416"/>
                  </a:lnTo>
                  <a:lnTo>
                    <a:pt x="66" y="462"/>
                  </a:lnTo>
                  <a:lnTo>
                    <a:pt x="60" y="509"/>
                  </a:lnTo>
                  <a:lnTo>
                    <a:pt x="52" y="555"/>
                  </a:lnTo>
                  <a:lnTo>
                    <a:pt x="41" y="600"/>
                  </a:lnTo>
                  <a:lnTo>
                    <a:pt x="29" y="646"/>
                  </a:lnTo>
                  <a:lnTo>
                    <a:pt x="16" y="692"/>
                  </a:lnTo>
                  <a:lnTo>
                    <a:pt x="0" y="7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1" name="Freeform 81"/>
            <p:cNvSpPr>
              <a:spLocks/>
            </p:cNvSpPr>
            <p:nvPr/>
          </p:nvSpPr>
          <p:spPr bwMode="auto">
            <a:xfrm>
              <a:off x="4741" y="307"/>
              <a:ext cx="60" cy="86"/>
            </a:xfrm>
            <a:custGeom>
              <a:avLst/>
              <a:gdLst>
                <a:gd name="T0" fmla="*/ 31 w 118"/>
                <a:gd name="T1" fmla="*/ 0 h 95"/>
                <a:gd name="T2" fmla="*/ 0 w 118"/>
                <a:gd name="T3" fmla="*/ 95 h 95"/>
                <a:gd name="T4" fmla="*/ 13 w 118"/>
                <a:gd name="T5" fmla="*/ 88 h 95"/>
                <a:gd name="T6" fmla="*/ 27 w 118"/>
                <a:gd name="T7" fmla="*/ 82 h 95"/>
                <a:gd name="T8" fmla="*/ 41 w 118"/>
                <a:gd name="T9" fmla="*/ 78 h 95"/>
                <a:gd name="T10" fmla="*/ 56 w 118"/>
                <a:gd name="T11" fmla="*/ 75 h 95"/>
                <a:gd name="T12" fmla="*/ 72 w 118"/>
                <a:gd name="T13" fmla="*/ 74 h 95"/>
                <a:gd name="T14" fmla="*/ 87 w 118"/>
                <a:gd name="T15" fmla="*/ 72 h 95"/>
                <a:gd name="T16" fmla="*/ 103 w 118"/>
                <a:gd name="T17" fmla="*/ 74 h 95"/>
                <a:gd name="T18" fmla="*/ 110 w 118"/>
                <a:gd name="T19" fmla="*/ 74 h 95"/>
                <a:gd name="T20" fmla="*/ 118 w 118"/>
                <a:gd name="T21" fmla="*/ 75 h 95"/>
                <a:gd name="T22" fmla="*/ 118 w 118"/>
                <a:gd name="T23" fmla="*/ 75 h 95"/>
                <a:gd name="T24" fmla="*/ 31 w 118"/>
                <a:gd name="T25" fmla="*/ 0 h 95"/>
                <a:gd name="T26" fmla="*/ 31 w 118"/>
                <a:gd name="T2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95">
                  <a:moveTo>
                    <a:pt x="31" y="0"/>
                  </a:moveTo>
                  <a:lnTo>
                    <a:pt x="0" y="95"/>
                  </a:lnTo>
                  <a:lnTo>
                    <a:pt x="13" y="88"/>
                  </a:lnTo>
                  <a:lnTo>
                    <a:pt x="27" y="82"/>
                  </a:lnTo>
                  <a:lnTo>
                    <a:pt x="41" y="78"/>
                  </a:lnTo>
                  <a:lnTo>
                    <a:pt x="56" y="75"/>
                  </a:lnTo>
                  <a:lnTo>
                    <a:pt x="72" y="74"/>
                  </a:lnTo>
                  <a:lnTo>
                    <a:pt x="87" y="72"/>
                  </a:lnTo>
                  <a:lnTo>
                    <a:pt x="103" y="74"/>
                  </a:lnTo>
                  <a:lnTo>
                    <a:pt x="110" y="74"/>
                  </a:lnTo>
                  <a:lnTo>
                    <a:pt x="118" y="75"/>
                  </a:lnTo>
                  <a:lnTo>
                    <a:pt x="118" y="75"/>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2" name="Freeform 82"/>
            <p:cNvSpPr>
              <a:spLocks/>
            </p:cNvSpPr>
            <p:nvPr/>
          </p:nvSpPr>
          <p:spPr bwMode="auto">
            <a:xfrm>
              <a:off x="4803" y="1172"/>
              <a:ext cx="510" cy="71"/>
            </a:xfrm>
            <a:custGeom>
              <a:avLst/>
              <a:gdLst>
                <a:gd name="T0" fmla="*/ 1021 w 1021"/>
                <a:gd name="T1" fmla="*/ 29 h 79"/>
                <a:gd name="T2" fmla="*/ 990 w 1021"/>
                <a:gd name="T3" fmla="*/ 36 h 79"/>
                <a:gd name="T4" fmla="*/ 957 w 1021"/>
                <a:gd name="T5" fmla="*/ 41 h 79"/>
                <a:gd name="T6" fmla="*/ 926 w 1021"/>
                <a:gd name="T7" fmla="*/ 47 h 79"/>
                <a:gd name="T8" fmla="*/ 895 w 1021"/>
                <a:gd name="T9" fmla="*/ 53 h 79"/>
                <a:gd name="T10" fmla="*/ 862 w 1021"/>
                <a:gd name="T11" fmla="*/ 59 h 79"/>
                <a:gd name="T12" fmla="*/ 831 w 1021"/>
                <a:gd name="T13" fmla="*/ 63 h 79"/>
                <a:gd name="T14" fmla="*/ 798 w 1021"/>
                <a:gd name="T15" fmla="*/ 66 h 79"/>
                <a:gd name="T16" fmla="*/ 765 w 1021"/>
                <a:gd name="T17" fmla="*/ 70 h 79"/>
                <a:gd name="T18" fmla="*/ 734 w 1021"/>
                <a:gd name="T19" fmla="*/ 73 h 79"/>
                <a:gd name="T20" fmla="*/ 701 w 1021"/>
                <a:gd name="T21" fmla="*/ 74 h 79"/>
                <a:gd name="T22" fmla="*/ 670 w 1021"/>
                <a:gd name="T23" fmla="*/ 77 h 79"/>
                <a:gd name="T24" fmla="*/ 637 w 1021"/>
                <a:gd name="T25" fmla="*/ 79 h 79"/>
                <a:gd name="T26" fmla="*/ 604 w 1021"/>
                <a:gd name="T27" fmla="*/ 79 h 79"/>
                <a:gd name="T28" fmla="*/ 571 w 1021"/>
                <a:gd name="T29" fmla="*/ 79 h 79"/>
                <a:gd name="T30" fmla="*/ 540 w 1021"/>
                <a:gd name="T31" fmla="*/ 79 h 79"/>
                <a:gd name="T32" fmla="*/ 507 w 1021"/>
                <a:gd name="T33" fmla="*/ 79 h 79"/>
                <a:gd name="T34" fmla="*/ 474 w 1021"/>
                <a:gd name="T35" fmla="*/ 77 h 79"/>
                <a:gd name="T36" fmla="*/ 443 w 1021"/>
                <a:gd name="T37" fmla="*/ 76 h 79"/>
                <a:gd name="T38" fmla="*/ 410 w 1021"/>
                <a:gd name="T39" fmla="*/ 73 h 79"/>
                <a:gd name="T40" fmla="*/ 379 w 1021"/>
                <a:gd name="T41" fmla="*/ 70 h 79"/>
                <a:gd name="T42" fmla="*/ 346 w 1021"/>
                <a:gd name="T43" fmla="*/ 67 h 79"/>
                <a:gd name="T44" fmla="*/ 313 w 1021"/>
                <a:gd name="T45" fmla="*/ 64 h 79"/>
                <a:gd name="T46" fmla="*/ 282 w 1021"/>
                <a:gd name="T47" fmla="*/ 60 h 79"/>
                <a:gd name="T48" fmla="*/ 251 w 1021"/>
                <a:gd name="T49" fmla="*/ 54 h 79"/>
                <a:gd name="T50" fmla="*/ 218 w 1021"/>
                <a:gd name="T51" fmla="*/ 50 h 79"/>
                <a:gd name="T52" fmla="*/ 186 w 1021"/>
                <a:gd name="T53" fmla="*/ 44 h 79"/>
                <a:gd name="T54" fmla="*/ 155 w 1021"/>
                <a:gd name="T55" fmla="*/ 37 h 79"/>
                <a:gd name="T56" fmla="*/ 124 w 1021"/>
                <a:gd name="T57" fmla="*/ 31 h 79"/>
                <a:gd name="T58" fmla="*/ 91 w 1021"/>
                <a:gd name="T59" fmla="*/ 24 h 79"/>
                <a:gd name="T60" fmla="*/ 60 w 1021"/>
                <a:gd name="T61" fmla="*/ 16 h 79"/>
                <a:gd name="T62" fmla="*/ 31 w 1021"/>
                <a:gd name="T63" fmla="*/ 9 h 79"/>
                <a:gd name="T64" fmla="*/ 0 w 1021"/>
                <a:gd name="T6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79">
                  <a:moveTo>
                    <a:pt x="1021" y="29"/>
                  </a:moveTo>
                  <a:lnTo>
                    <a:pt x="990" y="36"/>
                  </a:lnTo>
                  <a:lnTo>
                    <a:pt x="957" y="41"/>
                  </a:lnTo>
                  <a:lnTo>
                    <a:pt x="926" y="47"/>
                  </a:lnTo>
                  <a:lnTo>
                    <a:pt x="895" y="53"/>
                  </a:lnTo>
                  <a:lnTo>
                    <a:pt x="862" y="59"/>
                  </a:lnTo>
                  <a:lnTo>
                    <a:pt x="831" y="63"/>
                  </a:lnTo>
                  <a:lnTo>
                    <a:pt x="798" y="66"/>
                  </a:lnTo>
                  <a:lnTo>
                    <a:pt x="765" y="70"/>
                  </a:lnTo>
                  <a:lnTo>
                    <a:pt x="734" y="73"/>
                  </a:lnTo>
                  <a:lnTo>
                    <a:pt x="701" y="74"/>
                  </a:lnTo>
                  <a:lnTo>
                    <a:pt x="670" y="77"/>
                  </a:lnTo>
                  <a:lnTo>
                    <a:pt x="637" y="79"/>
                  </a:lnTo>
                  <a:lnTo>
                    <a:pt x="604" y="79"/>
                  </a:lnTo>
                  <a:lnTo>
                    <a:pt x="571" y="79"/>
                  </a:lnTo>
                  <a:lnTo>
                    <a:pt x="540" y="79"/>
                  </a:lnTo>
                  <a:lnTo>
                    <a:pt x="507" y="79"/>
                  </a:lnTo>
                  <a:lnTo>
                    <a:pt x="474" y="77"/>
                  </a:lnTo>
                  <a:lnTo>
                    <a:pt x="443" y="76"/>
                  </a:lnTo>
                  <a:lnTo>
                    <a:pt x="410" y="73"/>
                  </a:lnTo>
                  <a:lnTo>
                    <a:pt x="379" y="70"/>
                  </a:lnTo>
                  <a:lnTo>
                    <a:pt x="346" y="67"/>
                  </a:lnTo>
                  <a:lnTo>
                    <a:pt x="313" y="64"/>
                  </a:lnTo>
                  <a:lnTo>
                    <a:pt x="282" y="60"/>
                  </a:lnTo>
                  <a:lnTo>
                    <a:pt x="251" y="54"/>
                  </a:lnTo>
                  <a:lnTo>
                    <a:pt x="218" y="50"/>
                  </a:lnTo>
                  <a:lnTo>
                    <a:pt x="186" y="44"/>
                  </a:lnTo>
                  <a:lnTo>
                    <a:pt x="155" y="37"/>
                  </a:lnTo>
                  <a:lnTo>
                    <a:pt x="124" y="31"/>
                  </a:lnTo>
                  <a:lnTo>
                    <a:pt x="91" y="24"/>
                  </a:lnTo>
                  <a:lnTo>
                    <a:pt x="60" y="16"/>
                  </a:lnTo>
                  <a:lnTo>
                    <a:pt x="31" y="9"/>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3" name="Freeform 83"/>
            <p:cNvSpPr>
              <a:spLocks/>
            </p:cNvSpPr>
            <p:nvPr/>
          </p:nvSpPr>
          <p:spPr bwMode="auto">
            <a:xfrm>
              <a:off x="5289" y="1166"/>
              <a:ext cx="68" cy="77"/>
            </a:xfrm>
            <a:custGeom>
              <a:avLst/>
              <a:gdLst>
                <a:gd name="T0" fmla="*/ 136 w 136"/>
                <a:gd name="T1" fmla="*/ 13 h 85"/>
                <a:gd name="T2" fmla="*/ 41 w 136"/>
                <a:gd name="T3" fmla="*/ 85 h 85"/>
                <a:gd name="T4" fmla="*/ 41 w 136"/>
                <a:gd name="T5" fmla="*/ 72 h 85"/>
                <a:gd name="T6" fmla="*/ 41 w 136"/>
                <a:gd name="T7" fmla="*/ 60 h 85"/>
                <a:gd name="T8" fmla="*/ 39 w 136"/>
                <a:gd name="T9" fmla="*/ 49 h 85"/>
                <a:gd name="T10" fmla="*/ 33 w 136"/>
                <a:gd name="T11" fmla="*/ 39 h 85"/>
                <a:gd name="T12" fmla="*/ 27 w 136"/>
                <a:gd name="T13" fmla="*/ 28 h 85"/>
                <a:gd name="T14" fmla="*/ 21 w 136"/>
                <a:gd name="T15" fmla="*/ 18 h 85"/>
                <a:gd name="T16" fmla="*/ 12 w 136"/>
                <a:gd name="T17" fmla="*/ 9 h 85"/>
                <a:gd name="T18" fmla="*/ 0 w 136"/>
                <a:gd name="T19" fmla="*/ 0 h 85"/>
                <a:gd name="T20" fmla="*/ 0 w 136"/>
                <a:gd name="T21" fmla="*/ 0 h 85"/>
                <a:gd name="T22" fmla="*/ 136 w 136"/>
                <a:gd name="T23" fmla="*/ 13 h 85"/>
                <a:gd name="T24" fmla="*/ 136 w 136"/>
                <a:gd name="T25"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5">
                  <a:moveTo>
                    <a:pt x="136" y="13"/>
                  </a:moveTo>
                  <a:lnTo>
                    <a:pt x="41" y="85"/>
                  </a:lnTo>
                  <a:lnTo>
                    <a:pt x="41" y="72"/>
                  </a:lnTo>
                  <a:lnTo>
                    <a:pt x="41" y="60"/>
                  </a:lnTo>
                  <a:lnTo>
                    <a:pt x="39" y="49"/>
                  </a:lnTo>
                  <a:lnTo>
                    <a:pt x="33" y="39"/>
                  </a:lnTo>
                  <a:lnTo>
                    <a:pt x="27" y="28"/>
                  </a:lnTo>
                  <a:lnTo>
                    <a:pt x="21" y="18"/>
                  </a:lnTo>
                  <a:lnTo>
                    <a:pt x="12" y="9"/>
                  </a:lnTo>
                  <a:lnTo>
                    <a:pt x="0" y="0"/>
                  </a:lnTo>
                  <a:lnTo>
                    <a:pt x="0" y="0"/>
                  </a:lnTo>
                  <a:lnTo>
                    <a:pt x="136" y="13"/>
                  </a:lnTo>
                  <a:lnTo>
                    <a:pt x="13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4" name="Freeform 84"/>
            <p:cNvSpPr>
              <a:spLocks/>
            </p:cNvSpPr>
            <p:nvPr/>
          </p:nvSpPr>
          <p:spPr bwMode="auto">
            <a:xfrm>
              <a:off x="4847" y="1053"/>
              <a:ext cx="506" cy="52"/>
            </a:xfrm>
            <a:custGeom>
              <a:avLst/>
              <a:gdLst>
                <a:gd name="T0" fmla="*/ 1012 w 1012"/>
                <a:gd name="T1" fmla="*/ 58 h 58"/>
                <a:gd name="T2" fmla="*/ 981 w 1012"/>
                <a:gd name="T3" fmla="*/ 51 h 58"/>
                <a:gd name="T4" fmla="*/ 950 w 1012"/>
                <a:gd name="T5" fmla="*/ 45 h 58"/>
                <a:gd name="T6" fmla="*/ 919 w 1012"/>
                <a:gd name="T7" fmla="*/ 40 h 58"/>
                <a:gd name="T8" fmla="*/ 888 w 1012"/>
                <a:gd name="T9" fmla="*/ 36 h 58"/>
                <a:gd name="T10" fmla="*/ 857 w 1012"/>
                <a:gd name="T11" fmla="*/ 30 h 58"/>
                <a:gd name="T12" fmla="*/ 826 w 1012"/>
                <a:gd name="T13" fmla="*/ 26 h 58"/>
                <a:gd name="T14" fmla="*/ 795 w 1012"/>
                <a:gd name="T15" fmla="*/ 21 h 58"/>
                <a:gd name="T16" fmla="*/ 762 w 1012"/>
                <a:gd name="T17" fmla="*/ 18 h 58"/>
                <a:gd name="T18" fmla="*/ 730 w 1012"/>
                <a:gd name="T19" fmla="*/ 14 h 58"/>
                <a:gd name="T20" fmla="*/ 699 w 1012"/>
                <a:gd name="T21" fmla="*/ 11 h 58"/>
                <a:gd name="T22" fmla="*/ 666 w 1012"/>
                <a:gd name="T23" fmla="*/ 8 h 58"/>
                <a:gd name="T24" fmla="*/ 635 w 1012"/>
                <a:gd name="T25" fmla="*/ 7 h 58"/>
                <a:gd name="T26" fmla="*/ 604 w 1012"/>
                <a:gd name="T27" fmla="*/ 4 h 58"/>
                <a:gd name="T28" fmla="*/ 571 w 1012"/>
                <a:gd name="T29" fmla="*/ 3 h 58"/>
                <a:gd name="T30" fmla="*/ 540 w 1012"/>
                <a:gd name="T31" fmla="*/ 1 h 58"/>
                <a:gd name="T32" fmla="*/ 507 w 1012"/>
                <a:gd name="T33" fmla="*/ 1 h 58"/>
                <a:gd name="T34" fmla="*/ 476 w 1012"/>
                <a:gd name="T35" fmla="*/ 0 h 58"/>
                <a:gd name="T36" fmla="*/ 445 w 1012"/>
                <a:gd name="T37" fmla="*/ 0 h 58"/>
                <a:gd name="T38" fmla="*/ 412 w 1012"/>
                <a:gd name="T39" fmla="*/ 0 h 58"/>
                <a:gd name="T40" fmla="*/ 381 w 1012"/>
                <a:gd name="T41" fmla="*/ 1 h 58"/>
                <a:gd name="T42" fmla="*/ 348 w 1012"/>
                <a:gd name="T43" fmla="*/ 1 h 58"/>
                <a:gd name="T44" fmla="*/ 317 w 1012"/>
                <a:gd name="T45" fmla="*/ 3 h 58"/>
                <a:gd name="T46" fmla="*/ 284 w 1012"/>
                <a:gd name="T47" fmla="*/ 6 h 58"/>
                <a:gd name="T48" fmla="*/ 253 w 1012"/>
                <a:gd name="T49" fmla="*/ 7 h 58"/>
                <a:gd name="T50" fmla="*/ 222 w 1012"/>
                <a:gd name="T51" fmla="*/ 10 h 58"/>
                <a:gd name="T52" fmla="*/ 189 w 1012"/>
                <a:gd name="T53" fmla="*/ 13 h 58"/>
                <a:gd name="T54" fmla="*/ 158 w 1012"/>
                <a:gd name="T55" fmla="*/ 16 h 58"/>
                <a:gd name="T56" fmla="*/ 127 w 1012"/>
                <a:gd name="T57" fmla="*/ 18 h 58"/>
                <a:gd name="T58" fmla="*/ 94 w 1012"/>
                <a:gd name="T59" fmla="*/ 23 h 58"/>
                <a:gd name="T60" fmla="*/ 63 w 1012"/>
                <a:gd name="T61" fmla="*/ 27 h 58"/>
                <a:gd name="T62" fmla="*/ 31 w 1012"/>
                <a:gd name="T63" fmla="*/ 31 h 58"/>
                <a:gd name="T64" fmla="*/ 0 w 1012"/>
                <a:gd name="T65"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2" h="58">
                  <a:moveTo>
                    <a:pt x="1012" y="58"/>
                  </a:moveTo>
                  <a:lnTo>
                    <a:pt x="981" y="51"/>
                  </a:lnTo>
                  <a:lnTo>
                    <a:pt x="950" y="45"/>
                  </a:lnTo>
                  <a:lnTo>
                    <a:pt x="919" y="40"/>
                  </a:lnTo>
                  <a:lnTo>
                    <a:pt x="888" y="36"/>
                  </a:lnTo>
                  <a:lnTo>
                    <a:pt x="857" y="30"/>
                  </a:lnTo>
                  <a:lnTo>
                    <a:pt x="826" y="26"/>
                  </a:lnTo>
                  <a:lnTo>
                    <a:pt x="795" y="21"/>
                  </a:lnTo>
                  <a:lnTo>
                    <a:pt x="762" y="18"/>
                  </a:lnTo>
                  <a:lnTo>
                    <a:pt x="730" y="14"/>
                  </a:lnTo>
                  <a:lnTo>
                    <a:pt x="699" y="11"/>
                  </a:lnTo>
                  <a:lnTo>
                    <a:pt x="666" y="8"/>
                  </a:lnTo>
                  <a:lnTo>
                    <a:pt x="635" y="7"/>
                  </a:lnTo>
                  <a:lnTo>
                    <a:pt x="604" y="4"/>
                  </a:lnTo>
                  <a:lnTo>
                    <a:pt x="571" y="3"/>
                  </a:lnTo>
                  <a:lnTo>
                    <a:pt x="540" y="1"/>
                  </a:lnTo>
                  <a:lnTo>
                    <a:pt x="507" y="1"/>
                  </a:lnTo>
                  <a:lnTo>
                    <a:pt x="476" y="0"/>
                  </a:lnTo>
                  <a:lnTo>
                    <a:pt x="445" y="0"/>
                  </a:lnTo>
                  <a:lnTo>
                    <a:pt x="412" y="0"/>
                  </a:lnTo>
                  <a:lnTo>
                    <a:pt x="381" y="1"/>
                  </a:lnTo>
                  <a:lnTo>
                    <a:pt x="348" y="1"/>
                  </a:lnTo>
                  <a:lnTo>
                    <a:pt x="317" y="3"/>
                  </a:lnTo>
                  <a:lnTo>
                    <a:pt x="284" y="6"/>
                  </a:lnTo>
                  <a:lnTo>
                    <a:pt x="253" y="7"/>
                  </a:lnTo>
                  <a:lnTo>
                    <a:pt x="222" y="10"/>
                  </a:lnTo>
                  <a:lnTo>
                    <a:pt x="189" y="13"/>
                  </a:lnTo>
                  <a:lnTo>
                    <a:pt x="158" y="16"/>
                  </a:lnTo>
                  <a:lnTo>
                    <a:pt x="127" y="18"/>
                  </a:lnTo>
                  <a:lnTo>
                    <a:pt x="94" y="23"/>
                  </a:lnTo>
                  <a:lnTo>
                    <a:pt x="63" y="27"/>
                  </a:lnTo>
                  <a:lnTo>
                    <a:pt x="31" y="31"/>
                  </a:lnTo>
                  <a:lnTo>
                    <a:pt x="0" y="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5" name="Freeform 85"/>
            <p:cNvSpPr>
              <a:spLocks/>
            </p:cNvSpPr>
            <p:nvPr/>
          </p:nvSpPr>
          <p:spPr bwMode="auto">
            <a:xfrm>
              <a:off x="4803" y="1042"/>
              <a:ext cx="66" cy="78"/>
            </a:xfrm>
            <a:custGeom>
              <a:avLst/>
              <a:gdLst>
                <a:gd name="T0" fmla="*/ 0 w 132"/>
                <a:gd name="T1" fmla="*/ 65 h 86"/>
                <a:gd name="T2" fmla="*/ 103 w 132"/>
                <a:gd name="T3" fmla="*/ 0 h 86"/>
                <a:gd name="T4" fmla="*/ 101 w 132"/>
                <a:gd name="T5" fmla="*/ 12 h 86"/>
                <a:gd name="T6" fmla="*/ 99 w 132"/>
                <a:gd name="T7" fmla="*/ 23 h 86"/>
                <a:gd name="T8" fmla="*/ 101 w 132"/>
                <a:gd name="T9" fmla="*/ 35 h 86"/>
                <a:gd name="T10" fmla="*/ 103 w 132"/>
                <a:gd name="T11" fmla="*/ 46 h 86"/>
                <a:gd name="T12" fmla="*/ 109 w 132"/>
                <a:gd name="T13" fmla="*/ 56 h 86"/>
                <a:gd name="T14" fmla="*/ 115 w 132"/>
                <a:gd name="T15" fmla="*/ 67 h 86"/>
                <a:gd name="T16" fmla="*/ 122 w 132"/>
                <a:gd name="T17" fmla="*/ 77 h 86"/>
                <a:gd name="T18" fmla="*/ 132 w 132"/>
                <a:gd name="T19" fmla="*/ 86 h 86"/>
                <a:gd name="T20" fmla="*/ 132 w 132"/>
                <a:gd name="T21" fmla="*/ 86 h 86"/>
                <a:gd name="T22" fmla="*/ 0 w 132"/>
                <a:gd name="T23" fmla="*/ 65 h 86"/>
                <a:gd name="T24" fmla="*/ 0 w 132"/>
                <a:gd name="T25"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86">
                  <a:moveTo>
                    <a:pt x="0" y="65"/>
                  </a:moveTo>
                  <a:lnTo>
                    <a:pt x="103" y="0"/>
                  </a:lnTo>
                  <a:lnTo>
                    <a:pt x="101" y="12"/>
                  </a:lnTo>
                  <a:lnTo>
                    <a:pt x="99" y="23"/>
                  </a:lnTo>
                  <a:lnTo>
                    <a:pt x="101" y="35"/>
                  </a:lnTo>
                  <a:lnTo>
                    <a:pt x="103" y="46"/>
                  </a:lnTo>
                  <a:lnTo>
                    <a:pt x="109" y="56"/>
                  </a:lnTo>
                  <a:lnTo>
                    <a:pt x="115" y="67"/>
                  </a:lnTo>
                  <a:lnTo>
                    <a:pt x="122" y="77"/>
                  </a:lnTo>
                  <a:lnTo>
                    <a:pt x="132" y="86"/>
                  </a:lnTo>
                  <a:lnTo>
                    <a:pt x="132" y="86"/>
                  </a:lnTo>
                  <a:lnTo>
                    <a:pt x="0" y="65"/>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6" name="Freeform 86"/>
            <p:cNvSpPr>
              <a:spLocks/>
            </p:cNvSpPr>
            <p:nvPr/>
          </p:nvSpPr>
          <p:spPr bwMode="auto">
            <a:xfrm>
              <a:off x="4846" y="101"/>
              <a:ext cx="509" cy="73"/>
            </a:xfrm>
            <a:custGeom>
              <a:avLst/>
              <a:gdLst>
                <a:gd name="T0" fmla="*/ 1018 w 1018"/>
                <a:gd name="T1" fmla="*/ 80 h 80"/>
                <a:gd name="T2" fmla="*/ 987 w 1018"/>
                <a:gd name="T3" fmla="*/ 71 h 80"/>
                <a:gd name="T4" fmla="*/ 956 w 1018"/>
                <a:gd name="T5" fmla="*/ 62 h 80"/>
                <a:gd name="T6" fmla="*/ 925 w 1018"/>
                <a:gd name="T7" fmla="*/ 54 h 80"/>
                <a:gd name="T8" fmla="*/ 894 w 1018"/>
                <a:gd name="T9" fmla="*/ 47 h 80"/>
                <a:gd name="T10" fmla="*/ 863 w 1018"/>
                <a:gd name="T11" fmla="*/ 41 h 80"/>
                <a:gd name="T12" fmla="*/ 831 w 1018"/>
                <a:gd name="T13" fmla="*/ 34 h 80"/>
                <a:gd name="T14" fmla="*/ 800 w 1018"/>
                <a:gd name="T15" fmla="*/ 28 h 80"/>
                <a:gd name="T16" fmla="*/ 769 w 1018"/>
                <a:gd name="T17" fmla="*/ 24 h 80"/>
                <a:gd name="T18" fmla="*/ 736 w 1018"/>
                <a:gd name="T19" fmla="*/ 18 h 80"/>
                <a:gd name="T20" fmla="*/ 705 w 1018"/>
                <a:gd name="T21" fmla="*/ 15 h 80"/>
                <a:gd name="T22" fmla="*/ 672 w 1018"/>
                <a:gd name="T23" fmla="*/ 11 h 80"/>
                <a:gd name="T24" fmla="*/ 641 w 1018"/>
                <a:gd name="T25" fmla="*/ 8 h 80"/>
                <a:gd name="T26" fmla="*/ 608 w 1018"/>
                <a:gd name="T27" fmla="*/ 5 h 80"/>
                <a:gd name="T28" fmla="*/ 577 w 1018"/>
                <a:gd name="T29" fmla="*/ 4 h 80"/>
                <a:gd name="T30" fmla="*/ 544 w 1018"/>
                <a:gd name="T31" fmla="*/ 1 h 80"/>
                <a:gd name="T32" fmla="*/ 511 w 1018"/>
                <a:gd name="T33" fmla="*/ 1 h 80"/>
                <a:gd name="T34" fmla="*/ 480 w 1018"/>
                <a:gd name="T35" fmla="*/ 0 h 80"/>
                <a:gd name="T36" fmla="*/ 447 w 1018"/>
                <a:gd name="T37" fmla="*/ 0 h 80"/>
                <a:gd name="T38" fmla="*/ 414 w 1018"/>
                <a:gd name="T39" fmla="*/ 1 h 80"/>
                <a:gd name="T40" fmla="*/ 383 w 1018"/>
                <a:gd name="T41" fmla="*/ 1 h 80"/>
                <a:gd name="T42" fmla="*/ 350 w 1018"/>
                <a:gd name="T43" fmla="*/ 3 h 80"/>
                <a:gd name="T44" fmla="*/ 317 w 1018"/>
                <a:gd name="T45" fmla="*/ 5 h 80"/>
                <a:gd name="T46" fmla="*/ 286 w 1018"/>
                <a:gd name="T47" fmla="*/ 7 h 80"/>
                <a:gd name="T48" fmla="*/ 253 w 1018"/>
                <a:gd name="T49" fmla="*/ 11 h 80"/>
                <a:gd name="T50" fmla="*/ 222 w 1018"/>
                <a:gd name="T51" fmla="*/ 14 h 80"/>
                <a:gd name="T52" fmla="*/ 189 w 1018"/>
                <a:gd name="T53" fmla="*/ 18 h 80"/>
                <a:gd name="T54" fmla="*/ 158 w 1018"/>
                <a:gd name="T55" fmla="*/ 23 h 80"/>
                <a:gd name="T56" fmla="*/ 125 w 1018"/>
                <a:gd name="T57" fmla="*/ 28 h 80"/>
                <a:gd name="T58" fmla="*/ 94 w 1018"/>
                <a:gd name="T59" fmla="*/ 34 h 80"/>
                <a:gd name="T60" fmla="*/ 63 w 1018"/>
                <a:gd name="T61" fmla="*/ 40 h 80"/>
                <a:gd name="T62" fmla="*/ 32 w 1018"/>
                <a:gd name="T63" fmla="*/ 47 h 80"/>
                <a:gd name="T64" fmla="*/ 0 w 1018"/>
                <a:gd name="T6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8" h="80">
                  <a:moveTo>
                    <a:pt x="1018" y="80"/>
                  </a:moveTo>
                  <a:lnTo>
                    <a:pt x="987" y="71"/>
                  </a:lnTo>
                  <a:lnTo>
                    <a:pt x="956" y="62"/>
                  </a:lnTo>
                  <a:lnTo>
                    <a:pt x="925" y="54"/>
                  </a:lnTo>
                  <a:lnTo>
                    <a:pt x="894" y="47"/>
                  </a:lnTo>
                  <a:lnTo>
                    <a:pt x="863" y="41"/>
                  </a:lnTo>
                  <a:lnTo>
                    <a:pt x="831" y="34"/>
                  </a:lnTo>
                  <a:lnTo>
                    <a:pt x="800" y="28"/>
                  </a:lnTo>
                  <a:lnTo>
                    <a:pt x="769" y="24"/>
                  </a:lnTo>
                  <a:lnTo>
                    <a:pt x="736" y="18"/>
                  </a:lnTo>
                  <a:lnTo>
                    <a:pt x="705" y="15"/>
                  </a:lnTo>
                  <a:lnTo>
                    <a:pt x="672" y="11"/>
                  </a:lnTo>
                  <a:lnTo>
                    <a:pt x="641" y="8"/>
                  </a:lnTo>
                  <a:lnTo>
                    <a:pt x="608" y="5"/>
                  </a:lnTo>
                  <a:lnTo>
                    <a:pt x="577" y="4"/>
                  </a:lnTo>
                  <a:lnTo>
                    <a:pt x="544" y="1"/>
                  </a:lnTo>
                  <a:lnTo>
                    <a:pt x="511" y="1"/>
                  </a:lnTo>
                  <a:lnTo>
                    <a:pt x="480" y="0"/>
                  </a:lnTo>
                  <a:lnTo>
                    <a:pt x="447" y="0"/>
                  </a:lnTo>
                  <a:lnTo>
                    <a:pt x="414" y="1"/>
                  </a:lnTo>
                  <a:lnTo>
                    <a:pt x="383" y="1"/>
                  </a:lnTo>
                  <a:lnTo>
                    <a:pt x="350" y="3"/>
                  </a:lnTo>
                  <a:lnTo>
                    <a:pt x="317" y="5"/>
                  </a:lnTo>
                  <a:lnTo>
                    <a:pt x="286" y="7"/>
                  </a:lnTo>
                  <a:lnTo>
                    <a:pt x="253" y="11"/>
                  </a:lnTo>
                  <a:lnTo>
                    <a:pt x="222" y="14"/>
                  </a:lnTo>
                  <a:lnTo>
                    <a:pt x="189" y="18"/>
                  </a:lnTo>
                  <a:lnTo>
                    <a:pt x="158" y="23"/>
                  </a:lnTo>
                  <a:lnTo>
                    <a:pt x="125" y="28"/>
                  </a:lnTo>
                  <a:lnTo>
                    <a:pt x="94" y="34"/>
                  </a:lnTo>
                  <a:lnTo>
                    <a:pt x="63" y="40"/>
                  </a:lnTo>
                  <a:lnTo>
                    <a:pt x="32" y="47"/>
                  </a:lnTo>
                  <a:lnTo>
                    <a:pt x="0" y="54"/>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7" name="Freeform 87"/>
            <p:cNvSpPr>
              <a:spLocks/>
            </p:cNvSpPr>
            <p:nvPr/>
          </p:nvSpPr>
          <p:spPr bwMode="auto">
            <a:xfrm>
              <a:off x="4803" y="105"/>
              <a:ext cx="67" cy="76"/>
            </a:xfrm>
            <a:custGeom>
              <a:avLst/>
              <a:gdLst>
                <a:gd name="T0" fmla="*/ 0 w 134"/>
                <a:gd name="T1" fmla="*/ 73 h 84"/>
                <a:gd name="T2" fmla="*/ 93 w 134"/>
                <a:gd name="T3" fmla="*/ 0 h 84"/>
                <a:gd name="T4" fmla="*/ 93 w 134"/>
                <a:gd name="T5" fmla="*/ 6 h 84"/>
                <a:gd name="T6" fmla="*/ 93 w 134"/>
                <a:gd name="T7" fmla="*/ 11 h 84"/>
                <a:gd name="T8" fmla="*/ 93 w 134"/>
                <a:gd name="T9" fmla="*/ 24 h 84"/>
                <a:gd name="T10" fmla="*/ 97 w 134"/>
                <a:gd name="T11" fmla="*/ 36 h 84"/>
                <a:gd name="T12" fmla="*/ 101 w 134"/>
                <a:gd name="T13" fmla="*/ 46 h 84"/>
                <a:gd name="T14" fmla="*/ 107 w 134"/>
                <a:gd name="T15" fmla="*/ 57 h 84"/>
                <a:gd name="T16" fmla="*/ 115 w 134"/>
                <a:gd name="T17" fmla="*/ 67 h 84"/>
                <a:gd name="T18" fmla="*/ 124 w 134"/>
                <a:gd name="T19" fmla="*/ 76 h 84"/>
                <a:gd name="T20" fmla="*/ 134 w 134"/>
                <a:gd name="T21" fmla="*/ 84 h 84"/>
                <a:gd name="T22" fmla="*/ 134 w 134"/>
                <a:gd name="T23" fmla="*/ 84 h 84"/>
                <a:gd name="T24" fmla="*/ 0 w 134"/>
                <a:gd name="T25" fmla="*/ 73 h 84"/>
                <a:gd name="T26" fmla="*/ 0 w 134"/>
                <a:gd name="T27"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4">
                  <a:moveTo>
                    <a:pt x="0" y="73"/>
                  </a:moveTo>
                  <a:lnTo>
                    <a:pt x="93" y="0"/>
                  </a:lnTo>
                  <a:lnTo>
                    <a:pt x="93" y="6"/>
                  </a:lnTo>
                  <a:lnTo>
                    <a:pt x="93" y="11"/>
                  </a:lnTo>
                  <a:lnTo>
                    <a:pt x="93" y="24"/>
                  </a:lnTo>
                  <a:lnTo>
                    <a:pt x="97" y="36"/>
                  </a:lnTo>
                  <a:lnTo>
                    <a:pt x="101" y="46"/>
                  </a:lnTo>
                  <a:lnTo>
                    <a:pt x="107" y="57"/>
                  </a:lnTo>
                  <a:lnTo>
                    <a:pt x="115" y="67"/>
                  </a:lnTo>
                  <a:lnTo>
                    <a:pt x="124" y="76"/>
                  </a:lnTo>
                  <a:lnTo>
                    <a:pt x="134" y="84"/>
                  </a:lnTo>
                  <a:lnTo>
                    <a:pt x="134" y="84"/>
                  </a:lnTo>
                  <a:lnTo>
                    <a:pt x="0" y="73"/>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8" name="Freeform 88"/>
            <p:cNvSpPr>
              <a:spLocks/>
            </p:cNvSpPr>
            <p:nvPr/>
          </p:nvSpPr>
          <p:spPr bwMode="auto">
            <a:xfrm>
              <a:off x="4802" y="242"/>
              <a:ext cx="508" cy="45"/>
            </a:xfrm>
            <a:custGeom>
              <a:avLst/>
              <a:gdLst>
                <a:gd name="T0" fmla="*/ 1018 w 1018"/>
                <a:gd name="T1" fmla="*/ 20 h 50"/>
                <a:gd name="T2" fmla="*/ 954 w 1018"/>
                <a:gd name="T3" fmla="*/ 27 h 50"/>
                <a:gd name="T4" fmla="*/ 889 w 1018"/>
                <a:gd name="T5" fmla="*/ 34 h 50"/>
                <a:gd name="T6" fmla="*/ 827 w 1018"/>
                <a:gd name="T7" fmla="*/ 40 h 50"/>
                <a:gd name="T8" fmla="*/ 763 w 1018"/>
                <a:gd name="T9" fmla="*/ 44 h 50"/>
                <a:gd name="T10" fmla="*/ 699 w 1018"/>
                <a:gd name="T11" fmla="*/ 49 h 50"/>
                <a:gd name="T12" fmla="*/ 635 w 1018"/>
                <a:gd name="T13" fmla="*/ 50 h 50"/>
                <a:gd name="T14" fmla="*/ 571 w 1018"/>
                <a:gd name="T15" fmla="*/ 50 h 50"/>
                <a:gd name="T16" fmla="*/ 507 w 1018"/>
                <a:gd name="T17" fmla="*/ 50 h 50"/>
                <a:gd name="T18" fmla="*/ 443 w 1018"/>
                <a:gd name="T19" fmla="*/ 49 h 50"/>
                <a:gd name="T20" fmla="*/ 381 w 1018"/>
                <a:gd name="T21" fmla="*/ 44 h 50"/>
                <a:gd name="T22" fmla="*/ 317 w 1018"/>
                <a:gd name="T23" fmla="*/ 40 h 50"/>
                <a:gd name="T24" fmla="*/ 253 w 1018"/>
                <a:gd name="T25" fmla="*/ 34 h 50"/>
                <a:gd name="T26" fmla="*/ 188 w 1018"/>
                <a:gd name="T27" fmla="*/ 29 h 50"/>
                <a:gd name="T28" fmla="*/ 126 w 1018"/>
                <a:gd name="T29" fmla="*/ 20 h 50"/>
                <a:gd name="T30" fmla="*/ 64 w 1018"/>
                <a:gd name="T31" fmla="*/ 10 h 50"/>
                <a:gd name="T32" fmla="*/ 0 w 1018"/>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0">
                  <a:moveTo>
                    <a:pt x="1018" y="20"/>
                  </a:moveTo>
                  <a:lnTo>
                    <a:pt x="954" y="27"/>
                  </a:lnTo>
                  <a:lnTo>
                    <a:pt x="889" y="34"/>
                  </a:lnTo>
                  <a:lnTo>
                    <a:pt x="827" y="40"/>
                  </a:lnTo>
                  <a:lnTo>
                    <a:pt x="763" y="44"/>
                  </a:lnTo>
                  <a:lnTo>
                    <a:pt x="699" y="49"/>
                  </a:lnTo>
                  <a:lnTo>
                    <a:pt x="635" y="50"/>
                  </a:lnTo>
                  <a:lnTo>
                    <a:pt x="571" y="50"/>
                  </a:lnTo>
                  <a:lnTo>
                    <a:pt x="507" y="50"/>
                  </a:lnTo>
                  <a:lnTo>
                    <a:pt x="443" y="49"/>
                  </a:lnTo>
                  <a:lnTo>
                    <a:pt x="381" y="44"/>
                  </a:lnTo>
                  <a:lnTo>
                    <a:pt x="317" y="40"/>
                  </a:lnTo>
                  <a:lnTo>
                    <a:pt x="253" y="34"/>
                  </a:lnTo>
                  <a:lnTo>
                    <a:pt x="188" y="29"/>
                  </a:lnTo>
                  <a:lnTo>
                    <a:pt x="126" y="20"/>
                  </a:lnTo>
                  <a:lnTo>
                    <a:pt x="64" y="10"/>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9" name="Freeform 89"/>
            <p:cNvSpPr>
              <a:spLocks/>
            </p:cNvSpPr>
            <p:nvPr/>
          </p:nvSpPr>
          <p:spPr bwMode="auto">
            <a:xfrm>
              <a:off x="5290" y="224"/>
              <a:ext cx="65" cy="79"/>
            </a:xfrm>
            <a:custGeom>
              <a:avLst/>
              <a:gdLst>
                <a:gd name="T0" fmla="*/ 130 w 130"/>
                <a:gd name="T1" fmla="*/ 26 h 87"/>
                <a:gd name="T2" fmla="*/ 25 w 130"/>
                <a:gd name="T3" fmla="*/ 87 h 87"/>
                <a:gd name="T4" fmla="*/ 27 w 130"/>
                <a:gd name="T5" fmla="*/ 76 h 87"/>
                <a:gd name="T6" fmla="*/ 29 w 130"/>
                <a:gd name="T7" fmla="*/ 64 h 87"/>
                <a:gd name="T8" fmla="*/ 27 w 130"/>
                <a:gd name="T9" fmla="*/ 53 h 87"/>
                <a:gd name="T10" fmla="*/ 25 w 130"/>
                <a:gd name="T11" fmla="*/ 42 h 87"/>
                <a:gd name="T12" fmla="*/ 21 w 130"/>
                <a:gd name="T13" fmla="*/ 32 h 87"/>
                <a:gd name="T14" fmla="*/ 15 w 130"/>
                <a:gd name="T15" fmla="*/ 20 h 87"/>
                <a:gd name="T16" fmla="*/ 8 w 130"/>
                <a:gd name="T17" fmla="*/ 10 h 87"/>
                <a:gd name="T18" fmla="*/ 0 w 130"/>
                <a:gd name="T19" fmla="*/ 0 h 87"/>
                <a:gd name="T20" fmla="*/ 0 w 130"/>
                <a:gd name="T21" fmla="*/ 0 h 87"/>
                <a:gd name="T22" fmla="*/ 130 w 130"/>
                <a:gd name="T23" fmla="*/ 26 h 87"/>
                <a:gd name="T24" fmla="*/ 130 w 130"/>
                <a:gd name="T25"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7">
                  <a:moveTo>
                    <a:pt x="130" y="26"/>
                  </a:moveTo>
                  <a:lnTo>
                    <a:pt x="25" y="87"/>
                  </a:lnTo>
                  <a:lnTo>
                    <a:pt x="27" y="76"/>
                  </a:lnTo>
                  <a:lnTo>
                    <a:pt x="29" y="64"/>
                  </a:lnTo>
                  <a:lnTo>
                    <a:pt x="27" y="53"/>
                  </a:lnTo>
                  <a:lnTo>
                    <a:pt x="25" y="42"/>
                  </a:lnTo>
                  <a:lnTo>
                    <a:pt x="21" y="32"/>
                  </a:lnTo>
                  <a:lnTo>
                    <a:pt x="15" y="20"/>
                  </a:lnTo>
                  <a:lnTo>
                    <a:pt x="8" y="10"/>
                  </a:lnTo>
                  <a:lnTo>
                    <a:pt x="0" y="0"/>
                  </a:lnTo>
                  <a:lnTo>
                    <a:pt x="0" y="0"/>
                  </a:lnTo>
                  <a:lnTo>
                    <a:pt x="130" y="26"/>
                  </a:lnTo>
                  <a:lnTo>
                    <a:pt x="13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0" name="Freeform 90"/>
            <p:cNvSpPr>
              <a:spLocks/>
            </p:cNvSpPr>
            <p:nvPr/>
          </p:nvSpPr>
          <p:spPr bwMode="auto">
            <a:xfrm>
              <a:off x="5366" y="316"/>
              <a:ext cx="43" cy="659"/>
            </a:xfrm>
            <a:custGeom>
              <a:avLst/>
              <a:gdLst>
                <a:gd name="T0" fmla="*/ 88 w 88"/>
                <a:gd name="T1" fmla="*/ 0 h 727"/>
                <a:gd name="T2" fmla="*/ 78 w 88"/>
                <a:gd name="T3" fmla="*/ 21 h 727"/>
                <a:gd name="T4" fmla="*/ 68 w 88"/>
                <a:gd name="T5" fmla="*/ 44 h 727"/>
                <a:gd name="T6" fmla="*/ 60 w 88"/>
                <a:gd name="T7" fmla="*/ 65 h 727"/>
                <a:gd name="T8" fmla="*/ 53 w 88"/>
                <a:gd name="T9" fmla="*/ 88 h 727"/>
                <a:gd name="T10" fmla="*/ 47 w 88"/>
                <a:gd name="T11" fmla="*/ 111 h 727"/>
                <a:gd name="T12" fmla="*/ 39 w 88"/>
                <a:gd name="T13" fmla="*/ 134 h 727"/>
                <a:gd name="T14" fmla="*/ 33 w 88"/>
                <a:gd name="T15" fmla="*/ 155 h 727"/>
                <a:gd name="T16" fmla="*/ 27 w 88"/>
                <a:gd name="T17" fmla="*/ 178 h 727"/>
                <a:gd name="T18" fmla="*/ 24 w 88"/>
                <a:gd name="T19" fmla="*/ 201 h 727"/>
                <a:gd name="T20" fmla="*/ 18 w 88"/>
                <a:gd name="T21" fmla="*/ 224 h 727"/>
                <a:gd name="T22" fmla="*/ 14 w 88"/>
                <a:gd name="T23" fmla="*/ 246 h 727"/>
                <a:gd name="T24" fmla="*/ 10 w 88"/>
                <a:gd name="T25" fmla="*/ 269 h 727"/>
                <a:gd name="T26" fmla="*/ 8 w 88"/>
                <a:gd name="T27" fmla="*/ 292 h 727"/>
                <a:gd name="T28" fmla="*/ 6 w 88"/>
                <a:gd name="T29" fmla="*/ 315 h 727"/>
                <a:gd name="T30" fmla="*/ 4 w 88"/>
                <a:gd name="T31" fmla="*/ 338 h 727"/>
                <a:gd name="T32" fmla="*/ 2 w 88"/>
                <a:gd name="T33" fmla="*/ 361 h 727"/>
                <a:gd name="T34" fmla="*/ 0 w 88"/>
                <a:gd name="T35" fmla="*/ 385 h 727"/>
                <a:gd name="T36" fmla="*/ 0 w 88"/>
                <a:gd name="T37" fmla="*/ 408 h 727"/>
                <a:gd name="T38" fmla="*/ 0 w 88"/>
                <a:gd name="T39" fmla="*/ 430 h 727"/>
                <a:gd name="T40" fmla="*/ 2 w 88"/>
                <a:gd name="T41" fmla="*/ 453 h 727"/>
                <a:gd name="T42" fmla="*/ 2 w 88"/>
                <a:gd name="T43" fmla="*/ 476 h 727"/>
                <a:gd name="T44" fmla="*/ 4 w 88"/>
                <a:gd name="T45" fmla="*/ 499 h 727"/>
                <a:gd name="T46" fmla="*/ 6 w 88"/>
                <a:gd name="T47" fmla="*/ 522 h 727"/>
                <a:gd name="T48" fmla="*/ 8 w 88"/>
                <a:gd name="T49" fmla="*/ 545 h 727"/>
                <a:gd name="T50" fmla="*/ 12 w 88"/>
                <a:gd name="T51" fmla="*/ 567 h 727"/>
                <a:gd name="T52" fmla="*/ 16 w 88"/>
                <a:gd name="T53" fmla="*/ 590 h 727"/>
                <a:gd name="T54" fmla="*/ 20 w 88"/>
                <a:gd name="T55" fmla="*/ 613 h 727"/>
                <a:gd name="T56" fmla="*/ 24 w 88"/>
                <a:gd name="T57" fmla="*/ 636 h 727"/>
                <a:gd name="T58" fmla="*/ 29 w 88"/>
                <a:gd name="T59" fmla="*/ 659 h 727"/>
                <a:gd name="T60" fmla="*/ 35 w 88"/>
                <a:gd name="T61" fmla="*/ 682 h 727"/>
                <a:gd name="T62" fmla="*/ 41 w 88"/>
                <a:gd name="T63" fmla="*/ 704 h 727"/>
                <a:gd name="T64" fmla="*/ 49 w 88"/>
                <a:gd name="T6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727">
                  <a:moveTo>
                    <a:pt x="88" y="0"/>
                  </a:moveTo>
                  <a:lnTo>
                    <a:pt x="78" y="21"/>
                  </a:lnTo>
                  <a:lnTo>
                    <a:pt x="68" y="44"/>
                  </a:lnTo>
                  <a:lnTo>
                    <a:pt x="60" y="65"/>
                  </a:lnTo>
                  <a:lnTo>
                    <a:pt x="53" y="88"/>
                  </a:lnTo>
                  <a:lnTo>
                    <a:pt x="47" y="111"/>
                  </a:lnTo>
                  <a:lnTo>
                    <a:pt x="39" y="134"/>
                  </a:lnTo>
                  <a:lnTo>
                    <a:pt x="33" y="155"/>
                  </a:lnTo>
                  <a:lnTo>
                    <a:pt x="27" y="178"/>
                  </a:lnTo>
                  <a:lnTo>
                    <a:pt x="24" y="201"/>
                  </a:lnTo>
                  <a:lnTo>
                    <a:pt x="18" y="224"/>
                  </a:lnTo>
                  <a:lnTo>
                    <a:pt x="14" y="246"/>
                  </a:lnTo>
                  <a:lnTo>
                    <a:pt x="10" y="269"/>
                  </a:lnTo>
                  <a:lnTo>
                    <a:pt x="8" y="292"/>
                  </a:lnTo>
                  <a:lnTo>
                    <a:pt x="6" y="315"/>
                  </a:lnTo>
                  <a:lnTo>
                    <a:pt x="4" y="338"/>
                  </a:lnTo>
                  <a:lnTo>
                    <a:pt x="2" y="361"/>
                  </a:lnTo>
                  <a:lnTo>
                    <a:pt x="0" y="385"/>
                  </a:lnTo>
                  <a:lnTo>
                    <a:pt x="0" y="408"/>
                  </a:lnTo>
                  <a:lnTo>
                    <a:pt x="0" y="430"/>
                  </a:lnTo>
                  <a:lnTo>
                    <a:pt x="2" y="453"/>
                  </a:lnTo>
                  <a:lnTo>
                    <a:pt x="2" y="476"/>
                  </a:lnTo>
                  <a:lnTo>
                    <a:pt x="4" y="499"/>
                  </a:lnTo>
                  <a:lnTo>
                    <a:pt x="6" y="522"/>
                  </a:lnTo>
                  <a:lnTo>
                    <a:pt x="8" y="545"/>
                  </a:lnTo>
                  <a:lnTo>
                    <a:pt x="12" y="567"/>
                  </a:lnTo>
                  <a:lnTo>
                    <a:pt x="16" y="590"/>
                  </a:lnTo>
                  <a:lnTo>
                    <a:pt x="20" y="613"/>
                  </a:lnTo>
                  <a:lnTo>
                    <a:pt x="24" y="636"/>
                  </a:lnTo>
                  <a:lnTo>
                    <a:pt x="29" y="659"/>
                  </a:lnTo>
                  <a:lnTo>
                    <a:pt x="35" y="682"/>
                  </a:lnTo>
                  <a:lnTo>
                    <a:pt x="41" y="704"/>
                  </a:lnTo>
                  <a:lnTo>
                    <a:pt x="49" y="72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1" name="Freeform 91"/>
            <p:cNvSpPr>
              <a:spLocks/>
            </p:cNvSpPr>
            <p:nvPr/>
          </p:nvSpPr>
          <p:spPr bwMode="auto">
            <a:xfrm>
              <a:off x="5357" y="947"/>
              <a:ext cx="58" cy="88"/>
            </a:xfrm>
            <a:custGeom>
              <a:avLst/>
              <a:gdLst>
                <a:gd name="T0" fmla="*/ 87 w 116"/>
                <a:gd name="T1" fmla="*/ 97 h 97"/>
                <a:gd name="T2" fmla="*/ 116 w 116"/>
                <a:gd name="T3" fmla="*/ 0 h 97"/>
                <a:gd name="T4" fmla="*/ 105 w 116"/>
                <a:gd name="T5" fmla="*/ 6 h 97"/>
                <a:gd name="T6" fmla="*/ 91 w 116"/>
                <a:gd name="T7" fmla="*/ 13 h 97"/>
                <a:gd name="T8" fmla="*/ 76 w 116"/>
                <a:gd name="T9" fmla="*/ 17 h 97"/>
                <a:gd name="T10" fmla="*/ 62 w 116"/>
                <a:gd name="T11" fmla="*/ 20 h 97"/>
                <a:gd name="T12" fmla="*/ 46 w 116"/>
                <a:gd name="T13" fmla="*/ 23 h 97"/>
                <a:gd name="T14" fmla="*/ 31 w 116"/>
                <a:gd name="T15" fmla="*/ 23 h 97"/>
                <a:gd name="T16" fmla="*/ 15 w 116"/>
                <a:gd name="T17" fmla="*/ 23 h 97"/>
                <a:gd name="T18" fmla="*/ 0 w 116"/>
                <a:gd name="T19" fmla="*/ 21 h 97"/>
                <a:gd name="T20" fmla="*/ 0 w 116"/>
                <a:gd name="T21" fmla="*/ 21 h 97"/>
                <a:gd name="T22" fmla="*/ 87 w 116"/>
                <a:gd name="T23" fmla="*/ 97 h 97"/>
                <a:gd name="T24" fmla="*/ 87 w 116"/>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87" y="97"/>
                  </a:moveTo>
                  <a:lnTo>
                    <a:pt x="116" y="0"/>
                  </a:lnTo>
                  <a:lnTo>
                    <a:pt x="105" y="6"/>
                  </a:lnTo>
                  <a:lnTo>
                    <a:pt x="91" y="13"/>
                  </a:lnTo>
                  <a:lnTo>
                    <a:pt x="76" y="17"/>
                  </a:lnTo>
                  <a:lnTo>
                    <a:pt x="62" y="20"/>
                  </a:lnTo>
                  <a:lnTo>
                    <a:pt x="46" y="23"/>
                  </a:lnTo>
                  <a:lnTo>
                    <a:pt x="31" y="23"/>
                  </a:lnTo>
                  <a:lnTo>
                    <a:pt x="15" y="23"/>
                  </a:lnTo>
                  <a:lnTo>
                    <a:pt x="0" y="21"/>
                  </a:lnTo>
                  <a:lnTo>
                    <a:pt x="0" y="21"/>
                  </a:lnTo>
                  <a:lnTo>
                    <a:pt x="87" y="97"/>
                  </a:lnTo>
                  <a:lnTo>
                    <a:pt x="87"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2" name="Freeform 92"/>
            <p:cNvSpPr>
              <a:spLocks/>
            </p:cNvSpPr>
            <p:nvPr/>
          </p:nvSpPr>
          <p:spPr bwMode="auto">
            <a:xfrm>
              <a:off x="5451" y="372"/>
              <a:ext cx="41" cy="660"/>
            </a:xfrm>
            <a:custGeom>
              <a:avLst/>
              <a:gdLst>
                <a:gd name="T0" fmla="*/ 23 w 82"/>
                <a:gd name="T1" fmla="*/ 0 h 728"/>
                <a:gd name="T2" fmla="*/ 31 w 82"/>
                <a:gd name="T3" fmla="*/ 23 h 728"/>
                <a:gd name="T4" fmla="*/ 39 w 82"/>
                <a:gd name="T5" fmla="*/ 46 h 728"/>
                <a:gd name="T6" fmla="*/ 45 w 82"/>
                <a:gd name="T7" fmla="*/ 67 h 728"/>
                <a:gd name="T8" fmla="*/ 51 w 82"/>
                <a:gd name="T9" fmla="*/ 90 h 728"/>
                <a:gd name="T10" fmla="*/ 56 w 82"/>
                <a:gd name="T11" fmla="*/ 113 h 728"/>
                <a:gd name="T12" fmla="*/ 62 w 82"/>
                <a:gd name="T13" fmla="*/ 136 h 728"/>
                <a:gd name="T14" fmla="*/ 66 w 82"/>
                <a:gd name="T15" fmla="*/ 159 h 728"/>
                <a:gd name="T16" fmla="*/ 70 w 82"/>
                <a:gd name="T17" fmla="*/ 182 h 728"/>
                <a:gd name="T18" fmla="*/ 74 w 82"/>
                <a:gd name="T19" fmla="*/ 204 h 728"/>
                <a:gd name="T20" fmla="*/ 76 w 82"/>
                <a:gd name="T21" fmla="*/ 227 h 728"/>
                <a:gd name="T22" fmla="*/ 78 w 82"/>
                <a:gd name="T23" fmla="*/ 250 h 728"/>
                <a:gd name="T24" fmla="*/ 80 w 82"/>
                <a:gd name="T25" fmla="*/ 273 h 728"/>
                <a:gd name="T26" fmla="*/ 82 w 82"/>
                <a:gd name="T27" fmla="*/ 297 h 728"/>
                <a:gd name="T28" fmla="*/ 82 w 82"/>
                <a:gd name="T29" fmla="*/ 320 h 728"/>
                <a:gd name="T30" fmla="*/ 82 w 82"/>
                <a:gd name="T31" fmla="*/ 343 h 728"/>
                <a:gd name="T32" fmla="*/ 82 w 82"/>
                <a:gd name="T33" fmla="*/ 366 h 728"/>
                <a:gd name="T34" fmla="*/ 80 w 82"/>
                <a:gd name="T35" fmla="*/ 388 h 728"/>
                <a:gd name="T36" fmla="*/ 78 w 82"/>
                <a:gd name="T37" fmla="*/ 411 h 728"/>
                <a:gd name="T38" fmla="*/ 76 w 82"/>
                <a:gd name="T39" fmla="*/ 434 h 728"/>
                <a:gd name="T40" fmla="*/ 74 w 82"/>
                <a:gd name="T41" fmla="*/ 457 h 728"/>
                <a:gd name="T42" fmla="*/ 70 w 82"/>
                <a:gd name="T43" fmla="*/ 480 h 728"/>
                <a:gd name="T44" fmla="*/ 66 w 82"/>
                <a:gd name="T45" fmla="*/ 503 h 728"/>
                <a:gd name="T46" fmla="*/ 62 w 82"/>
                <a:gd name="T47" fmla="*/ 525 h 728"/>
                <a:gd name="T48" fmla="*/ 58 w 82"/>
                <a:gd name="T49" fmla="*/ 548 h 728"/>
                <a:gd name="T50" fmla="*/ 53 w 82"/>
                <a:gd name="T51" fmla="*/ 571 h 728"/>
                <a:gd name="T52" fmla="*/ 47 w 82"/>
                <a:gd name="T53" fmla="*/ 594 h 728"/>
                <a:gd name="T54" fmla="*/ 39 w 82"/>
                <a:gd name="T55" fmla="*/ 617 h 728"/>
                <a:gd name="T56" fmla="*/ 33 w 82"/>
                <a:gd name="T57" fmla="*/ 638 h 728"/>
                <a:gd name="T58" fmla="*/ 25 w 82"/>
                <a:gd name="T59" fmla="*/ 661 h 728"/>
                <a:gd name="T60" fmla="*/ 18 w 82"/>
                <a:gd name="T61" fmla="*/ 684 h 728"/>
                <a:gd name="T62" fmla="*/ 8 w 82"/>
                <a:gd name="T63" fmla="*/ 705 h 728"/>
                <a:gd name="T64" fmla="*/ 0 w 82"/>
                <a:gd name="T6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728">
                  <a:moveTo>
                    <a:pt x="23" y="0"/>
                  </a:moveTo>
                  <a:lnTo>
                    <a:pt x="31" y="23"/>
                  </a:lnTo>
                  <a:lnTo>
                    <a:pt x="39" y="46"/>
                  </a:lnTo>
                  <a:lnTo>
                    <a:pt x="45" y="67"/>
                  </a:lnTo>
                  <a:lnTo>
                    <a:pt x="51" y="90"/>
                  </a:lnTo>
                  <a:lnTo>
                    <a:pt x="56" y="113"/>
                  </a:lnTo>
                  <a:lnTo>
                    <a:pt x="62" y="136"/>
                  </a:lnTo>
                  <a:lnTo>
                    <a:pt x="66" y="159"/>
                  </a:lnTo>
                  <a:lnTo>
                    <a:pt x="70" y="182"/>
                  </a:lnTo>
                  <a:lnTo>
                    <a:pt x="74" y="204"/>
                  </a:lnTo>
                  <a:lnTo>
                    <a:pt x="76" y="227"/>
                  </a:lnTo>
                  <a:lnTo>
                    <a:pt x="78" y="250"/>
                  </a:lnTo>
                  <a:lnTo>
                    <a:pt x="80" y="273"/>
                  </a:lnTo>
                  <a:lnTo>
                    <a:pt x="82" y="297"/>
                  </a:lnTo>
                  <a:lnTo>
                    <a:pt x="82" y="320"/>
                  </a:lnTo>
                  <a:lnTo>
                    <a:pt x="82" y="343"/>
                  </a:lnTo>
                  <a:lnTo>
                    <a:pt x="82" y="366"/>
                  </a:lnTo>
                  <a:lnTo>
                    <a:pt x="80" y="388"/>
                  </a:lnTo>
                  <a:lnTo>
                    <a:pt x="78" y="411"/>
                  </a:lnTo>
                  <a:lnTo>
                    <a:pt x="76" y="434"/>
                  </a:lnTo>
                  <a:lnTo>
                    <a:pt x="74" y="457"/>
                  </a:lnTo>
                  <a:lnTo>
                    <a:pt x="70" y="480"/>
                  </a:lnTo>
                  <a:lnTo>
                    <a:pt x="66" y="503"/>
                  </a:lnTo>
                  <a:lnTo>
                    <a:pt x="62" y="525"/>
                  </a:lnTo>
                  <a:lnTo>
                    <a:pt x="58" y="548"/>
                  </a:lnTo>
                  <a:lnTo>
                    <a:pt x="53" y="571"/>
                  </a:lnTo>
                  <a:lnTo>
                    <a:pt x="47" y="594"/>
                  </a:lnTo>
                  <a:lnTo>
                    <a:pt x="39" y="617"/>
                  </a:lnTo>
                  <a:lnTo>
                    <a:pt x="33" y="638"/>
                  </a:lnTo>
                  <a:lnTo>
                    <a:pt x="25" y="661"/>
                  </a:lnTo>
                  <a:lnTo>
                    <a:pt x="18" y="684"/>
                  </a:lnTo>
                  <a:lnTo>
                    <a:pt x="8" y="705"/>
                  </a:lnTo>
                  <a:lnTo>
                    <a:pt x="0" y="72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3" name="Freeform 93"/>
            <p:cNvSpPr>
              <a:spLocks/>
            </p:cNvSpPr>
            <p:nvPr/>
          </p:nvSpPr>
          <p:spPr bwMode="auto">
            <a:xfrm>
              <a:off x="5438" y="314"/>
              <a:ext cx="59" cy="88"/>
            </a:xfrm>
            <a:custGeom>
              <a:avLst/>
              <a:gdLst>
                <a:gd name="T0" fmla="*/ 25 w 116"/>
                <a:gd name="T1" fmla="*/ 0 h 97"/>
                <a:gd name="T2" fmla="*/ 116 w 116"/>
                <a:gd name="T3" fmla="*/ 73 h 97"/>
                <a:gd name="T4" fmla="*/ 99 w 116"/>
                <a:gd name="T5" fmla="*/ 71 h 97"/>
                <a:gd name="T6" fmla="*/ 83 w 116"/>
                <a:gd name="T7" fmla="*/ 71 h 97"/>
                <a:gd name="T8" fmla="*/ 68 w 116"/>
                <a:gd name="T9" fmla="*/ 73 h 97"/>
                <a:gd name="T10" fmla="*/ 54 w 116"/>
                <a:gd name="T11" fmla="*/ 74 h 97"/>
                <a:gd name="T12" fmla="*/ 39 w 116"/>
                <a:gd name="T13" fmla="*/ 79 h 97"/>
                <a:gd name="T14" fmla="*/ 25 w 116"/>
                <a:gd name="T15" fmla="*/ 84 h 97"/>
                <a:gd name="T16" fmla="*/ 12 w 116"/>
                <a:gd name="T17" fmla="*/ 90 h 97"/>
                <a:gd name="T18" fmla="*/ 0 w 116"/>
                <a:gd name="T19" fmla="*/ 97 h 97"/>
                <a:gd name="T20" fmla="*/ 0 w 116"/>
                <a:gd name="T21" fmla="*/ 97 h 97"/>
                <a:gd name="T22" fmla="*/ 25 w 116"/>
                <a:gd name="T23" fmla="*/ 0 h 97"/>
                <a:gd name="T24" fmla="*/ 25 w 116"/>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25" y="0"/>
                  </a:moveTo>
                  <a:lnTo>
                    <a:pt x="116" y="73"/>
                  </a:lnTo>
                  <a:lnTo>
                    <a:pt x="99" y="71"/>
                  </a:lnTo>
                  <a:lnTo>
                    <a:pt x="83" y="71"/>
                  </a:lnTo>
                  <a:lnTo>
                    <a:pt x="68" y="73"/>
                  </a:lnTo>
                  <a:lnTo>
                    <a:pt x="54" y="74"/>
                  </a:lnTo>
                  <a:lnTo>
                    <a:pt x="39" y="79"/>
                  </a:lnTo>
                  <a:lnTo>
                    <a:pt x="25" y="84"/>
                  </a:lnTo>
                  <a:lnTo>
                    <a:pt x="12" y="90"/>
                  </a:lnTo>
                  <a:lnTo>
                    <a:pt x="0" y="97"/>
                  </a:lnTo>
                  <a:lnTo>
                    <a:pt x="0" y="97"/>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4" name="Freeform 94"/>
            <p:cNvSpPr>
              <a:spLocks/>
            </p:cNvSpPr>
            <p:nvPr/>
          </p:nvSpPr>
          <p:spPr bwMode="auto">
            <a:xfrm>
              <a:off x="4790" y="278"/>
              <a:ext cx="578" cy="711"/>
            </a:xfrm>
            <a:custGeom>
              <a:avLst/>
              <a:gdLst>
                <a:gd name="T0" fmla="*/ 1155 w 1155"/>
                <a:gd name="T1" fmla="*/ 0 h 785"/>
                <a:gd name="T2" fmla="*/ 1107 w 1155"/>
                <a:gd name="T3" fmla="*/ 13 h 785"/>
                <a:gd name="T4" fmla="*/ 1060 w 1155"/>
                <a:gd name="T5" fmla="*/ 29 h 785"/>
                <a:gd name="T6" fmla="*/ 1013 w 1155"/>
                <a:gd name="T7" fmla="*/ 43 h 785"/>
                <a:gd name="T8" fmla="*/ 969 w 1155"/>
                <a:gd name="T9" fmla="*/ 60 h 785"/>
                <a:gd name="T10" fmla="*/ 924 w 1155"/>
                <a:gd name="T11" fmla="*/ 77 h 785"/>
                <a:gd name="T12" fmla="*/ 879 w 1155"/>
                <a:gd name="T13" fmla="*/ 94 h 785"/>
                <a:gd name="T14" fmla="*/ 837 w 1155"/>
                <a:gd name="T15" fmla="*/ 113 h 785"/>
                <a:gd name="T16" fmla="*/ 794 w 1155"/>
                <a:gd name="T17" fmla="*/ 133 h 785"/>
                <a:gd name="T18" fmla="*/ 751 w 1155"/>
                <a:gd name="T19" fmla="*/ 153 h 785"/>
                <a:gd name="T20" fmla="*/ 709 w 1155"/>
                <a:gd name="T21" fmla="*/ 173 h 785"/>
                <a:gd name="T22" fmla="*/ 668 w 1155"/>
                <a:gd name="T23" fmla="*/ 194 h 785"/>
                <a:gd name="T24" fmla="*/ 629 w 1155"/>
                <a:gd name="T25" fmla="*/ 216 h 785"/>
                <a:gd name="T26" fmla="*/ 588 w 1155"/>
                <a:gd name="T27" fmla="*/ 238 h 785"/>
                <a:gd name="T28" fmla="*/ 549 w 1155"/>
                <a:gd name="T29" fmla="*/ 263 h 785"/>
                <a:gd name="T30" fmla="*/ 512 w 1155"/>
                <a:gd name="T31" fmla="*/ 287 h 785"/>
                <a:gd name="T32" fmla="*/ 476 w 1155"/>
                <a:gd name="T33" fmla="*/ 311 h 785"/>
                <a:gd name="T34" fmla="*/ 439 w 1155"/>
                <a:gd name="T35" fmla="*/ 337 h 785"/>
                <a:gd name="T36" fmla="*/ 404 w 1155"/>
                <a:gd name="T37" fmla="*/ 363 h 785"/>
                <a:gd name="T38" fmla="*/ 369 w 1155"/>
                <a:gd name="T39" fmla="*/ 388 h 785"/>
                <a:gd name="T40" fmla="*/ 334 w 1155"/>
                <a:gd name="T41" fmla="*/ 415 h 785"/>
                <a:gd name="T42" fmla="*/ 301 w 1155"/>
                <a:gd name="T43" fmla="*/ 444 h 785"/>
                <a:gd name="T44" fmla="*/ 270 w 1155"/>
                <a:gd name="T45" fmla="*/ 472 h 785"/>
                <a:gd name="T46" fmla="*/ 239 w 1155"/>
                <a:gd name="T47" fmla="*/ 501 h 785"/>
                <a:gd name="T48" fmla="*/ 208 w 1155"/>
                <a:gd name="T49" fmla="*/ 530 h 785"/>
                <a:gd name="T50" fmla="*/ 178 w 1155"/>
                <a:gd name="T51" fmla="*/ 559 h 785"/>
                <a:gd name="T52" fmla="*/ 149 w 1155"/>
                <a:gd name="T53" fmla="*/ 591 h 785"/>
                <a:gd name="T54" fmla="*/ 122 w 1155"/>
                <a:gd name="T55" fmla="*/ 621 h 785"/>
                <a:gd name="T56" fmla="*/ 95 w 1155"/>
                <a:gd name="T57" fmla="*/ 654 h 785"/>
                <a:gd name="T58" fmla="*/ 70 w 1155"/>
                <a:gd name="T59" fmla="*/ 685 h 785"/>
                <a:gd name="T60" fmla="*/ 46 w 1155"/>
                <a:gd name="T61" fmla="*/ 718 h 785"/>
                <a:gd name="T62" fmla="*/ 21 w 1155"/>
                <a:gd name="T63" fmla="*/ 751 h 785"/>
                <a:gd name="T64" fmla="*/ 0 w 1155"/>
                <a:gd name="T6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5">
                  <a:moveTo>
                    <a:pt x="1155" y="0"/>
                  </a:moveTo>
                  <a:lnTo>
                    <a:pt x="1107" y="13"/>
                  </a:lnTo>
                  <a:lnTo>
                    <a:pt x="1060" y="29"/>
                  </a:lnTo>
                  <a:lnTo>
                    <a:pt x="1013" y="43"/>
                  </a:lnTo>
                  <a:lnTo>
                    <a:pt x="969" y="60"/>
                  </a:lnTo>
                  <a:lnTo>
                    <a:pt x="924" y="77"/>
                  </a:lnTo>
                  <a:lnTo>
                    <a:pt x="879" y="94"/>
                  </a:lnTo>
                  <a:lnTo>
                    <a:pt x="837" y="113"/>
                  </a:lnTo>
                  <a:lnTo>
                    <a:pt x="794" y="133"/>
                  </a:lnTo>
                  <a:lnTo>
                    <a:pt x="751" y="153"/>
                  </a:lnTo>
                  <a:lnTo>
                    <a:pt x="709" y="173"/>
                  </a:lnTo>
                  <a:lnTo>
                    <a:pt x="668" y="194"/>
                  </a:lnTo>
                  <a:lnTo>
                    <a:pt x="629" y="216"/>
                  </a:lnTo>
                  <a:lnTo>
                    <a:pt x="588" y="238"/>
                  </a:lnTo>
                  <a:lnTo>
                    <a:pt x="549" y="263"/>
                  </a:lnTo>
                  <a:lnTo>
                    <a:pt x="512" y="287"/>
                  </a:lnTo>
                  <a:lnTo>
                    <a:pt x="476" y="311"/>
                  </a:lnTo>
                  <a:lnTo>
                    <a:pt x="439" y="337"/>
                  </a:lnTo>
                  <a:lnTo>
                    <a:pt x="404" y="363"/>
                  </a:lnTo>
                  <a:lnTo>
                    <a:pt x="369" y="388"/>
                  </a:lnTo>
                  <a:lnTo>
                    <a:pt x="334" y="415"/>
                  </a:lnTo>
                  <a:lnTo>
                    <a:pt x="301" y="444"/>
                  </a:lnTo>
                  <a:lnTo>
                    <a:pt x="270" y="472"/>
                  </a:lnTo>
                  <a:lnTo>
                    <a:pt x="239" y="501"/>
                  </a:lnTo>
                  <a:lnTo>
                    <a:pt x="208" y="530"/>
                  </a:lnTo>
                  <a:lnTo>
                    <a:pt x="178" y="559"/>
                  </a:lnTo>
                  <a:lnTo>
                    <a:pt x="149" y="591"/>
                  </a:lnTo>
                  <a:lnTo>
                    <a:pt x="122" y="621"/>
                  </a:lnTo>
                  <a:lnTo>
                    <a:pt x="95" y="654"/>
                  </a:lnTo>
                  <a:lnTo>
                    <a:pt x="70" y="685"/>
                  </a:lnTo>
                  <a:lnTo>
                    <a:pt x="46" y="718"/>
                  </a:lnTo>
                  <a:lnTo>
                    <a:pt x="21" y="751"/>
                  </a:lnTo>
                  <a:lnTo>
                    <a:pt x="0" y="78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5" name="Freeform 95"/>
            <p:cNvSpPr>
              <a:spLocks/>
            </p:cNvSpPr>
            <p:nvPr/>
          </p:nvSpPr>
          <p:spPr bwMode="auto">
            <a:xfrm>
              <a:off x="4769" y="954"/>
              <a:ext cx="54" cy="90"/>
            </a:xfrm>
            <a:custGeom>
              <a:avLst/>
              <a:gdLst>
                <a:gd name="T0" fmla="*/ 4 w 109"/>
                <a:gd name="T1" fmla="*/ 99 h 99"/>
                <a:gd name="T2" fmla="*/ 109 w 109"/>
                <a:gd name="T3" fmla="*/ 37 h 99"/>
                <a:gd name="T4" fmla="*/ 93 w 109"/>
                <a:gd name="T5" fmla="*/ 36 h 99"/>
                <a:gd name="T6" fmla="*/ 78 w 109"/>
                <a:gd name="T7" fmla="*/ 35 h 99"/>
                <a:gd name="T8" fmla="*/ 62 w 109"/>
                <a:gd name="T9" fmla="*/ 32 h 99"/>
                <a:gd name="T10" fmla="*/ 49 w 109"/>
                <a:gd name="T11" fmla="*/ 28 h 99"/>
                <a:gd name="T12" fmla="*/ 35 w 109"/>
                <a:gd name="T13" fmla="*/ 23 h 99"/>
                <a:gd name="T14" fmla="*/ 21 w 109"/>
                <a:gd name="T15" fmla="*/ 16 h 99"/>
                <a:gd name="T16" fmla="*/ 10 w 109"/>
                <a:gd name="T17" fmla="*/ 9 h 99"/>
                <a:gd name="T18" fmla="*/ 0 w 109"/>
                <a:gd name="T19" fmla="*/ 0 h 99"/>
                <a:gd name="T20" fmla="*/ 0 w 109"/>
                <a:gd name="T21" fmla="*/ 0 h 99"/>
                <a:gd name="T22" fmla="*/ 4 w 109"/>
                <a:gd name="T23" fmla="*/ 99 h 99"/>
                <a:gd name="T24" fmla="*/ 4 w 109"/>
                <a:gd name="T2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99">
                  <a:moveTo>
                    <a:pt x="4" y="99"/>
                  </a:moveTo>
                  <a:lnTo>
                    <a:pt x="109" y="37"/>
                  </a:lnTo>
                  <a:lnTo>
                    <a:pt x="93" y="36"/>
                  </a:lnTo>
                  <a:lnTo>
                    <a:pt x="78" y="35"/>
                  </a:lnTo>
                  <a:lnTo>
                    <a:pt x="62" y="32"/>
                  </a:lnTo>
                  <a:lnTo>
                    <a:pt x="49" y="28"/>
                  </a:lnTo>
                  <a:lnTo>
                    <a:pt x="35" y="23"/>
                  </a:lnTo>
                  <a:lnTo>
                    <a:pt x="21" y="16"/>
                  </a:lnTo>
                  <a:lnTo>
                    <a:pt x="10" y="9"/>
                  </a:lnTo>
                  <a:lnTo>
                    <a:pt x="0" y="0"/>
                  </a:lnTo>
                  <a:lnTo>
                    <a:pt x="0" y="0"/>
                  </a:lnTo>
                  <a:lnTo>
                    <a:pt x="4" y="99"/>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6" name="Freeform 96"/>
            <p:cNvSpPr>
              <a:spLocks/>
            </p:cNvSpPr>
            <p:nvPr/>
          </p:nvSpPr>
          <p:spPr bwMode="auto">
            <a:xfrm>
              <a:off x="4790" y="356"/>
              <a:ext cx="578" cy="712"/>
            </a:xfrm>
            <a:custGeom>
              <a:avLst/>
              <a:gdLst>
                <a:gd name="T0" fmla="*/ 1155 w 1155"/>
                <a:gd name="T1" fmla="*/ 0 h 786"/>
                <a:gd name="T2" fmla="*/ 1136 w 1155"/>
                <a:gd name="T3" fmla="*/ 34 h 786"/>
                <a:gd name="T4" fmla="*/ 1114 w 1155"/>
                <a:gd name="T5" fmla="*/ 70 h 786"/>
                <a:gd name="T6" fmla="*/ 1093 w 1155"/>
                <a:gd name="T7" fmla="*/ 104 h 786"/>
                <a:gd name="T8" fmla="*/ 1070 w 1155"/>
                <a:gd name="T9" fmla="*/ 138 h 786"/>
                <a:gd name="T10" fmla="*/ 1046 w 1155"/>
                <a:gd name="T11" fmla="*/ 171 h 786"/>
                <a:gd name="T12" fmla="*/ 1021 w 1155"/>
                <a:gd name="T13" fmla="*/ 204 h 786"/>
                <a:gd name="T14" fmla="*/ 994 w 1155"/>
                <a:gd name="T15" fmla="*/ 235 h 786"/>
                <a:gd name="T16" fmla="*/ 967 w 1155"/>
                <a:gd name="T17" fmla="*/ 267 h 786"/>
                <a:gd name="T18" fmla="*/ 938 w 1155"/>
                <a:gd name="T19" fmla="*/ 297 h 786"/>
                <a:gd name="T20" fmla="*/ 907 w 1155"/>
                <a:gd name="T21" fmla="*/ 328 h 786"/>
                <a:gd name="T22" fmla="*/ 876 w 1155"/>
                <a:gd name="T23" fmla="*/ 356 h 786"/>
                <a:gd name="T24" fmla="*/ 843 w 1155"/>
                <a:gd name="T25" fmla="*/ 385 h 786"/>
                <a:gd name="T26" fmla="*/ 810 w 1155"/>
                <a:gd name="T27" fmla="*/ 414 h 786"/>
                <a:gd name="T28" fmla="*/ 775 w 1155"/>
                <a:gd name="T29" fmla="*/ 441 h 786"/>
                <a:gd name="T30" fmla="*/ 740 w 1155"/>
                <a:gd name="T31" fmla="*/ 466 h 786"/>
                <a:gd name="T32" fmla="*/ 703 w 1155"/>
                <a:gd name="T33" fmla="*/ 492 h 786"/>
                <a:gd name="T34" fmla="*/ 666 w 1155"/>
                <a:gd name="T35" fmla="*/ 518 h 786"/>
                <a:gd name="T36" fmla="*/ 627 w 1155"/>
                <a:gd name="T37" fmla="*/ 541 h 786"/>
                <a:gd name="T38" fmla="*/ 586 w 1155"/>
                <a:gd name="T39" fmla="*/ 565 h 786"/>
                <a:gd name="T40" fmla="*/ 547 w 1155"/>
                <a:gd name="T41" fmla="*/ 586 h 786"/>
                <a:gd name="T42" fmla="*/ 505 w 1155"/>
                <a:gd name="T43" fmla="*/ 609 h 786"/>
                <a:gd name="T44" fmla="*/ 464 w 1155"/>
                <a:gd name="T45" fmla="*/ 629 h 786"/>
                <a:gd name="T46" fmla="*/ 419 w 1155"/>
                <a:gd name="T47" fmla="*/ 649 h 786"/>
                <a:gd name="T48" fmla="*/ 377 w 1155"/>
                <a:gd name="T49" fmla="*/ 668 h 786"/>
                <a:gd name="T50" fmla="*/ 332 w 1155"/>
                <a:gd name="T51" fmla="*/ 686 h 786"/>
                <a:gd name="T52" fmla="*/ 287 w 1155"/>
                <a:gd name="T53" fmla="*/ 703 h 786"/>
                <a:gd name="T54" fmla="*/ 241 w 1155"/>
                <a:gd name="T55" fmla="*/ 719 h 786"/>
                <a:gd name="T56" fmla="*/ 194 w 1155"/>
                <a:gd name="T57" fmla="*/ 735 h 786"/>
                <a:gd name="T58" fmla="*/ 145 w 1155"/>
                <a:gd name="T59" fmla="*/ 749 h 786"/>
                <a:gd name="T60" fmla="*/ 97 w 1155"/>
                <a:gd name="T61" fmla="*/ 762 h 786"/>
                <a:gd name="T62" fmla="*/ 48 w 1155"/>
                <a:gd name="T63" fmla="*/ 775 h 786"/>
                <a:gd name="T64" fmla="*/ 0 w 1155"/>
                <a:gd name="T65"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6">
                  <a:moveTo>
                    <a:pt x="1155" y="0"/>
                  </a:moveTo>
                  <a:lnTo>
                    <a:pt x="1136" y="34"/>
                  </a:lnTo>
                  <a:lnTo>
                    <a:pt x="1114" y="70"/>
                  </a:lnTo>
                  <a:lnTo>
                    <a:pt x="1093" y="104"/>
                  </a:lnTo>
                  <a:lnTo>
                    <a:pt x="1070" y="138"/>
                  </a:lnTo>
                  <a:lnTo>
                    <a:pt x="1046" y="171"/>
                  </a:lnTo>
                  <a:lnTo>
                    <a:pt x="1021" y="204"/>
                  </a:lnTo>
                  <a:lnTo>
                    <a:pt x="994" y="235"/>
                  </a:lnTo>
                  <a:lnTo>
                    <a:pt x="967" y="267"/>
                  </a:lnTo>
                  <a:lnTo>
                    <a:pt x="938" y="297"/>
                  </a:lnTo>
                  <a:lnTo>
                    <a:pt x="907" y="328"/>
                  </a:lnTo>
                  <a:lnTo>
                    <a:pt x="876" y="356"/>
                  </a:lnTo>
                  <a:lnTo>
                    <a:pt x="843" y="385"/>
                  </a:lnTo>
                  <a:lnTo>
                    <a:pt x="810" y="414"/>
                  </a:lnTo>
                  <a:lnTo>
                    <a:pt x="775" y="441"/>
                  </a:lnTo>
                  <a:lnTo>
                    <a:pt x="740" y="466"/>
                  </a:lnTo>
                  <a:lnTo>
                    <a:pt x="703" y="492"/>
                  </a:lnTo>
                  <a:lnTo>
                    <a:pt x="666" y="518"/>
                  </a:lnTo>
                  <a:lnTo>
                    <a:pt x="627" y="541"/>
                  </a:lnTo>
                  <a:lnTo>
                    <a:pt x="586" y="565"/>
                  </a:lnTo>
                  <a:lnTo>
                    <a:pt x="547" y="586"/>
                  </a:lnTo>
                  <a:lnTo>
                    <a:pt x="505" y="609"/>
                  </a:lnTo>
                  <a:lnTo>
                    <a:pt x="464" y="629"/>
                  </a:lnTo>
                  <a:lnTo>
                    <a:pt x="419" y="649"/>
                  </a:lnTo>
                  <a:lnTo>
                    <a:pt x="377" y="668"/>
                  </a:lnTo>
                  <a:lnTo>
                    <a:pt x="332" y="686"/>
                  </a:lnTo>
                  <a:lnTo>
                    <a:pt x="287" y="703"/>
                  </a:lnTo>
                  <a:lnTo>
                    <a:pt x="241" y="719"/>
                  </a:lnTo>
                  <a:lnTo>
                    <a:pt x="194" y="735"/>
                  </a:lnTo>
                  <a:lnTo>
                    <a:pt x="145" y="749"/>
                  </a:lnTo>
                  <a:lnTo>
                    <a:pt x="97" y="762"/>
                  </a:lnTo>
                  <a:lnTo>
                    <a:pt x="48" y="775"/>
                  </a:lnTo>
                  <a:lnTo>
                    <a:pt x="0" y="7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7" name="Freeform 97"/>
            <p:cNvSpPr>
              <a:spLocks/>
            </p:cNvSpPr>
            <p:nvPr/>
          </p:nvSpPr>
          <p:spPr bwMode="auto">
            <a:xfrm>
              <a:off x="5334" y="298"/>
              <a:ext cx="57" cy="89"/>
            </a:xfrm>
            <a:custGeom>
              <a:avLst/>
              <a:gdLst>
                <a:gd name="T0" fmla="*/ 97 w 115"/>
                <a:gd name="T1" fmla="*/ 0 h 98"/>
                <a:gd name="T2" fmla="*/ 0 w 115"/>
                <a:gd name="T3" fmla="*/ 69 h 98"/>
                <a:gd name="T4" fmla="*/ 8 w 115"/>
                <a:gd name="T5" fmla="*/ 68 h 98"/>
                <a:gd name="T6" fmla="*/ 16 w 115"/>
                <a:gd name="T7" fmla="*/ 68 h 98"/>
                <a:gd name="T8" fmla="*/ 31 w 115"/>
                <a:gd name="T9" fmla="*/ 68 h 98"/>
                <a:gd name="T10" fmla="*/ 47 w 115"/>
                <a:gd name="T11" fmla="*/ 71 h 98"/>
                <a:gd name="T12" fmla="*/ 62 w 115"/>
                <a:gd name="T13" fmla="*/ 74 h 98"/>
                <a:gd name="T14" fmla="*/ 76 w 115"/>
                <a:gd name="T15" fmla="*/ 78 h 98"/>
                <a:gd name="T16" fmla="*/ 90 w 115"/>
                <a:gd name="T17" fmla="*/ 84 h 98"/>
                <a:gd name="T18" fmla="*/ 103 w 115"/>
                <a:gd name="T19" fmla="*/ 91 h 98"/>
                <a:gd name="T20" fmla="*/ 115 w 115"/>
                <a:gd name="T21" fmla="*/ 98 h 98"/>
                <a:gd name="T22" fmla="*/ 115 w 115"/>
                <a:gd name="T23" fmla="*/ 98 h 98"/>
                <a:gd name="T24" fmla="*/ 97 w 115"/>
                <a:gd name="T25" fmla="*/ 0 h 98"/>
                <a:gd name="T26" fmla="*/ 97 w 115"/>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98">
                  <a:moveTo>
                    <a:pt x="97" y="0"/>
                  </a:moveTo>
                  <a:lnTo>
                    <a:pt x="0" y="69"/>
                  </a:lnTo>
                  <a:lnTo>
                    <a:pt x="8" y="68"/>
                  </a:lnTo>
                  <a:lnTo>
                    <a:pt x="16" y="68"/>
                  </a:lnTo>
                  <a:lnTo>
                    <a:pt x="31" y="68"/>
                  </a:lnTo>
                  <a:lnTo>
                    <a:pt x="47" y="71"/>
                  </a:lnTo>
                  <a:lnTo>
                    <a:pt x="62" y="74"/>
                  </a:lnTo>
                  <a:lnTo>
                    <a:pt x="76" y="78"/>
                  </a:lnTo>
                  <a:lnTo>
                    <a:pt x="90" y="84"/>
                  </a:lnTo>
                  <a:lnTo>
                    <a:pt x="103" y="91"/>
                  </a:lnTo>
                  <a:lnTo>
                    <a:pt x="115" y="98"/>
                  </a:lnTo>
                  <a:lnTo>
                    <a:pt x="115" y="98"/>
                  </a:lnTo>
                  <a:lnTo>
                    <a:pt x="97" y="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8" name="Rectangle 98"/>
            <p:cNvSpPr>
              <a:spLocks noChangeArrowheads="1"/>
            </p:cNvSpPr>
            <p:nvPr/>
          </p:nvSpPr>
          <p:spPr bwMode="auto">
            <a:xfrm>
              <a:off x="336" y="1484"/>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楷体_GB2312"/>
                </a:rPr>
                <a:t>(</a:t>
              </a:r>
              <a:r>
                <a:rPr lang="en-US" altLang="zh-CN" sz="2000" dirty="0">
                  <a:solidFill>
                    <a:srgbClr val="0000FF"/>
                  </a:solidFill>
                  <a:latin typeface="楷体_GB2312"/>
                </a:rPr>
                <a:t>a)</a:t>
              </a:r>
              <a:r>
                <a:rPr lang="zh-CN" altLang="en-US" sz="2000" dirty="0">
                  <a:solidFill>
                    <a:srgbClr val="0000FF"/>
                  </a:solidFill>
                  <a:latin typeface="楷体_GB2312"/>
                </a:rPr>
                <a:t>无向完全图</a:t>
              </a:r>
            </a:p>
          </p:txBody>
        </p:sp>
        <p:sp>
          <p:nvSpPr>
            <p:cNvPr id="219" name="Rectangle 99"/>
            <p:cNvSpPr>
              <a:spLocks noChangeArrowheads="1"/>
            </p:cNvSpPr>
            <p:nvPr/>
          </p:nvSpPr>
          <p:spPr bwMode="auto">
            <a:xfrm>
              <a:off x="1920" y="1484"/>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b)</a:t>
              </a:r>
              <a:r>
                <a:rPr lang="zh-CN" altLang="en-US" sz="2000">
                  <a:solidFill>
                    <a:srgbClr val="0000FF"/>
                  </a:solidFill>
                  <a:latin typeface="楷体_GB2312"/>
                </a:rPr>
                <a:t>无向图</a:t>
              </a:r>
              <a:endParaRPr lang="en-US" altLang="zh-CN" sz="2000">
                <a:solidFill>
                  <a:srgbClr val="0000FF"/>
                </a:solidFill>
                <a:latin typeface="楷体_GB2312"/>
              </a:endParaRPr>
            </a:p>
          </p:txBody>
        </p:sp>
        <p:sp>
          <p:nvSpPr>
            <p:cNvPr id="220" name="Rectangle 100"/>
            <p:cNvSpPr>
              <a:spLocks noChangeArrowheads="1"/>
            </p:cNvSpPr>
            <p:nvPr/>
          </p:nvSpPr>
          <p:spPr bwMode="auto">
            <a:xfrm>
              <a:off x="3648" y="1536"/>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c)</a:t>
              </a:r>
              <a:r>
                <a:rPr lang="zh-CN" altLang="en-US" sz="2000">
                  <a:solidFill>
                    <a:srgbClr val="0000FF"/>
                  </a:solidFill>
                  <a:latin typeface="楷体_GB2312"/>
                </a:rPr>
                <a:t>有向图</a:t>
              </a:r>
              <a:endParaRPr lang="en-US" altLang="zh-CN" sz="2000">
                <a:solidFill>
                  <a:srgbClr val="0000FF"/>
                </a:solidFill>
                <a:latin typeface="楷体_GB2312"/>
              </a:endParaRPr>
            </a:p>
          </p:txBody>
        </p:sp>
        <p:sp>
          <p:nvSpPr>
            <p:cNvPr id="221" name="Rectangle 101"/>
            <p:cNvSpPr>
              <a:spLocks noChangeArrowheads="1"/>
            </p:cNvSpPr>
            <p:nvPr/>
          </p:nvSpPr>
          <p:spPr bwMode="auto">
            <a:xfrm>
              <a:off x="4656" y="1547"/>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d)</a:t>
              </a:r>
              <a:r>
                <a:rPr lang="zh-CN" altLang="en-US" sz="2000">
                  <a:solidFill>
                    <a:srgbClr val="0000FF"/>
                  </a:solidFill>
                  <a:latin typeface="楷体_GB2312"/>
                </a:rPr>
                <a:t>有向完全图</a:t>
              </a:r>
              <a:endParaRPr lang="en-US" altLang="zh-CN" sz="2000">
                <a:solidFill>
                  <a:srgbClr val="0000FF"/>
                </a:solidFill>
                <a:latin typeface="楷体_GB2312"/>
              </a:endParaRPr>
            </a:p>
          </p:txBody>
        </p:sp>
      </p:grpSp>
      <p:cxnSp>
        <p:nvCxnSpPr>
          <p:cNvPr id="3" name="直接箭头连接符 2"/>
          <p:cNvCxnSpPr>
            <a:stCxn id="187" idx="19"/>
            <a:endCxn id="196" idx="5"/>
          </p:cNvCxnSpPr>
          <p:nvPr/>
        </p:nvCxnSpPr>
        <p:spPr bwMode="auto">
          <a:xfrm>
            <a:off x="9008335" y="4466339"/>
            <a:ext cx="948257" cy="1124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195" idx="2"/>
            <a:endCxn id="201" idx="0"/>
          </p:cNvCxnSpPr>
          <p:nvPr/>
        </p:nvCxnSpPr>
        <p:spPr bwMode="auto">
          <a:xfrm flipH="1" flipV="1">
            <a:off x="8949949" y="4527147"/>
            <a:ext cx="957588" cy="11269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基于</a:t>
            </a:r>
            <a:r>
              <a:rPr lang="en-US" altLang="zh-CN" dirty="0" err="1" smtClean="0"/>
              <a:t>Dijkstra</a:t>
            </a:r>
            <a:r>
              <a:rPr lang="zh-CN" altLang="en-US" dirty="0" smtClean="0"/>
              <a:t>算法的最短路径搜索</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err="1" smtClean="0"/>
              <a:t>Dijkstra</a:t>
            </a:r>
            <a:r>
              <a:rPr lang="zh-CN" altLang="en-US" dirty="0"/>
              <a:t>算法计算源点到其他所有点的最短路径长度，</a:t>
            </a:r>
            <a:r>
              <a:rPr lang="en-US" altLang="zh-CN" dirty="0"/>
              <a:t>A*</a:t>
            </a:r>
            <a:r>
              <a:rPr lang="zh-CN" altLang="en-US" dirty="0"/>
              <a:t>关注点到点的最短路径</a:t>
            </a:r>
            <a:r>
              <a:rPr lang="en-US" altLang="zh-CN" dirty="0"/>
              <a:t>(</a:t>
            </a:r>
            <a:r>
              <a:rPr lang="zh-CN" altLang="en-US" dirty="0"/>
              <a:t>包括具体路径</a:t>
            </a:r>
            <a:r>
              <a:rPr lang="en-US" altLang="zh-CN" dirty="0"/>
              <a:t>)</a:t>
            </a:r>
            <a:r>
              <a:rPr lang="zh-CN" altLang="en-US" dirty="0" smtClean="0"/>
              <a:t>。</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zh-CN" altLang="en-US" dirty="0"/>
          </a:p>
          <a:p>
            <a:pPr marL="0" indent="0">
              <a:buNone/>
            </a:pPr>
            <a:r>
              <a:rPr lang="en-US" altLang="zh-CN" sz="2000" dirty="0" smtClean="0"/>
              <a:t>                                       </a:t>
            </a:r>
            <a:r>
              <a:rPr lang="en-US" altLang="zh-CN" sz="2000" dirty="0" err="1" smtClean="0"/>
              <a:t>Dijkstra</a:t>
            </a:r>
            <a:r>
              <a:rPr lang="zh-CN" altLang="en-US" sz="2000" dirty="0" smtClean="0"/>
              <a:t>是发散式搜索                          </a:t>
            </a:r>
            <a:r>
              <a:rPr lang="en-US" altLang="zh-CN" sz="2000" dirty="0" smtClean="0"/>
              <a:t>A*</a:t>
            </a:r>
            <a:r>
              <a:rPr lang="zh-CN" altLang="en-US" sz="2000" dirty="0" smtClean="0"/>
              <a:t>是目标驱动的搜索</a:t>
            </a:r>
            <a:endParaRPr lang="en-US" altLang="zh-CN" sz="2000" dirty="0" smtClean="0"/>
          </a:p>
          <a:p>
            <a:pPr>
              <a:buFont typeface="Wingdings" panose="05000000000000000000" pitchFamily="2" charset="2"/>
              <a:buChar char="l"/>
            </a:pPr>
            <a:r>
              <a:rPr lang="en-US" altLang="zh-CN" dirty="0" err="1" smtClean="0">
                <a:solidFill>
                  <a:srgbClr val="FF0000"/>
                </a:solidFill>
              </a:rPr>
              <a:t>Dijkstra</a:t>
            </a:r>
            <a:r>
              <a:rPr lang="zh-CN" altLang="en-US" dirty="0" smtClean="0">
                <a:solidFill>
                  <a:srgbClr val="FF0000"/>
                </a:solidFill>
              </a:rPr>
              <a:t>算法执行了大量不必要的计算，在大型图中查找两点之间的最短路径会带来极大的计算负担，如何改进？</a:t>
            </a:r>
            <a:endParaRPr lang="zh-CN" altLang="en-US" dirty="0">
              <a:solidFill>
                <a:srgbClr val="FF0000"/>
              </a:solidFill>
            </a:endParaRPr>
          </a:p>
          <a:p>
            <a:pPr>
              <a:buFont typeface="Wingdings" panose="05000000000000000000" pitchFamily="2" charset="2"/>
              <a:buChar char="l"/>
            </a:pPr>
            <a:endParaRPr lang="zh-CN" altLang="en-US" dirty="0"/>
          </a:p>
        </p:txBody>
      </p:sp>
      <p:pic>
        <p:nvPicPr>
          <p:cNvPr id="4" name="图片 3"/>
          <p:cNvPicPr>
            <a:picLocks noChangeAspect="1"/>
          </p:cNvPicPr>
          <p:nvPr/>
        </p:nvPicPr>
        <p:blipFill>
          <a:blip r:embed="rId2"/>
          <a:stretch>
            <a:fillRect/>
          </a:stretch>
        </p:blipFill>
        <p:spPr>
          <a:xfrm>
            <a:off x="2495600" y="1916832"/>
            <a:ext cx="7124700" cy="2867025"/>
          </a:xfrm>
          <a:prstGeom prst="rect">
            <a:avLst/>
          </a:prstGeom>
        </p:spPr>
      </p:pic>
    </p:spTree>
    <p:extLst>
      <p:ext uri="{BB962C8B-B14F-4D97-AF65-F5344CB8AC3E}">
        <p14:creationId xmlns:p14="http://schemas.microsoft.com/office/powerpoint/2010/main" val="1325604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err="1"/>
              <a:t>Dijkstra</a:t>
            </a:r>
            <a:r>
              <a:rPr lang="zh-CN" altLang="en-US" dirty="0"/>
              <a:t>算法</a:t>
            </a:r>
            <a:r>
              <a:rPr lang="zh-CN" altLang="en-US" dirty="0" smtClean="0"/>
              <a:t>的最短路径搜索</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83432" y="828483"/>
            <a:ext cx="10225136" cy="5696861"/>
          </a:xfrm>
          <a:prstGeom prst="rect">
            <a:avLst/>
          </a:prstGeom>
        </p:spPr>
      </p:pic>
    </p:spTree>
    <p:extLst>
      <p:ext uri="{BB962C8B-B14F-4D97-AF65-F5344CB8AC3E}">
        <p14:creationId xmlns:p14="http://schemas.microsoft.com/office/powerpoint/2010/main" val="32051963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p:txBody>
          <a:bodyPr/>
          <a:lstStyle/>
          <a:p>
            <a:r>
              <a:rPr lang="en-US" altLang="zh-CN" dirty="0" err="1"/>
              <a:t>Dijkstra</a:t>
            </a:r>
            <a:r>
              <a:rPr lang="zh-CN" altLang="en-US" dirty="0" smtClean="0"/>
              <a:t>算法是一种贪婪搜索算法，目标是寻找一条离起点代价最小的路径</a:t>
            </a:r>
            <a:endParaRPr lang="zh-CN" altLang="en-US" dirty="0"/>
          </a:p>
        </p:txBody>
      </p:sp>
      <p:pic>
        <p:nvPicPr>
          <p:cNvPr id="4" name="图片 3"/>
          <p:cNvPicPr>
            <a:picLocks noChangeAspect="1"/>
          </p:cNvPicPr>
          <p:nvPr/>
        </p:nvPicPr>
        <p:blipFill>
          <a:blip r:embed="rId2"/>
          <a:stretch>
            <a:fillRect/>
          </a:stretch>
        </p:blipFill>
        <p:spPr>
          <a:xfrm>
            <a:off x="119336" y="2456274"/>
            <a:ext cx="7496762" cy="3375292"/>
          </a:xfrm>
          <a:prstGeom prst="rect">
            <a:avLst/>
          </a:prstGeom>
        </p:spPr>
      </p:pic>
      <p:sp>
        <p:nvSpPr>
          <p:cNvPr id="5" name="文本框 4"/>
          <p:cNvSpPr txBox="1"/>
          <p:nvPr/>
        </p:nvSpPr>
        <p:spPr>
          <a:xfrm>
            <a:off x="3647728" y="5793230"/>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cxnSp>
        <p:nvCxnSpPr>
          <p:cNvPr id="7" name="直接连接符 6"/>
          <p:cNvCxnSpPr/>
          <p:nvPr/>
        </p:nvCxnSpPr>
        <p:spPr>
          <a:xfrm flipV="1">
            <a:off x="623392" y="3349658"/>
            <a:ext cx="720080" cy="583398"/>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847528" y="3140968"/>
            <a:ext cx="2020189" cy="144016"/>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7968208" y="2827176"/>
            <a:ext cx="4187608" cy="2438598"/>
          </a:xfrm>
          <a:prstGeom prst="rect">
            <a:avLst/>
          </a:prstGeom>
        </p:spPr>
      </p:pic>
      <p:cxnSp>
        <p:nvCxnSpPr>
          <p:cNvPr id="8" name="直接连接符 7"/>
          <p:cNvCxnSpPr/>
          <p:nvPr/>
        </p:nvCxnSpPr>
        <p:spPr>
          <a:xfrm>
            <a:off x="7680176" y="2420888"/>
            <a:ext cx="72008" cy="34563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62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20068" y="908720"/>
            <a:ext cx="11092556" cy="5635803"/>
          </a:xfrm>
          <a:prstGeom prst="rect">
            <a:avLst/>
          </a:prstGeom>
        </p:spPr>
      </p:pic>
      <p:sp>
        <p:nvSpPr>
          <p:cNvPr id="6" name="椭圆 5"/>
          <p:cNvSpPr/>
          <p:nvPr/>
        </p:nvSpPr>
        <p:spPr bwMode="auto">
          <a:xfrm>
            <a:off x="983432" y="2636912"/>
            <a:ext cx="360040" cy="288032"/>
          </a:xfrm>
          <a:prstGeom prst="ellipse">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7" name="椭圆 6"/>
          <p:cNvSpPr/>
          <p:nvPr/>
        </p:nvSpPr>
        <p:spPr bwMode="auto">
          <a:xfrm>
            <a:off x="5986326" y="5301208"/>
            <a:ext cx="360040" cy="288032"/>
          </a:xfrm>
          <a:prstGeom prst="ellipse">
            <a:avLst/>
          </a:prstGeom>
          <a:solidFill>
            <a:srgbClr val="0000FF"/>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 name="爆炸形 1 7"/>
          <p:cNvSpPr/>
          <p:nvPr/>
        </p:nvSpPr>
        <p:spPr bwMode="auto">
          <a:xfrm>
            <a:off x="5303912" y="-96342"/>
            <a:ext cx="4178288" cy="2517230"/>
          </a:xfrm>
          <a:prstGeom prst="irregularSeal1">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err="1">
                <a:solidFill>
                  <a:schemeClr val="bg1"/>
                </a:solidFill>
                <a:ea typeface="黑体" panose="02010609060101010101" pitchFamily="49" charset="-122"/>
              </a:rPr>
              <a:t>Dijkstra</a:t>
            </a:r>
            <a:r>
              <a:rPr lang="zh-CN" altLang="en-US" sz="1600" dirty="0">
                <a:solidFill>
                  <a:schemeClr val="bg1"/>
                </a:solidFill>
                <a:ea typeface="黑体" panose="02010609060101010101" pitchFamily="49" charset="-122"/>
              </a:rPr>
              <a:t>算法访问</a:t>
            </a:r>
            <a:r>
              <a:rPr lang="zh-CN" altLang="en-US" sz="1600" dirty="0" smtClean="0">
                <a:solidFill>
                  <a:schemeClr val="bg1"/>
                </a:solidFill>
                <a:ea typeface="黑体" panose="02010609060101010101" pitchFamily="49" charset="-122"/>
              </a:rPr>
              <a:t>了太多的节点，显然，很多是没有必要的，复杂度</a:t>
            </a:r>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a:t>
            </a:r>
            <a:r>
              <a:rPr lang="zh-CN" altLang="en-US" sz="1600" dirty="0" smtClean="0">
                <a:solidFill>
                  <a:schemeClr val="bg1"/>
                </a:solidFill>
                <a:ea typeface="黑体" panose="02010609060101010101" pitchFamily="49" charset="-122"/>
              </a:rPr>
              <a:t>，对于大型图复杂度过高</a:t>
            </a:r>
          </a:p>
        </p:txBody>
      </p:sp>
    </p:spTree>
    <p:extLst>
      <p:ext uri="{BB962C8B-B14F-4D97-AF65-F5344CB8AC3E}">
        <p14:creationId xmlns:p14="http://schemas.microsoft.com/office/powerpoint/2010/main" val="297973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a:xfrm>
            <a:off x="838200" y="983778"/>
            <a:ext cx="10946432" cy="5193185"/>
          </a:xfrm>
        </p:spPr>
        <p:txBody>
          <a:bodyPr/>
          <a:lstStyle/>
          <a:p>
            <a:r>
              <a:rPr lang="zh-CN" altLang="en-US" dirty="0" smtClean="0">
                <a:solidFill>
                  <a:srgbClr val="0000FF"/>
                </a:solidFill>
              </a:rPr>
              <a:t>解决思路：</a:t>
            </a:r>
            <a:endParaRPr lang="en-US" altLang="zh-CN" dirty="0" smtClean="0">
              <a:solidFill>
                <a:srgbClr val="0000FF"/>
              </a:solidFill>
            </a:endParaRPr>
          </a:p>
          <a:p>
            <a:pPr marL="914400" lvl="1" indent="-457200">
              <a:buFont typeface="+mj-lt"/>
              <a:buAutoNum type="arabicPeriod"/>
            </a:pPr>
            <a:r>
              <a:rPr lang="zh-CN" altLang="en-US" dirty="0">
                <a:solidFill>
                  <a:srgbClr val="0000FF"/>
                </a:solidFill>
              </a:rPr>
              <a:t>贪婪</a:t>
            </a:r>
            <a:r>
              <a:rPr lang="zh-CN" altLang="en-US" dirty="0" smtClean="0">
                <a:solidFill>
                  <a:srgbClr val="0000FF"/>
                </a:solidFill>
              </a:rPr>
              <a:t>最佳优先搜索</a:t>
            </a:r>
            <a:r>
              <a:rPr lang="en-US" altLang="zh-CN" dirty="0" smtClean="0">
                <a:solidFill>
                  <a:srgbClr val="0000FF"/>
                </a:solidFill>
              </a:rPr>
              <a:t>(</a:t>
            </a:r>
            <a:r>
              <a:rPr lang="en-US" altLang="zh-CN" dirty="0">
                <a:solidFill>
                  <a:srgbClr val="0000FF"/>
                </a:solidFill>
              </a:rPr>
              <a:t>Greedy Best-First Search</a:t>
            </a:r>
            <a:r>
              <a:rPr lang="en-US" altLang="zh-CN" dirty="0" smtClean="0">
                <a:solidFill>
                  <a:srgbClr val="0000FF"/>
                </a:solidFill>
              </a:rPr>
              <a:t>)</a:t>
            </a:r>
            <a:r>
              <a:rPr lang="zh-CN" altLang="en-US" dirty="0">
                <a:solidFill>
                  <a:srgbClr val="0000FF"/>
                </a:solidFill>
              </a:rPr>
              <a:t>：每个顶点到</a:t>
            </a:r>
            <a:r>
              <a:rPr lang="zh-CN" altLang="en-US" u="sng" dirty="0">
                <a:solidFill>
                  <a:srgbClr val="0000FF"/>
                </a:solidFill>
              </a:rPr>
              <a:t>目标顶点</a:t>
            </a:r>
            <a:r>
              <a:rPr lang="zh-CN" altLang="en-US" dirty="0">
                <a:solidFill>
                  <a:srgbClr val="0000FF"/>
                </a:solidFill>
              </a:rPr>
              <a:t>的</a:t>
            </a:r>
            <a:r>
              <a:rPr lang="zh-CN" altLang="en-US" dirty="0" smtClean="0">
                <a:solidFill>
                  <a:srgbClr val="0000FF"/>
                </a:solidFill>
              </a:rPr>
              <a:t>预估值作为代价计算的标准</a:t>
            </a:r>
            <a:r>
              <a:rPr lang="en-US" altLang="zh-CN" dirty="0" smtClean="0">
                <a:solidFill>
                  <a:srgbClr val="0000FF"/>
                </a:solidFill>
              </a:rPr>
              <a:t>(</a:t>
            </a:r>
            <a:r>
              <a:rPr lang="zh-CN" altLang="en-US" dirty="0" smtClean="0">
                <a:solidFill>
                  <a:srgbClr val="0000FF"/>
                </a:solidFill>
              </a:rPr>
              <a:t>与之对比，</a:t>
            </a:r>
            <a:r>
              <a:rPr lang="en-US" altLang="zh-CN" dirty="0" err="1" smtClean="0">
                <a:solidFill>
                  <a:srgbClr val="0000FF"/>
                </a:solidFill>
              </a:rPr>
              <a:t>Dijkstra</a:t>
            </a:r>
            <a:r>
              <a:rPr lang="zh-CN" altLang="en-US" dirty="0" smtClean="0">
                <a:solidFill>
                  <a:srgbClr val="0000FF"/>
                </a:solidFill>
              </a:rPr>
              <a:t>算法中使用到起始顶点的距离</a:t>
            </a:r>
            <a:r>
              <a:rPr lang="en-US" altLang="zh-CN" dirty="0" smtClean="0">
                <a:solidFill>
                  <a:srgbClr val="0000FF"/>
                </a:solidFill>
              </a:rPr>
              <a:t>)</a:t>
            </a:r>
            <a:endParaRPr lang="en-US" altLang="zh-CN" dirty="0">
              <a:solidFill>
                <a:srgbClr val="0000FF"/>
              </a:solidFill>
            </a:endParaRPr>
          </a:p>
          <a:p>
            <a:pPr marL="914400" lvl="1" indent="-457200">
              <a:buFont typeface="+mj-lt"/>
              <a:buAutoNum type="arabicPeriod"/>
            </a:pPr>
            <a:r>
              <a:rPr lang="zh-CN" altLang="en-US" dirty="0" smtClean="0">
                <a:solidFill>
                  <a:srgbClr val="0000FF"/>
                </a:solidFill>
              </a:rPr>
              <a:t>启发式搜索</a:t>
            </a:r>
            <a:r>
              <a:rPr lang="en-US" altLang="zh-CN" dirty="0">
                <a:solidFill>
                  <a:srgbClr val="0000FF"/>
                </a:solidFill>
              </a:rPr>
              <a:t>(Heuristic Search</a:t>
            </a:r>
            <a:r>
              <a:rPr lang="en-US" altLang="zh-CN" dirty="0" smtClean="0">
                <a:solidFill>
                  <a:srgbClr val="0000FF"/>
                </a:solidFill>
              </a:rPr>
              <a:t>)</a:t>
            </a:r>
            <a:r>
              <a:rPr lang="zh-CN" altLang="en-US" dirty="0" smtClean="0">
                <a:solidFill>
                  <a:srgbClr val="0000FF"/>
                </a:solidFill>
              </a:rPr>
              <a:t>：估计</a:t>
            </a:r>
            <a:r>
              <a:rPr lang="en-US" altLang="zh-CN" dirty="0" smtClean="0">
                <a:solidFill>
                  <a:srgbClr val="0000FF"/>
                </a:solidFill>
              </a:rPr>
              <a:t>/</a:t>
            </a:r>
            <a:r>
              <a:rPr lang="zh-CN" altLang="en-US" dirty="0" smtClean="0">
                <a:solidFill>
                  <a:srgbClr val="0000FF"/>
                </a:solidFill>
              </a:rPr>
              <a:t>预测可能的路径</a:t>
            </a:r>
            <a:endParaRPr lang="en-US" altLang="zh-CN" dirty="0" smtClean="0">
              <a:solidFill>
                <a:srgbClr val="0000FF"/>
              </a:solidFill>
            </a:endParaRPr>
          </a:p>
          <a:p>
            <a:r>
              <a:rPr lang="zh-CN" altLang="en-US" dirty="0" smtClean="0"/>
              <a:t>启发式的</a:t>
            </a:r>
            <a:r>
              <a:rPr lang="en-US" altLang="zh-CN" dirty="0" smtClean="0"/>
              <a:t>A*(A-Star</a:t>
            </a:r>
            <a:r>
              <a:rPr lang="en-US" altLang="zh-CN" dirty="0"/>
              <a:t>)</a:t>
            </a:r>
            <a:r>
              <a:rPr lang="zh-CN" altLang="en-US" dirty="0"/>
              <a:t>算法是一种静态路网中求解最短路最有效的方法。</a:t>
            </a:r>
          </a:p>
          <a:p>
            <a:endParaRPr lang="zh-CN" altLang="en-US" dirty="0"/>
          </a:p>
        </p:txBody>
      </p:sp>
      <p:pic>
        <p:nvPicPr>
          <p:cNvPr id="4" name="图片 3"/>
          <p:cNvPicPr>
            <a:picLocks noChangeAspect="1"/>
          </p:cNvPicPr>
          <p:nvPr/>
        </p:nvPicPr>
        <p:blipFill>
          <a:blip r:embed="rId2"/>
          <a:stretch>
            <a:fillRect/>
          </a:stretch>
        </p:blipFill>
        <p:spPr>
          <a:xfrm>
            <a:off x="2692648" y="3255298"/>
            <a:ext cx="7742807" cy="3486070"/>
          </a:xfrm>
          <a:prstGeom prst="rect">
            <a:avLst/>
          </a:prstGeom>
        </p:spPr>
      </p:pic>
      <p:sp>
        <p:nvSpPr>
          <p:cNvPr id="5" name="文本框 4"/>
          <p:cNvSpPr txBox="1"/>
          <p:nvPr/>
        </p:nvSpPr>
        <p:spPr>
          <a:xfrm>
            <a:off x="6790172" y="5807631"/>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sp>
        <p:nvSpPr>
          <p:cNvPr id="6" name="矩形 5"/>
          <p:cNvSpPr/>
          <p:nvPr/>
        </p:nvSpPr>
        <p:spPr>
          <a:xfrm>
            <a:off x="6672064" y="6525344"/>
            <a:ext cx="5499731" cy="338554"/>
          </a:xfrm>
          <a:prstGeom prst="rect">
            <a:avLst/>
          </a:prstGeom>
        </p:spPr>
        <p:txBody>
          <a:bodyPr wrap="square">
            <a:spAutoFit/>
          </a:bodyPr>
          <a:lstStyle/>
          <a:p>
            <a:r>
              <a:rPr lang="en-US" altLang="zh-CN" sz="1600" dirty="0">
                <a:hlinkClick r:id="rId3"/>
              </a:rPr>
              <a:t>https://blog.csdn.net/code_rookie5/article/details/90524600</a:t>
            </a:r>
            <a:endParaRPr lang="zh-CN" altLang="en-US" sz="1600" dirty="0"/>
          </a:p>
        </p:txBody>
      </p:sp>
    </p:spTree>
    <p:extLst>
      <p:ext uri="{BB962C8B-B14F-4D97-AF65-F5344CB8AC3E}">
        <p14:creationId xmlns:p14="http://schemas.microsoft.com/office/powerpoint/2010/main" val="205700690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算法的一些相关概念</a:t>
            </a:r>
            <a:endParaRPr lang="zh-CN" altLang="en-US" dirty="0"/>
          </a:p>
        </p:txBody>
      </p:sp>
      <p:sp>
        <p:nvSpPr>
          <p:cNvPr id="3" name="内容占位符 2"/>
          <p:cNvSpPr>
            <a:spLocks noGrp="1"/>
          </p:cNvSpPr>
          <p:nvPr>
            <p:ph idx="1"/>
          </p:nvPr>
        </p:nvSpPr>
        <p:spPr>
          <a:xfrm>
            <a:off x="1199456" y="980728"/>
            <a:ext cx="10515600" cy="5193185"/>
          </a:xfrm>
        </p:spPr>
        <p:txBody>
          <a:bodyPr/>
          <a:lstStyle/>
          <a:p>
            <a:r>
              <a:rPr lang="zh-CN" altLang="en-US" dirty="0" smtClean="0"/>
              <a:t>地图</a:t>
            </a:r>
            <a:r>
              <a:rPr lang="en-US" altLang="zh-CN" dirty="0" smtClean="0"/>
              <a:t>( ǂ </a:t>
            </a:r>
            <a:r>
              <a:rPr lang="zh-CN" altLang="en-US" dirty="0" smtClean="0"/>
              <a:t>图</a:t>
            </a:r>
            <a:r>
              <a:rPr lang="en-US" altLang="zh-CN" dirty="0" smtClean="0"/>
              <a:t>)</a:t>
            </a:r>
          </a:p>
          <a:p>
            <a:pPr lvl="1"/>
            <a:r>
              <a:rPr lang="zh-CN" altLang="en-US" dirty="0" smtClean="0"/>
              <a:t>起点，终点，节点，路径</a:t>
            </a:r>
            <a:endParaRPr lang="en-US" altLang="zh-CN" dirty="0" smtClean="0"/>
          </a:p>
          <a:p>
            <a:r>
              <a:rPr lang="zh-CN" altLang="en-US" dirty="0" smtClean="0"/>
              <a:t>节点表示地图中的位置</a:t>
            </a:r>
            <a:endParaRPr lang="en-US" altLang="zh-CN" dirty="0" smtClean="0"/>
          </a:p>
          <a:p>
            <a:r>
              <a:rPr lang="zh-CN" altLang="en-US" dirty="0" smtClean="0"/>
              <a:t>通常基于这些节点构造树</a:t>
            </a:r>
            <a:r>
              <a:rPr lang="en-US" altLang="zh-CN" dirty="0" smtClean="0"/>
              <a:t>/</a:t>
            </a:r>
            <a:r>
              <a:rPr lang="zh-CN" altLang="en-US" dirty="0" smtClean="0"/>
              <a:t>图来表达地图中的操作</a:t>
            </a:r>
            <a:endParaRPr lang="en-US" altLang="zh-CN" dirty="0" smtClean="0"/>
          </a:p>
          <a:p>
            <a:r>
              <a:rPr lang="en-US" altLang="zh-CN" dirty="0" smtClean="0"/>
              <a:t>A*</a:t>
            </a:r>
            <a:r>
              <a:rPr lang="zh-CN" altLang="en-US" dirty="0" smtClean="0"/>
              <a:t>算法中结点会存储：</a:t>
            </a:r>
            <a:endParaRPr lang="en-US" altLang="zh-CN" dirty="0" smtClean="0"/>
          </a:p>
          <a:p>
            <a:pPr lvl="1"/>
            <a:r>
              <a:rPr lang="zh-CN" altLang="en-US" dirty="0" smtClean="0"/>
              <a:t>从起点到位置</a:t>
            </a:r>
            <a:r>
              <a:rPr lang="en-US" altLang="zh-CN" dirty="0" smtClean="0"/>
              <a:t>p</a:t>
            </a:r>
            <a:r>
              <a:rPr lang="zh-CN" altLang="en-US" dirty="0" smtClean="0"/>
              <a:t>的距离</a:t>
            </a:r>
            <a:r>
              <a:rPr lang="en-US" altLang="zh-CN" dirty="0" smtClean="0"/>
              <a:t>(</a:t>
            </a:r>
            <a:r>
              <a:rPr lang="zh-CN" altLang="en-US" dirty="0" smtClean="0"/>
              <a:t>经过某些路径</a:t>
            </a:r>
            <a:r>
              <a:rPr lang="en-US" altLang="zh-CN" dirty="0" smtClean="0"/>
              <a:t>)</a:t>
            </a:r>
          </a:p>
          <a:p>
            <a:pPr lvl="1"/>
            <a:r>
              <a:rPr lang="zh-CN" altLang="en-US" dirty="0" smtClean="0"/>
              <a:t>从位置</a:t>
            </a:r>
            <a:r>
              <a:rPr lang="en-US" altLang="zh-CN" dirty="0" smtClean="0"/>
              <a:t>p</a:t>
            </a:r>
            <a:r>
              <a:rPr lang="zh-CN" altLang="en-US" dirty="0" smtClean="0"/>
              <a:t>到终点的距离估计值</a:t>
            </a:r>
            <a:endParaRPr lang="en-US" altLang="zh-CN" dirty="0" smtClean="0"/>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658" y="3095532"/>
            <a:ext cx="3561265" cy="3744416"/>
          </a:xfrm>
          <a:prstGeom prst="rect">
            <a:avLst/>
          </a:prstGeom>
        </p:spPr>
      </p:pic>
      <p:pic>
        <p:nvPicPr>
          <p:cNvPr id="4" name="图片 3"/>
          <p:cNvPicPr>
            <a:picLocks noChangeAspect="1"/>
          </p:cNvPicPr>
          <p:nvPr/>
        </p:nvPicPr>
        <p:blipFill>
          <a:blip r:embed="rId3"/>
          <a:stretch>
            <a:fillRect/>
          </a:stretch>
        </p:blipFill>
        <p:spPr>
          <a:xfrm>
            <a:off x="6337920" y="-23935"/>
            <a:ext cx="5854080" cy="2504871"/>
          </a:xfrm>
          <a:prstGeom prst="rect">
            <a:avLst/>
          </a:prstGeom>
        </p:spPr>
      </p:pic>
      <p:pic>
        <p:nvPicPr>
          <p:cNvPr id="7" name="图片 6"/>
          <p:cNvPicPr>
            <a:picLocks noChangeAspect="1"/>
          </p:cNvPicPr>
          <p:nvPr/>
        </p:nvPicPr>
        <p:blipFill>
          <a:blip r:embed="rId4"/>
          <a:stretch>
            <a:fillRect/>
          </a:stretch>
        </p:blipFill>
        <p:spPr>
          <a:xfrm>
            <a:off x="1395089" y="4678131"/>
            <a:ext cx="5381625" cy="1828800"/>
          </a:xfrm>
          <a:prstGeom prst="rect">
            <a:avLst/>
          </a:prstGeom>
        </p:spPr>
      </p:pic>
    </p:spTree>
    <p:extLst>
      <p:ext uri="{BB962C8B-B14F-4D97-AF65-F5344CB8AC3E}">
        <p14:creationId xmlns:p14="http://schemas.microsoft.com/office/powerpoint/2010/main" val="122465645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新的代价</a:t>
            </a:r>
            <a:r>
              <a:rPr lang="en-US" altLang="zh-CN" dirty="0" smtClean="0"/>
              <a:t>(</a:t>
            </a:r>
            <a:r>
              <a:rPr lang="zh-CN" altLang="en-US" dirty="0" smtClean="0"/>
              <a:t>距离</a:t>
            </a:r>
            <a:r>
              <a:rPr lang="en-US" altLang="zh-CN" dirty="0" smtClean="0"/>
              <a:t>)</a:t>
            </a:r>
            <a:r>
              <a:rPr lang="zh-CN" altLang="en-US" dirty="0" smtClean="0"/>
              <a:t>函数</a:t>
            </a:r>
            <a:endParaRPr lang="zh-CN" altLang="en-US" dirty="0"/>
          </a:p>
        </p:txBody>
      </p:sp>
      <p:sp>
        <p:nvSpPr>
          <p:cNvPr id="3" name="内容占位符 2"/>
          <p:cNvSpPr>
            <a:spLocks noGrp="1"/>
          </p:cNvSpPr>
          <p:nvPr>
            <p:ph idx="1"/>
          </p:nvPr>
        </p:nvSpPr>
        <p:spPr/>
        <p:txBody>
          <a:bodyPr>
            <a:normAutofit/>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p:txBody>
      </p:sp>
      <p:sp>
        <p:nvSpPr>
          <p:cNvPr id="4" name="矩形 3"/>
          <p:cNvSpPr/>
          <p:nvPr/>
        </p:nvSpPr>
        <p:spPr>
          <a:xfrm>
            <a:off x="4223792" y="1743199"/>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600056" y="602542"/>
            <a:ext cx="1368152" cy="762471"/>
          </a:xfrm>
          <a:prstGeom prst="wedgeRoundRectCallout">
            <a:avLst>
              <a:gd name="adj1" fmla="val -117462"/>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a:t>从初始节点</a:t>
            </a:r>
            <a:r>
              <a:rPr lang="zh-CN" altLang="en-US" sz="1600" b="1" dirty="0" smtClean="0"/>
              <a:t>到当前第</a:t>
            </a:r>
            <a:r>
              <a:rPr lang="en-US" altLang="zh-CN" sz="1600" b="1" dirty="0" smtClean="0"/>
              <a:t>n</a:t>
            </a:r>
            <a:r>
              <a:rPr lang="zh-CN" altLang="en-US" sz="1600" b="1" dirty="0" smtClean="0"/>
              <a:t>个节点</a:t>
            </a:r>
            <a:r>
              <a:rPr lang="zh-CN" altLang="en-US" sz="1600" b="1" dirty="0"/>
              <a:t>的实际代价</a:t>
            </a:r>
            <a:endParaRPr lang="zh-CN" altLang="en-US" sz="1600" dirty="0" smtClean="0">
              <a:solidFill>
                <a:schemeClr val="bg1"/>
              </a:solidFill>
              <a:ea typeface="黑体" panose="02010609060101010101" pitchFamily="49" charset="-122"/>
            </a:endParaRPr>
          </a:p>
        </p:txBody>
      </p:sp>
      <p:sp>
        <p:nvSpPr>
          <p:cNvPr id="6" name="圆角矩形标注 5"/>
          <p:cNvSpPr/>
          <p:nvPr/>
        </p:nvSpPr>
        <p:spPr bwMode="auto">
          <a:xfrm>
            <a:off x="8112224" y="852115"/>
            <a:ext cx="1512168" cy="762471"/>
          </a:xfrm>
          <a:prstGeom prst="wedgeRoundRectCallout">
            <a:avLst>
              <a:gd name="adj1" fmla="val -131784"/>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smtClean="0"/>
              <a:t>从当前节点</a:t>
            </a:r>
            <a:r>
              <a:rPr lang="en-US" altLang="zh-CN" sz="1600" b="1" dirty="0" smtClean="0"/>
              <a:t>n</a:t>
            </a:r>
            <a:r>
              <a:rPr lang="zh-CN" altLang="en-US" sz="1600" b="1" dirty="0"/>
              <a:t>到目标节点最佳路径的估计代价</a:t>
            </a:r>
            <a:endParaRPr lang="zh-CN" altLang="en-US" sz="1600" dirty="0" smtClean="0">
              <a:solidFill>
                <a:schemeClr val="bg1"/>
              </a:solidFill>
              <a:ea typeface="黑体" panose="02010609060101010101" pitchFamily="49" charset="-122"/>
            </a:endParaRPr>
          </a:p>
        </p:txBody>
      </p:sp>
      <p:sp>
        <p:nvSpPr>
          <p:cNvPr id="7" name="矩形 6"/>
          <p:cNvSpPr/>
          <p:nvPr/>
        </p:nvSpPr>
        <p:spPr>
          <a:xfrm>
            <a:off x="5924108" y="2123564"/>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132856"/>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2"/>
          <a:stretch>
            <a:fillRect/>
          </a:stretch>
        </p:blipFill>
        <p:spPr>
          <a:xfrm>
            <a:off x="1817140" y="2646264"/>
            <a:ext cx="8557720" cy="3782242"/>
          </a:xfrm>
          <a:prstGeom prst="rect">
            <a:avLst/>
          </a:prstGeom>
        </p:spPr>
      </p:pic>
    </p:spTree>
    <p:extLst>
      <p:ext uri="{BB962C8B-B14F-4D97-AF65-F5344CB8AC3E}">
        <p14:creationId xmlns:p14="http://schemas.microsoft.com/office/powerpoint/2010/main" val="61954666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让我们试试启发式</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23714" y="940548"/>
            <a:ext cx="10962828" cy="5279644"/>
          </a:xfrm>
          <a:prstGeom prst="rect">
            <a:avLst/>
          </a:prstGeom>
        </p:spPr>
      </p:pic>
      <p:sp>
        <p:nvSpPr>
          <p:cNvPr id="6" name="爆炸形 1 5"/>
          <p:cNvSpPr/>
          <p:nvPr/>
        </p:nvSpPr>
        <p:spPr bwMode="auto">
          <a:xfrm>
            <a:off x="6888088" y="620688"/>
            <a:ext cx="2952328" cy="1437110"/>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a:solidFill>
                  <a:schemeClr val="bg1"/>
                </a:solidFill>
                <a:ea typeface="黑体" panose="02010609060101010101" pitchFamily="49" charset="-122"/>
              </a:rPr>
              <a:t>h(x)</a:t>
            </a:r>
            <a:r>
              <a:rPr lang="zh-CN" altLang="en-US" sz="1600">
                <a:solidFill>
                  <a:schemeClr val="bg1"/>
                </a:solidFill>
                <a:ea typeface="黑体" panose="02010609060101010101" pitchFamily="49" charset="-122"/>
              </a:rPr>
              <a:t>：</a:t>
            </a:r>
            <a:r>
              <a:rPr lang="en-US" altLang="zh-CN" sz="1600">
                <a:solidFill>
                  <a:schemeClr val="bg1"/>
                </a:solidFill>
                <a:ea typeface="黑体" panose="02010609060101010101" pitchFamily="49" charset="-122"/>
              </a:rPr>
              <a:t>x</a:t>
            </a:r>
            <a:r>
              <a:rPr lang="zh-CN" altLang="en-US" sz="1600">
                <a:solidFill>
                  <a:schemeClr val="bg1"/>
                </a:solidFill>
                <a:ea typeface="黑体" panose="02010609060101010101" pitchFamily="49" charset="-122"/>
              </a:rPr>
              <a:t>距离终点的欧氏距离</a:t>
            </a:r>
            <a:endParaRPr lang="zh-CN" altLang="en-US" sz="1600" dirty="0">
              <a:solidFill>
                <a:schemeClr val="bg1"/>
              </a:solidFill>
              <a:ea typeface="黑体" panose="02010609060101010101" pitchFamily="49" charset="-122"/>
            </a:endParaRPr>
          </a:p>
        </p:txBody>
      </p:sp>
    </p:spTree>
    <p:extLst>
      <p:ext uri="{BB962C8B-B14F-4D97-AF65-F5344CB8AC3E}">
        <p14:creationId xmlns:p14="http://schemas.microsoft.com/office/powerpoint/2010/main" val="269510580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p:txBody>
          <a:bodyPr>
            <a:normAutofit fontScale="92500" lnSpcReduction="10000"/>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a:p>
            <a:r>
              <a:rPr lang="zh-CN" altLang="en-US" dirty="0" smtClean="0"/>
              <a:t>当</a:t>
            </a:r>
            <a:r>
              <a:rPr lang="en-US" altLang="zh-CN" dirty="0"/>
              <a:t>h(n) = 0, g(n) = d, </a:t>
            </a:r>
            <a:r>
              <a:rPr lang="zh-CN" altLang="en-US" dirty="0"/>
              <a:t>则</a:t>
            </a:r>
            <a:r>
              <a:rPr lang="en-US" altLang="zh-CN" dirty="0"/>
              <a:t>f(n) = g(n)</a:t>
            </a:r>
            <a:r>
              <a:rPr lang="zh-CN" altLang="en-US" dirty="0"/>
              <a:t>就变为</a:t>
            </a:r>
            <a:r>
              <a:rPr lang="zh-CN" altLang="en-US" dirty="0" smtClean="0"/>
              <a:t>了</a:t>
            </a:r>
            <a:r>
              <a:rPr lang="en-US" altLang="zh-CN" dirty="0" smtClean="0"/>
              <a:t>BFS(</a:t>
            </a:r>
            <a:r>
              <a:rPr lang="zh-CN" altLang="en-US" sz="2200" dirty="0"/>
              <a:t>从离得近的层开始</a:t>
            </a:r>
            <a:r>
              <a:rPr lang="zh-CN" altLang="en-US" sz="2200" dirty="0" smtClean="0"/>
              <a:t>搜索</a:t>
            </a:r>
            <a:r>
              <a:rPr lang="en-US" altLang="zh-CN" dirty="0" smtClean="0"/>
              <a:t>)/</a:t>
            </a:r>
            <a:r>
              <a:rPr lang="en-US" altLang="zh-CN" dirty="0" err="1" smtClean="0"/>
              <a:t>Dijkstra</a:t>
            </a:r>
            <a:r>
              <a:rPr lang="en-US" altLang="zh-CN" dirty="0" smtClean="0"/>
              <a:t>(</a:t>
            </a:r>
            <a:r>
              <a:rPr lang="zh-CN" altLang="en-US" sz="2200" dirty="0"/>
              <a:t>依据每条边的代价开始选择搜索方向</a:t>
            </a:r>
            <a:r>
              <a:rPr lang="en-US" altLang="zh-CN" dirty="0" smtClean="0"/>
              <a:t>)</a:t>
            </a:r>
          </a:p>
          <a:p>
            <a:r>
              <a:rPr lang="zh-CN" altLang="en-US" dirty="0" smtClean="0"/>
              <a:t>估价</a:t>
            </a:r>
            <a:r>
              <a:rPr lang="zh-CN" altLang="en-US" dirty="0"/>
              <a:t>函数</a:t>
            </a:r>
            <a:r>
              <a:rPr lang="en-US" altLang="zh-CN" dirty="0"/>
              <a:t>h(n)</a:t>
            </a:r>
            <a:r>
              <a:rPr lang="zh-CN" altLang="en-US" dirty="0"/>
              <a:t>的</a:t>
            </a:r>
            <a:r>
              <a:rPr lang="zh-CN" altLang="en-US" dirty="0" smtClean="0"/>
              <a:t>选取</a:t>
            </a:r>
            <a:endParaRPr lang="en-US" altLang="zh-CN" dirty="0" smtClean="0"/>
          </a:p>
          <a:p>
            <a:pPr lvl="1"/>
            <a:r>
              <a:rPr lang="zh-CN" altLang="en-US" dirty="0"/>
              <a:t>估价值</a:t>
            </a:r>
            <a:r>
              <a:rPr lang="en-US" altLang="zh-CN" dirty="0"/>
              <a:t>h(n)&lt;= n</a:t>
            </a:r>
            <a:r>
              <a:rPr lang="zh-CN" altLang="en-US" dirty="0"/>
              <a:t>到目标节点的距离实际值，这种情况下</a:t>
            </a:r>
            <a:r>
              <a:rPr lang="zh-CN" altLang="en-US" dirty="0" smtClean="0"/>
              <a:t>，</a:t>
            </a:r>
            <a:endParaRPr lang="en-US" altLang="zh-CN" dirty="0" smtClean="0"/>
          </a:p>
          <a:p>
            <a:pPr marL="457200" lvl="1" indent="0">
              <a:buNone/>
            </a:pPr>
            <a:r>
              <a:rPr lang="zh-CN" altLang="en-US" dirty="0" smtClean="0"/>
              <a:t>   搜索</a:t>
            </a:r>
            <a:r>
              <a:rPr lang="zh-CN" altLang="en-US" dirty="0"/>
              <a:t>的点数多，搜索范围大，效率低。但能得到最优解。</a:t>
            </a:r>
          </a:p>
          <a:p>
            <a:pPr lvl="1"/>
            <a:r>
              <a:rPr lang="zh-CN" altLang="en-US" dirty="0"/>
              <a:t>如果 估价值</a:t>
            </a:r>
            <a:r>
              <a:rPr lang="en-US" altLang="zh-CN" dirty="0"/>
              <a:t>&gt;</a:t>
            </a:r>
            <a:r>
              <a:rPr lang="zh-CN" altLang="en-US" dirty="0"/>
              <a:t>实际值</a:t>
            </a:r>
            <a:r>
              <a:rPr lang="en-US" altLang="zh-CN" dirty="0"/>
              <a:t>, </a:t>
            </a:r>
            <a:r>
              <a:rPr lang="zh-CN" altLang="en-US" dirty="0"/>
              <a:t>搜索的点数少，搜索范围小</a:t>
            </a:r>
            <a:r>
              <a:rPr lang="zh-CN" altLang="en-US" dirty="0" smtClean="0"/>
              <a:t>，</a:t>
            </a:r>
            <a:endParaRPr lang="en-US" altLang="zh-CN" dirty="0" smtClean="0"/>
          </a:p>
          <a:p>
            <a:pPr marL="457200" lvl="1" indent="0">
              <a:buNone/>
            </a:pPr>
            <a:r>
              <a:rPr lang="zh-CN" altLang="en-US" dirty="0" smtClean="0"/>
              <a:t>   效率</a:t>
            </a:r>
            <a:r>
              <a:rPr lang="zh-CN" altLang="en-US" dirty="0"/>
              <a:t>高，但不能保证得到最优解。</a:t>
            </a:r>
          </a:p>
          <a:p>
            <a:pPr lvl="1"/>
            <a:r>
              <a:rPr lang="zh-CN" altLang="en-US" dirty="0" smtClean="0"/>
              <a:t>估价值</a:t>
            </a:r>
            <a:r>
              <a:rPr lang="zh-CN" altLang="en-US" dirty="0"/>
              <a:t>与实际值越接近，估价函数取得就越好</a:t>
            </a:r>
            <a:r>
              <a:rPr lang="zh-CN" altLang="en-US" dirty="0" smtClean="0"/>
              <a:t>。</a:t>
            </a:r>
            <a:endParaRPr lang="en-US" altLang="zh-CN" dirty="0" smtClean="0"/>
          </a:p>
          <a:p>
            <a:pPr lvl="1"/>
            <a:r>
              <a:rPr lang="zh-CN" altLang="en-US" dirty="0"/>
              <a:t>对于几何路网来说，可以取两节点间欧几理</a:t>
            </a:r>
            <a:r>
              <a:rPr lang="zh-CN" altLang="en-US" dirty="0" smtClean="0"/>
              <a:t>德</a:t>
            </a:r>
            <a:endParaRPr lang="en-US" altLang="zh-CN" dirty="0" smtClean="0"/>
          </a:p>
          <a:p>
            <a:pPr marL="457200" lvl="1" indent="0">
              <a:buNone/>
            </a:pPr>
            <a:r>
              <a:rPr lang="zh-CN" altLang="en-US" dirty="0" smtClean="0"/>
              <a:t>    距离</a:t>
            </a:r>
            <a:r>
              <a:rPr lang="zh-CN" altLang="en-US" dirty="0"/>
              <a:t>（直线距离）做为估价值</a:t>
            </a:r>
          </a:p>
        </p:txBody>
      </p:sp>
      <p:sp>
        <p:nvSpPr>
          <p:cNvPr id="4" name="矩形 3"/>
          <p:cNvSpPr/>
          <p:nvPr/>
        </p:nvSpPr>
        <p:spPr>
          <a:xfrm>
            <a:off x="4223792" y="1628800"/>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600056" y="602542"/>
            <a:ext cx="1368152" cy="762471"/>
          </a:xfrm>
          <a:prstGeom prst="wedgeRoundRectCallout">
            <a:avLst>
              <a:gd name="adj1" fmla="val -117462"/>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a:t>从初始节点</a:t>
            </a:r>
            <a:r>
              <a:rPr lang="zh-CN" altLang="en-US" sz="1600" b="1" dirty="0" smtClean="0"/>
              <a:t>到当前第</a:t>
            </a:r>
            <a:r>
              <a:rPr lang="en-US" altLang="zh-CN" sz="1600" b="1" dirty="0" smtClean="0"/>
              <a:t>n</a:t>
            </a:r>
            <a:r>
              <a:rPr lang="zh-CN" altLang="en-US" sz="1600" b="1" dirty="0" smtClean="0"/>
              <a:t>个节点</a:t>
            </a:r>
            <a:r>
              <a:rPr lang="zh-CN" altLang="en-US" sz="1600" b="1" dirty="0"/>
              <a:t>的实际代价</a:t>
            </a:r>
            <a:endParaRPr lang="zh-CN" altLang="en-US" sz="1600" dirty="0" smtClean="0">
              <a:solidFill>
                <a:schemeClr val="bg1"/>
              </a:solidFill>
              <a:ea typeface="黑体" panose="02010609060101010101" pitchFamily="49" charset="-122"/>
            </a:endParaRPr>
          </a:p>
        </p:txBody>
      </p:sp>
      <p:sp>
        <p:nvSpPr>
          <p:cNvPr id="6" name="圆角矩形标注 5"/>
          <p:cNvSpPr/>
          <p:nvPr/>
        </p:nvSpPr>
        <p:spPr bwMode="auto">
          <a:xfrm>
            <a:off x="8112224" y="852115"/>
            <a:ext cx="1512168" cy="762471"/>
          </a:xfrm>
          <a:prstGeom prst="wedgeRoundRectCallout">
            <a:avLst>
              <a:gd name="adj1" fmla="val -131784"/>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smtClean="0"/>
              <a:t>从当前节点</a:t>
            </a:r>
            <a:r>
              <a:rPr lang="en-US" altLang="zh-CN" sz="1600" b="1" dirty="0" smtClean="0"/>
              <a:t>n</a:t>
            </a:r>
            <a:r>
              <a:rPr lang="zh-CN" altLang="en-US" sz="1600" b="1" dirty="0"/>
              <a:t>到目标节点最佳路径的估计代价</a:t>
            </a:r>
            <a:endParaRPr lang="zh-CN" altLang="en-US" sz="1600" dirty="0" smtClean="0">
              <a:solidFill>
                <a:schemeClr val="bg1"/>
              </a:solidFill>
              <a:ea typeface="黑体" panose="02010609060101010101" pitchFamily="49" charset="-122"/>
            </a:endParaRPr>
          </a:p>
        </p:txBody>
      </p:sp>
      <p:sp>
        <p:nvSpPr>
          <p:cNvPr id="7" name="矩形 6"/>
          <p:cNvSpPr/>
          <p:nvPr/>
        </p:nvSpPr>
        <p:spPr>
          <a:xfrm>
            <a:off x="5924108" y="2051556"/>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060848"/>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3"/>
          <a:stretch>
            <a:fillRect/>
          </a:stretch>
        </p:blipFill>
        <p:spPr>
          <a:xfrm>
            <a:off x="8888531" y="2996952"/>
            <a:ext cx="3324225" cy="2876550"/>
          </a:xfrm>
          <a:prstGeom prst="rect">
            <a:avLst/>
          </a:prstGeom>
        </p:spPr>
      </p:pic>
      <p:sp>
        <p:nvSpPr>
          <p:cNvPr id="11" name="文本框 10"/>
          <p:cNvSpPr txBox="1"/>
          <p:nvPr/>
        </p:nvSpPr>
        <p:spPr>
          <a:xfrm>
            <a:off x="10124524" y="6057419"/>
            <a:ext cx="914033" cy="461665"/>
          </a:xfrm>
          <a:prstGeom prst="rect">
            <a:avLst/>
          </a:prstGeom>
          <a:noFill/>
        </p:spPr>
        <p:txBody>
          <a:bodyPr wrap="none" rtlCol="0">
            <a:spAutoFit/>
          </a:bodyPr>
          <a:lstStyle/>
          <a:p>
            <a:r>
              <a:rPr lang="en-US" altLang="zh-CN" sz="2400" b="0" u="sng" dirty="0" smtClean="0"/>
              <a:t>A</a:t>
            </a:r>
            <a:r>
              <a:rPr lang="en-US" altLang="zh-CN" sz="2400" b="0" u="sng" dirty="0" smtClean="0">
                <a:sym typeface="Wingdings" panose="05000000000000000000" pitchFamily="2" charset="2"/>
              </a:rPr>
              <a:t>C</a:t>
            </a:r>
            <a:endParaRPr lang="zh-CN" altLang="en-US" sz="2400" b="0" u="sng" dirty="0" smtClean="0"/>
          </a:p>
        </p:txBody>
      </p:sp>
    </p:spTree>
    <p:extLst>
      <p:ext uri="{BB962C8B-B14F-4D97-AF65-F5344CB8AC3E}">
        <p14:creationId xmlns:p14="http://schemas.microsoft.com/office/powerpoint/2010/main" val="232410766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启发式函数</a:t>
            </a:r>
            <a:endParaRPr lang="zh-CN" altLang="en-US" dirty="0"/>
          </a:p>
        </p:txBody>
      </p:sp>
      <p:sp>
        <p:nvSpPr>
          <p:cNvPr id="3" name="内容占位符 2"/>
          <p:cNvSpPr>
            <a:spLocks noGrp="1"/>
          </p:cNvSpPr>
          <p:nvPr>
            <p:ph idx="1"/>
          </p:nvPr>
        </p:nvSpPr>
        <p:spPr>
          <a:xfrm>
            <a:off x="838200" y="983778"/>
            <a:ext cx="10515600" cy="5874222"/>
          </a:xfrm>
        </p:spPr>
        <p:txBody>
          <a:bodyPr>
            <a:normAutofit/>
          </a:bodyPr>
          <a:lstStyle/>
          <a:p>
            <a:r>
              <a:rPr lang="zh-CN" altLang="en-US" dirty="0" smtClean="0"/>
              <a:t>如何保证</a:t>
            </a:r>
            <a:r>
              <a:rPr lang="en-US" altLang="zh-CN" dirty="0" smtClean="0"/>
              <a:t>A*</a:t>
            </a:r>
            <a:r>
              <a:rPr lang="zh-CN" altLang="en-US" dirty="0" smtClean="0"/>
              <a:t>找到的路径依然是最短路径？</a:t>
            </a:r>
            <a:endParaRPr lang="en-US" altLang="zh-CN" dirty="0" smtClean="0"/>
          </a:p>
          <a:p>
            <a:r>
              <a:rPr lang="zh-CN" altLang="en-US" dirty="0" smtClean="0"/>
              <a:t>启发式函数</a:t>
            </a:r>
            <a:r>
              <a:rPr lang="en-US" altLang="zh-CN" dirty="0" smtClean="0"/>
              <a:t>h(x)</a:t>
            </a:r>
            <a:r>
              <a:rPr lang="zh-CN" altLang="en-US" dirty="0" smtClean="0"/>
              <a:t>必须满足</a:t>
            </a:r>
            <a:endParaRPr lang="en-US" altLang="zh-CN" dirty="0" smtClean="0"/>
          </a:p>
          <a:p>
            <a:pPr lvl="1"/>
            <a:r>
              <a:rPr lang="en-US" altLang="zh-CN" dirty="0" smtClean="0"/>
              <a:t>Admissible</a:t>
            </a:r>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Consistent</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r>
              <a:rPr lang="zh-CN" altLang="en-US" dirty="0" smtClean="0"/>
              <a:t>在地图中，欧氏距离显然满足这两条性质</a:t>
            </a:r>
            <a:r>
              <a:rPr lang="en-US" altLang="zh-CN" dirty="0" smtClean="0"/>
              <a:t>	</a:t>
            </a:r>
          </a:p>
        </p:txBody>
      </p:sp>
      <p:pic>
        <p:nvPicPr>
          <p:cNvPr id="6" name="图片 5"/>
          <p:cNvPicPr>
            <a:picLocks noChangeAspect="1"/>
          </p:cNvPicPr>
          <p:nvPr/>
        </p:nvPicPr>
        <p:blipFill>
          <a:blip r:embed="rId3"/>
          <a:stretch>
            <a:fillRect/>
          </a:stretch>
        </p:blipFill>
        <p:spPr>
          <a:xfrm>
            <a:off x="1559496" y="2453258"/>
            <a:ext cx="7086600" cy="1047750"/>
          </a:xfrm>
          <a:prstGeom prst="rect">
            <a:avLst/>
          </a:prstGeom>
        </p:spPr>
      </p:pic>
      <p:pic>
        <p:nvPicPr>
          <p:cNvPr id="7" name="图片 6"/>
          <p:cNvPicPr>
            <a:picLocks noChangeAspect="1"/>
          </p:cNvPicPr>
          <p:nvPr/>
        </p:nvPicPr>
        <p:blipFill>
          <a:blip r:embed="rId4"/>
          <a:stretch>
            <a:fillRect/>
          </a:stretch>
        </p:blipFill>
        <p:spPr>
          <a:xfrm>
            <a:off x="1559496" y="4005064"/>
            <a:ext cx="7546628" cy="2015103"/>
          </a:xfrm>
          <a:prstGeom prst="rect">
            <a:avLst/>
          </a:prstGeom>
        </p:spPr>
      </p:pic>
    </p:spTree>
    <p:extLst>
      <p:ext uri="{BB962C8B-B14F-4D97-AF65-F5344CB8AC3E}">
        <p14:creationId xmlns:p14="http://schemas.microsoft.com/office/powerpoint/2010/main" val="31864590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551384" y="799915"/>
            <a:ext cx="11422373" cy="4114800"/>
          </a:xfrm>
        </p:spPr>
        <p:txBody>
          <a:bodyPr/>
          <a:lstStyle/>
          <a:p>
            <a:pPr eaLnBrk="1" hangingPunct="1">
              <a:defRPr/>
            </a:pPr>
            <a:r>
              <a:rPr kumimoji="1" lang="zh-CN" altLang="en-US" b="1" dirty="0" smtClean="0">
                <a:latin typeface="Times New Roman" panose="02020603050405020304" pitchFamily="18" charset="0"/>
              </a:rPr>
              <a:t>网</a:t>
            </a:r>
            <a:endParaRPr kumimoji="1" lang="zh-CN" altLang="en-US" b="1" dirty="0" smtClean="0"/>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smtClean="0">
                <a:latin typeface="Times New Roman" panose="02020603050405020304" pitchFamily="18" charset="0"/>
              </a:rPr>
              <a:t>若</a:t>
            </a:r>
            <a:r>
              <a:rPr kumimoji="1" lang="zh-CN" altLang="en-US" sz="2800" b="1" dirty="0">
                <a:latin typeface="Times New Roman" panose="02020603050405020304" pitchFamily="18" charset="0"/>
              </a:rPr>
              <a:t>图的边或弧上附带有数据信息</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这些附带的数据信息称为称为</a:t>
            </a:r>
            <a:r>
              <a:rPr kumimoji="1" lang="zh-CN" altLang="en-US" sz="2800" b="1" dirty="0">
                <a:solidFill>
                  <a:srgbClr val="FF0000"/>
                </a:solidFill>
                <a:latin typeface="Times New Roman" panose="02020603050405020304" pitchFamily="18" charset="0"/>
              </a:rPr>
              <a:t>权</a:t>
            </a:r>
            <a:r>
              <a:rPr kumimoji="1" lang="zh-CN" altLang="en-US" sz="2800" b="1" dirty="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这种</a:t>
            </a:r>
            <a:r>
              <a:rPr kumimoji="1" lang="zh-CN" altLang="en-US" sz="2800" b="1" dirty="0">
                <a:solidFill>
                  <a:srgbClr val="FF0000"/>
                </a:solidFill>
                <a:latin typeface="Times New Roman" panose="02020603050405020304" pitchFamily="18" charset="0"/>
              </a:rPr>
              <a:t>带权的图</a:t>
            </a:r>
            <a:r>
              <a:rPr kumimoji="1" lang="en-US" altLang="zh-CN" sz="2800" b="1" dirty="0">
                <a:solidFill>
                  <a:srgbClr val="FF0000"/>
                </a:solidFill>
                <a:latin typeface="Times New Roman" panose="02020603050405020304" pitchFamily="18" charset="0"/>
              </a:rPr>
              <a:t>(weighted graph)</a:t>
            </a:r>
            <a:r>
              <a:rPr kumimoji="1" lang="zh-CN" altLang="en-US" sz="2800" b="1" dirty="0">
                <a:latin typeface="Times New Roman" panose="02020603050405020304" pitchFamily="18" charset="0"/>
              </a:rPr>
              <a:t>称作网。</a:t>
            </a:r>
            <a:endParaRPr kumimoji="1" lang="en-US" altLang="zh-CN" sz="2800" b="1" dirty="0">
              <a:latin typeface="Times New Roman" panose="02020603050405020304" pitchFamily="18" charset="0"/>
            </a:endParaRPr>
          </a:p>
          <a:p>
            <a:pPr algn="just" eaLnBrk="1" hangingPunct="1">
              <a:buNone/>
              <a:defRPr/>
            </a:pPr>
            <a:r>
              <a:rPr kumimoji="1" lang="en-US" altLang="zh-CN" sz="2800"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权</a:t>
            </a:r>
            <a:r>
              <a:rPr kumimoji="1" lang="zh-CN" altLang="en-US" sz="2800" b="1" dirty="0">
                <a:latin typeface="Times New Roman" panose="02020603050405020304" pitchFamily="18" charset="0"/>
              </a:rPr>
              <a:t>可以表示：从一个顶点到另一个顶点的距离；花费的代价；所需的时间；次数等。</a:t>
            </a:r>
          </a:p>
          <a:p>
            <a:pPr algn="just" eaLnBrk="1" hangingPunct="1">
              <a:buFont typeface="Wingdings" panose="05000000000000000000" pitchFamily="2" charset="2"/>
              <a:buNone/>
              <a:defRPr/>
            </a:pPr>
            <a:endParaRPr kumimoji="1" lang="zh-CN" altLang="en-US" sz="2800" b="1" dirty="0"/>
          </a:p>
          <a:p>
            <a:pPr eaLnBrk="1" hangingPunct="1">
              <a:buFont typeface="Wingdings" panose="05000000000000000000" pitchFamily="2" charset="2"/>
              <a:buNone/>
              <a:defRPr/>
            </a:pPr>
            <a:endParaRPr kumimoji="1" lang="en-US" altLang="zh-CN" sz="2800" dirty="0"/>
          </a:p>
        </p:txBody>
      </p:sp>
      <p:grpSp>
        <p:nvGrpSpPr>
          <p:cNvPr id="3" name="Group 111"/>
          <p:cNvGrpSpPr>
            <a:grpSpLocks/>
          </p:cNvGrpSpPr>
          <p:nvPr/>
        </p:nvGrpSpPr>
        <p:grpSpPr bwMode="auto">
          <a:xfrm>
            <a:off x="2063552" y="3696410"/>
            <a:ext cx="8172450" cy="2972950"/>
            <a:chOff x="592" y="845"/>
            <a:chExt cx="4477" cy="1629"/>
          </a:xfrm>
        </p:grpSpPr>
        <p:sp>
          <p:nvSpPr>
            <p:cNvPr id="4" name="Freeform 7"/>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 name="Freeform 8"/>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6" name="Rectangle 9"/>
            <p:cNvSpPr>
              <a:spLocks noChangeArrowheads="1"/>
            </p:cNvSpPr>
            <p:nvPr/>
          </p:nvSpPr>
          <p:spPr bwMode="auto">
            <a:xfrm>
              <a:off x="108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2</a:t>
              </a:r>
            </a:p>
          </p:txBody>
        </p:sp>
        <p:sp>
          <p:nvSpPr>
            <p:cNvPr id="7" name="Freeform 10"/>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 name="Freeform 11"/>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9" name="Rectangle 12"/>
            <p:cNvSpPr>
              <a:spLocks noChangeArrowheads="1"/>
            </p:cNvSpPr>
            <p:nvPr/>
          </p:nvSpPr>
          <p:spPr bwMode="auto">
            <a:xfrm>
              <a:off x="677" y="13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a:t>
              </a:r>
            </a:p>
          </p:txBody>
        </p:sp>
        <p:sp>
          <p:nvSpPr>
            <p:cNvPr id="10" name="Freeform 13"/>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 name="Freeform 14"/>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2" name="Rectangle 15"/>
            <p:cNvSpPr>
              <a:spLocks noChangeArrowheads="1"/>
            </p:cNvSpPr>
            <p:nvPr/>
          </p:nvSpPr>
          <p:spPr bwMode="auto">
            <a:xfrm>
              <a:off x="128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13" name="Freeform 16"/>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4" name="Freeform 17"/>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5" name="Rectangle 18"/>
            <p:cNvSpPr>
              <a:spLocks noChangeArrowheads="1"/>
            </p:cNvSpPr>
            <p:nvPr/>
          </p:nvSpPr>
          <p:spPr bwMode="auto">
            <a:xfrm>
              <a:off x="179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5</a:t>
              </a:r>
            </a:p>
          </p:txBody>
        </p:sp>
        <p:sp>
          <p:nvSpPr>
            <p:cNvPr id="16" name="Freeform 19"/>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7" name="Freeform 20"/>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8" name="Rectangle 21"/>
            <p:cNvSpPr>
              <a:spLocks noChangeArrowheads="1"/>
            </p:cNvSpPr>
            <p:nvPr/>
          </p:nvSpPr>
          <p:spPr bwMode="auto">
            <a:xfrm>
              <a:off x="1083"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a:t>
              </a:r>
            </a:p>
          </p:txBody>
        </p:sp>
        <p:sp>
          <p:nvSpPr>
            <p:cNvPr id="19" name="Freeform 22"/>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0" name="Freeform 23"/>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1" name="Rectangle 24"/>
            <p:cNvSpPr>
              <a:spLocks noChangeArrowheads="1"/>
            </p:cNvSpPr>
            <p:nvPr/>
          </p:nvSpPr>
          <p:spPr bwMode="auto">
            <a:xfrm>
              <a:off x="1895" y="1636"/>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22" name="Freeform 25"/>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3" name="Freeform 26"/>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4" name="Rectangle 27"/>
            <p:cNvSpPr>
              <a:spLocks noChangeArrowheads="1"/>
            </p:cNvSpPr>
            <p:nvPr/>
          </p:nvSpPr>
          <p:spPr bwMode="auto">
            <a:xfrm>
              <a:off x="2301"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25" name="Freeform 28"/>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6" name="Freeform 29"/>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7" name="Rectangle 30"/>
            <p:cNvSpPr>
              <a:spLocks noChangeArrowheads="1"/>
            </p:cNvSpPr>
            <p:nvPr/>
          </p:nvSpPr>
          <p:spPr bwMode="auto">
            <a:xfrm>
              <a:off x="2402"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a:t>
              </a:r>
            </a:p>
          </p:txBody>
        </p:sp>
        <p:sp>
          <p:nvSpPr>
            <p:cNvPr id="28" name="Line 31"/>
            <p:cNvSpPr>
              <a:spLocks noChangeShapeType="1"/>
            </p:cNvSpPr>
            <p:nvPr/>
          </p:nvSpPr>
          <p:spPr bwMode="auto">
            <a:xfrm flipV="1">
              <a:off x="781" y="1157"/>
              <a:ext cx="187" cy="18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Freeform 32"/>
            <p:cNvSpPr>
              <a:spLocks/>
            </p:cNvSpPr>
            <p:nvPr/>
          </p:nvSpPr>
          <p:spPr bwMode="auto">
            <a:xfrm>
              <a:off x="932" y="1082"/>
              <a:ext cx="112" cy="109"/>
            </a:xfrm>
            <a:custGeom>
              <a:avLst/>
              <a:gdLst>
                <a:gd name="T0" fmla="*/ 0 w 112"/>
                <a:gd name="T1" fmla="*/ 55 h 109"/>
                <a:gd name="T2" fmla="*/ 112 w 112"/>
                <a:gd name="T3" fmla="*/ 0 h 109"/>
                <a:gd name="T4" fmla="*/ 56 w 112"/>
                <a:gd name="T5" fmla="*/ 109 h 109"/>
                <a:gd name="T6" fmla="*/ 0 w 112"/>
                <a:gd name="T7" fmla="*/ 55 h 109"/>
              </a:gdLst>
              <a:ahLst/>
              <a:cxnLst>
                <a:cxn ang="0">
                  <a:pos x="T0" y="T1"/>
                </a:cxn>
                <a:cxn ang="0">
                  <a:pos x="T2" y="T3"/>
                </a:cxn>
                <a:cxn ang="0">
                  <a:pos x="T4" y="T5"/>
                </a:cxn>
                <a:cxn ang="0">
                  <a:pos x="T6" y="T7"/>
                </a:cxn>
              </a:cxnLst>
              <a:rect l="0" t="0" r="r" b="b"/>
              <a:pathLst>
                <a:path w="112" h="109">
                  <a:moveTo>
                    <a:pt x="0" y="55"/>
                  </a:moveTo>
                  <a:lnTo>
                    <a:pt x="112" y="0"/>
                  </a:lnTo>
                  <a:lnTo>
                    <a:pt x="56" y="109"/>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0" name="Line 33"/>
            <p:cNvSpPr>
              <a:spLocks noChangeShapeType="1"/>
            </p:cNvSpPr>
            <p:nvPr/>
          </p:nvSpPr>
          <p:spPr bwMode="auto">
            <a:xfrm>
              <a:off x="1214" y="1007"/>
              <a:ext cx="39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Freeform 34"/>
            <p:cNvSpPr>
              <a:spLocks/>
            </p:cNvSpPr>
            <p:nvPr/>
          </p:nvSpPr>
          <p:spPr bwMode="auto">
            <a:xfrm>
              <a:off x="1603" y="969"/>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2" name="Line 35"/>
            <p:cNvSpPr>
              <a:spLocks noChangeShapeType="1"/>
            </p:cNvSpPr>
            <p:nvPr/>
          </p:nvSpPr>
          <p:spPr bwMode="auto">
            <a:xfrm>
              <a:off x="1904" y="1069"/>
              <a:ext cx="367" cy="2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Freeform 36"/>
            <p:cNvSpPr>
              <a:spLocks/>
            </p:cNvSpPr>
            <p:nvPr/>
          </p:nvSpPr>
          <p:spPr bwMode="auto">
            <a:xfrm>
              <a:off x="2239" y="1331"/>
              <a:ext cx="115" cy="103"/>
            </a:xfrm>
            <a:custGeom>
              <a:avLst/>
              <a:gdLst>
                <a:gd name="T0" fmla="*/ 50 w 115"/>
                <a:gd name="T1" fmla="*/ 0 h 103"/>
                <a:gd name="T2" fmla="*/ 115 w 115"/>
                <a:gd name="T3" fmla="*/ 103 h 103"/>
                <a:gd name="T4" fmla="*/ 0 w 115"/>
                <a:gd name="T5" fmla="*/ 59 h 103"/>
                <a:gd name="T6" fmla="*/ 50 w 115"/>
                <a:gd name="T7" fmla="*/ 0 h 103"/>
              </a:gdLst>
              <a:ahLst/>
              <a:cxnLst>
                <a:cxn ang="0">
                  <a:pos x="T0" y="T1"/>
                </a:cxn>
                <a:cxn ang="0">
                  <a:pos x="T2" y="T3"/>
                </a:cxn>
                <a:cxn ang="0">
                  <a:pos x="T4" y="T5"/>
                </a:cxn>
                <a:cxn ang="0">
                  <a:pos x="T6" y="T7"/>
                </a:cxn>
              </a:cxnLst>
              <a:rect l="0" t="0" r="r" b="b"/>
              <a:pathLst>
                <a:path w="115" h="103">
                  <a:moveTo>
                    <a:pt x="50" y="0"/>
                  </a:moveTo>
                  <a:lnTo>
                    <a:pt x="115" y="103"/>
                  </a:lnTo>
                  <a:lnTo>
                    <a:pt x="0" y="5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4" name="Line 37"/>
            <p:cNvSpPr>
              <a:spLocks noChangeShapeType="1"/>
            </p:cNvSpPr>
            <p:nvPr/>
          </p:nvSpPr>
          <p:spPr bwMode="auto">
            <a:xfrm flipV="1">
              <a:off x="2374" y="1706"/>
              <a:ext cx="42" cy="28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Freeform 38"/>
            <p:cNvSpPr>
              <a:spLocks/>
            </p:cNvSpPr>
            <p:nvPr/>
          </p:nvSpPr>
          <p:spPr bwMode="auto">
            <a:xfrm>
              <a:off x="2375" y="1603"/>
              <a:ext cx="79" cy="118"/>
            </a:xfrm>
            <a:custGeom>
              <a:avLst/>
              <a:gdLst>
                <a:gd name="T0" fmla="*/ 0 w 79"/>
                <a:gd name="T1" fmla="*/ 108 h 118"/>
                <a:gd name="T2" fmla="*/ 56 w 79"/>
                <a:gd name="T3" fmla="*/ 0 h 118"/>
                <a:gd name="T4" fmla="*/ 79 w 79"/>
                <a:gd name="T5" fmla="*/ 118 h 118"/>
                <a:gd name="T6" fmla="*/ 0 w 79"/>
                <a:gd name="T7" fmla="*/ 108 h 118"/>
              </a:gdLst>
              <a:ahLst/>
              <a:cxnLst>
                <a:cxn ang="0">
                  <a:pos x="T0" y="T1"/>
                </a:cxn>
                <a:cxn ang="0">
                  <a:pos x="T2" y="T3"/>
                </a:cxn>
                <a:cxn ang="0">
                  <a:pos x="T4" y="T5"/>
                </a:cxn>
                <a:cxn ang="0">
                  <a:pos x="T6" y="T7"/>
                </a:cxn>
              </a:cxnLst>
              <a:rect l="0" t="0" r="r" b="b"/>
              <a:pathLst>
                <a:path w="79" h="118">
                  <a:moveTo>
                    <a:pt x="0" y="108"/>
                  </a:moveTo>
                  <a:lnTo>
                    <a:pt x="56" y="0"/>
                  </a:lnTo>
                  <a:lnTo>
                    <a:pt x="79" y="11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6" name="Line 39"/>
            <p:cNvSpPr>
              <a:spLocks noChangeShapeType="1"/>
            </p:cNvSpPr>
            <p:nvPr/>
          </p:nvSpPr>
          <p:spPr bwMode="auto">
            <a:xfrm>
              <a:off x="1214" y="2086"/>
              <a:ext cx="90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Freeform 40"/>
            <p:cNvSpPr>
              <a:spLocks/>
            </p:cNvSpPr>
            <p:nvPr/>
          </p:nvSpPr>
          <p:spPr bwMode="auto">
            <a:xfrm>
              <a:off x="2110" y="2048"/>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Line 41"/>
            <p:cNvSpPr>
              <a:spLocks noChangeShapeType="1"/>
            </p:cNvSpPr>
            <p:nvPr/>
          </p:nvSpPr>
          <p:spPr bwMode="auto">
            <a:xfrm>
              <a:off x="2004" y="1760"/>
              <a:ext cx="181"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Freeform 42"/>
            <p:cNvSpPr>
              <a:spLocks/>
            </p:cNvSpPr>
            <p:nvPr/>
          </p:nvSpPr>
          <p:spPr bwMode="auto">
            <a:xfrm>
              <a:off x="2151" y="1902"/>
              <a:ext cx="112" cy="109"/>
            </a:xfrm>
            <a:custGeom>
              <a:avLst/>
              <a:gdLst>
                <a:gd name="T0" fmla="*/ 56 w 112"/>
                <a:gd name="T1" fmla="*/ 0 h 109"/>
                <a:gd name="T2" fmla="*/ 112 w 112"/>
                <a:gd name="T3" fmla="*/ 109 h 109"/>
                <a:gd name="T4" fmla="*/ 0 w 112"/>
                <a:gd name="T5" fmla="*/ 54 h 109"/>
                <a:gd name="T6" fmla="*/ 56 w 112"/>
                <a:gd name="T7" fmla="*/ 0 h 109"/>
              </a:gdLst>
              <a:ahLst/>
              <a:cxnLst>
                <a:cxn ang="0">
                  <a:pos x="T0" y="T1"/>
                </a:cxn>
                <a:cxn ang="0">
                  <a:pos x="T2" y="T3"/>
                </a:cxn>
                <a:cxn ang="0">
                  <a:pos x="T4" y="T5"/>
                </a:cxn>
                <a:cxn ang="0">
                  <a:pos x="T6" y="T7"/>
                </a:cxn>
              </a:cxnLst>
              <a:rect l="0" t="0" r="r" b="b"/>
              <a:pathLst>
                <a:path w="112" h="109">
                  <a:moveTo>
                    <a:pt x="56" y="0"/>
                  </a:moveTo>
                  <a:lnTo>
                    <a:pt x="112" y="109"/>
                  </a:lnTo>
                  <a:lnTo>
                    <a:pt x="0" y="54"/>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Line 43"/>
            <p:cNvSpPr>
              <a:spLocks noChangeShapeType="1"/>
            </p:cNvSpPr>
            <p:nvPr/>
          </p:nvSpPr>
          <p:spPr bwMode="auto">
            <a:xfrm>
              <a:off x="1410" y="1535"/>
              <a:ext cx="314" cy="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Freeform 44"/>
            <p:cNvSpPr>
              <a:spLocks/>
            </p:cNvSpPr>
            <p:nvPr/>
          </p:nvSpPr>
          <p:spPr bwMode="auto">
            <a:xfrm>
              <a:off x="1702" y="1594"/>
              <a:ext cx="126" cy="72"/>
            </a:xfrm>
            <a:custGeom>
              <a:avLst/>
              <a:gdLst>
                <a:gd name="T0" fmla="*/ 24 w 126"/>
                <a:gd name="T1" fmla="*/ 0 h 72"/>
                <a:gd name="T2" fmla="*/ 126 w 126"/>
                <a:gd name="T3" fmla="*/ 71 h 72"/>
                <a:gd name="T4" fmla="*/ 0 w 126"/>
                <a:gd name="T5" fmla="*/ 72 h 72"/>
                <a:gd name="T6" fmla="*/ 24 w 126"/>
                <a:gd name="T7" fmla="*/ 0 h 72"/>
              </a:gdLst>
              <a:ahLst/>
              <a:cxnLst>
                <a:cxn ang="0">
                  <a:pos x="T0" y="T1"/>
                </a:cxn>
                <a:cxn ang="0">
                  <a:pos x="T2" y="T3"/>
                </a:cxn>
                <a:cxn ang="0">
                  <a:pos x="T4" y="T5"/>
                </a:cxn>
                <a:cxn ang="0">
                  <a:pos x="T6" y="T7"/>
                </a:cxn>
              </a:cxnLst>
              <a:rect l="0" t="0" r="r" b="b"/>
              <a:pathLst>
                <a:path w="126" h="72">
                  <a:moveTo>
                    <a:pt x="24" y="0"/>
                  </a:moveTo>
                  <a:lnTo>
                    <a:pt x="126" y="71"/>
                  </a:lnTo>
                  <a:lnTo>
                    <a:pt x="0" y="7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Line 45"/>
            <p:cNvSpPr>
              <a:spLocks noChangeShapeType="1"/>
            </p:cNvSpPr>
            <p:nvPr/>
          </p:nvSpPr>
          <p:spPr bwMode="auto">
            <a:xfrm>
              <a:off x="803" y="1439"/>
              <a:ext cx="303"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Freeform 46"/>
            <p:cNvSpPr>
              <a:spLocks/>
            </p:cNvSpPr>
            <p:nvPr/>
          </p:nvSpPr>
          <p:spPr bwMode="auto">
            <a:xfrm>
              <a:off x="1091" y="1445"/>
              <a:ext cx="123" cy="76"/>
            </a:xfrm>
            <a:custGeom>
              <a:avLst/>
              <a:gdLst>
                <a:gd name="T0" fmla="*/ 11 w 123"/>
                <a:gd name="T1" fmla="*/ 0 h 76"/>
                <a:gd name="T2" fmla="*/ 123 w 123"/>
                <a:gd name="T3" fmla="*/ 55 h 76"/>
                <a:gd name="T4" fmla="*/ 0 w 123"/>
                <a:gd name="T5" fmla="*/ 76 h 76"/>
                <a:gd name="T6" fmla="*/ 11 w 123"/>
                <a:gd name="T7" fmla="*/ 0 h 76"/>
              </a:gdLst>
              <a:ahLst/>
              <a:cxnLst>
                <a:cxn ang="0">
                  <a:pos x="T0" y="T1"/>
                </a:cxn>
                <a:cxn ang="0">
                  <a:pos x="T2" y="T3"/>
                </a:cxn>
                <a:cxn ang="0">
                  <a:pos x="T4" y="T5"/>
                </a:cxn>
                <a:cxn ang="0">
                  <a:pos x="T6" y="T7"/>
                </a:cxn>
              </a:cxnLst>
              <a:rect l="0" t="0" r="r" b="b"/>
              <a:pathLst>
                <a:path w="123" h="76">
                  <a:moveTo>
                    <a:pt x="11" y="0"/>
                  </a:moveTo>
                  <a:lnTo>
                    <a:pt x="123" y="55"/>
                  </a:lnTo>
                  <a:lnTo>
                    <a:pt x="0" y="7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Line 47"/>
            <p:cNvSpPr>
              <a:spLocks noChangeShapeType="1"/>
            </p:cNvSpPr>
            <p:nvPr/>
          </p:nvSpPr>
          <p:spPr bwMode="auto">
            <a:xfrm>
              <a:off x="746" y="1502"/>
              <a:ext cx="262" cy="40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5" name="Freeform 48"/>
            <p:cNvSpPr>
              <a:spLocks/>
            </p:cNvSpPr>
            <p:nvPr/>
          </p:nvSpPr>
          <p:spPr bwMode="auto">
            <a:xfrm>
              <a:off x="969" y="1879"/>
              <a:ext cx="96" cy="117"/>
            </a:xfrm>
            <a:custGeom>
              <a:avLst/>
              <a:gdLst>
                <a:gd name="T0" fmla="*/ 67 w 96"/>
                <a:gd name="T1" fmla="*/ 0 h 117"/>
                <a:gd name="T2" fmla="*/ 96 w 96"/>
                <a:gd name="T3" fmla="*/ 117 h 117"/>
                <a:gd name="T4" fmla="*/ 0 w 96"/>
                <a:gd name="T5" fmla="*/ 40 h 117"/>
                <a:gd name="T6" fmla="*/ 67 w 96"/>
                <a:gd name="T7" fmla="*/ 0 h 117"/>
              </a:gdLst>
              <a:ahLst/>
              <a:cxnLst>
                <a:cxn ang="0">
                  <a:pos x="T0" y="T1"/>
                </a:cxn>
                <a:cxn ang="0">
                  <a:pos x="T2" y="T3"/>
                </a:cxn>
                <a:cxn ang="0">
                  <a:pos x="T4" y="T5"/>
                </a:cxn>
                <a:cxn ang="0">
                  <a:pos x="T6" y="T7"/>
                </a:cxn>
              </a:cxnLst>
              <a:rect l="0" t="0" r="r" b="b"/>
              <a:pathLst>
                <a:path w="96" h="117">
                  <a:moveTo>
                    <a:pt x="67" y="0"/>
                  </a:moveTo>
                  <a:lnTo>
                    <a:pt x="96" y="117"/>
                  </a:lnTo>
                  <a:lnTo>
                    <a:pt x="0" y="4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Rectangle 49"/>
            <p:cNvSpPr>
              <a:spLocks noChangeArrowheads="1"/>
            </p:cNvSpPr>
            <p:nvPr/>
          </p:nvSpPr>
          <p:spPr bwMode="auto">
            <a:xfrm>
              <a:off x="1351" y="84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7" name="Rectangle 50"/>
            <p:cNvSpPr>
              <a:spLocks noChangeArrowheads="1"/>
            </p:cNvSpPr>
            <p:nvPr/>
          </p:nvSpPr>
          <p:spPr bwMode="auto">
            <a:xfrm>
              <a:off x="1408" y="85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rPr>
                <a:t>7</a:t>
              </a:r>
            </a:p>
          </p:txBody>
        </p:sp>
        <p:sp>
          <p:nvSpPr>
            <p:cNvPr id="48" name="Rectangle 51"/>
            <p:cNvSpPr>
              <a:spLocks noChangeArrowheads="1"/>
            </p:cNvSpPr>
            <p:nvPr/>
          </p:nvSpPr>
          <p:spPr bwMode="auto">
            <a:xfrm>
              <a:off x="2086" y="1068"/>
              <a:ext cx="109" cy="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9" name="Rectangle 52"/>
            <p:cNvSpPr>
              <a:spLocks noChangeArrowheads="1"/>
            </p:cNvSpPr>
            <p:nvPr/>
          </p:nvSpPr>
          <p:spPr bwMode="auto">
            <a:xfrm>
              <a:off x="2143" y="107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9</a:t>
              </a:r>
            </a:p>
          </p:txBody>
        </p:sp>
        <p:sp>
          <p:nvSpPr>
            <p:cNvPr id="50" name="Rectangle 53"/>
            <p:cNvSpPr>
              <a:spLocks noChangeArrowheads="1"/>
            </p:cNvSpPr>
            <p:nvPr/>
          </p:nvSpPr>
          <p:spPr bwMode="auto">
            <a:xfrm>
              <a:off x="2431" y="1793"/>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1" name="Rectangle 54"/>
            <p:cNvSpPr>
              <a:spLocks noChangeArrowheads="1"/>
            </p:cNvSpPr>
            <p:nvPr/>
          </p:nvSpPr>
          <p:spPr bwMode="auto">
            <a:xfrm>
              <a:off x="2488" y="1802"/>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2" name="Rectangle 55"/>
            <p:cNvSpPr>
              <a:spLocks noChangeArrowheads="1"/>
            </p:cNvSpPr>
            <p:nvPr/>
          </p:nvSpPr>
          <p:spPr bwMode="auto">
            <a:xfrm>
              <a:off x="625" y="1109"/>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3" name="Rectangle 56"/>
            <p:cNvSpPr>
              <a:spLocks noChangeArrowheads="1"/>
            </p:cNvSpPr>
            <p:nvPr/>
          </p:nvSpPr>
          <p:spPr bwMode="auto">
            <a:xfrm>
              <a:off x="688" y="1118"/>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10</a:t>
              </a:r>
            </a:p>
          </p:txBody>
        </p:sp>
        <p:sp>
          <p:nvSpPr>
            <p:cNvPr id="54" name="Rectangle 57"/>
            <p:cNvSpPr>
              <a:spLocks noChangeArrowheads="1"/>
            </p:cNvSpPr>
            <p:nvPr/>
          </p:nvSpPr>
          <p:spPr bwMode="auto">
            <a:xfrm>
              <a:off x="889" y="1305"/>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5" name="Rectangle 58"/>
            <p:cNvSpPr>
              <a:spLocks noChangeArrowheads="1"/>
            </p:cNvSpPr>
            <p:nvPr/>
          </p:nvSpPr>
          <p:spPr bwMode="auto">
            <a:xfrm>
              <a:off x="946" y="1313"/>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6" name="Rectangle 59"/>
            <p:cNvSpPr>
              <a:spLocks noChangeArrowheads="1"/>
            </p:cNvSpPr>
            <p:nvPr/>
          </p:nvSpPr>
          <p:spPr bwMode="auto">
            <a:xfrm>
              <a:off x="1539" y="1246"/>
              <a:ext cx="24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7" name="Rectangle 60"/>
            <p:cNvSpPr>
              <a:spLocks noChangeArrowheads="1"/>
            </p:cNvSpPr>
            <p:nvPr/>
          </p:nvSpPr>
          <p:spPr bwMode="auto">
            <a:xfrm>
              <a:off x="1596" y="125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12</a:t>
              </a:r>
            </a:p>
          </p:txBody>
        </p:sp>
        <p:sp>
          <p:nvSpPr>
            <p:cNvPr id="58" name="Line 61"/>
            <p:cNvSpPr>
              <a:spLocks noChangeShapeType="1"/>
            </p:cNvSpPr>
            <p:nvPr/>
          </p:nvSpPr>
          <p:spPr bwMode="auto">
            <a:xfrm flipV="1">
              <a:off x="1388" y="1163"/>
              <a:ext cx="296" cy="26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9" name="Freeform 62"/>
            <p:cNvSpPr>
              <a:spLocks/>
            </p:cNvSpPr>
            <p:nvPr/>
          </p:nvSpPr>
          <p:spPr bwMode="auto">
            <a:xfrm>
              <a:off x="1650" y="1092"/>
              <a:ext cx="114" cy="105"/>
            </a:xfrm>
            <a:custGeom>
              <a:avLst/>
              <a:gdLst>
                <a:gd name="T0" fmla="*/ 0 w 114"/>
                <a:gd name="T1" fmla="*/ 49 h 105"/>
                <a:gd name="T2" fmla="*/ 114 w 114"/>
                <a:gd name="T3" fmla="*/ 0 h 105"/>
                <a:gd name="T4" fmla="*/ 55 w 114"/>
                <a:gd name="T5" fmla="*/ 105 h 105"/>
                <a:gd name="T6" fmla="*/ 0 w 114"/>
                <a:gd name="T7" fmla="*/ 49 h 105"/>
              </a:gdLst>
              <a:ahLst/>
              <a:cxnLst>
                <a:cxn ang="0">
                  <a:pos x="T0" y="T1"/>
                </a:cxn>
                <a:cxn ang="0">
                  <a:pos x="T2" y="T3"/>
                </a:cxn>
                <a:cxn ang="0">
                  <a:pos x="T4" y="T5"/>
                </a:cxn>
                <a:cxn ang="0">
                  <a:pos x="T6" y="T7"/>
                </a:cxn>
              </a:cxnLst>
              <a:rect l="0" t="0" r="r" b="b"/>
              <a:pathLst>
                <a:path w="114" h="105">
                  <a:moveTo>
                    <a:pt x="0" y="49"/>
                  </a:moveTo>
                  <a:lnTo>
                    <a:pt x="114" y="0"/>
                  </a:lnTo>
                  <a:lnTo>
                    <a:pt x="55" y="105"/>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Rectangle 63"/>
            <p:cNvSpPr>
              <a:spLocks noChangeArrowheads="1"/>
            </p:cNvSpPr>
            <p:nvPr/>
          </p:nvSpPr>
          <p:spPr bwMode="auto">
            <a:xfrm>
              <a:off x="1539" y="1432"/>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1" name="Rectangle 64"/>
            <p:cNvSpPr>
              <a:spLocks noChangeArrowheads="1"/>
            </p:cNvSpPr>
            <p:nvPr/>
          </p:nvSpPr>
          <p:spPr bwMode="auto">
            <a:xfrm>
              <a:off x="159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62" name="Rectangle 65"/>
            <p:cNvSpPr>
              <a:spLocks noChangeArrowheads="1"/>
            </p:cNvSpPr>
            <p:nvPr/>
          </p:nvSpPr>
          <p:spPr bwMode="auto">
            <a:xfrm>
              <a:off x="592" y="1695"/>
              <a:ext cx="26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3" name="Rectangle 66"/>
            <p:cNvSpPr>
              <a:spLocks noChangeArrowheads="1"/>
            </p:cNvSpPr>
            <p:nvPr/>
          </p:nvSpPr>
          <p:spPr bwMode="auto">
            <a:xfrm>
              <a:off x="690"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15</a:t>
              </a:r>
            </a:p>
          </p:txBody>
        </p:sp>
        <p:sp>
          <p:nvSpPr>
            <p:cNvPr id="64" name="Rectangle 67"/>
            <p:cNvSpPr>
              <a:spLocks noChangeArrowheads="1"/>
            </p:cNvSpPr>
            <p:nvPr/>
          </p:nvSpPr>
          <p:spPr bwMode="auto">
            <a:xfrm>
              <a:off x="1568" y="2096"/>
              <a:ext cx="234"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5" name="Rectangle 68"/>
            <p:cNvSpPr>
              <a:spLocks noChangeArrowheads="1"/>
            </p:cNvSpPr>
            <p:nvPr/>
          </p:nvSpPr>
          <p:spPr bwMode="auto">
            <a:xfrm>
              <a:off x="1627" y="210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16</a:t>
              </a:r>
            </a:p>
          </p:txBody>
        </p:sp>
        <p:sp>
          <p:nvSpPr>
            <p:cNvPr id="66" name="Rectangle 69"/>
            <p:cNvSpPr>
              <a:spLocks noChangeArrowheads="1"/>
            </p:cNvSpPr>
            <p:nvPr/>
          </p:nvSpPr>
          <p:spPr bwMode="auto">
            <a:xfrm>
              <a:off x="2095" y="170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7" name="Rectangle 70"/>
            <p:cNvSpPr>
              <a:spLocks noChangeArrowheads="1"/>
            </p:cNvSpPr>
            <p:nvPr/>
          </p:nvSpPr>
          <p:spPr bwMode="auto">
            <a:xfrm>
              <a:off x="2152" y="171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68" name="Freeform 71"/>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Freeform 72"/>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0" name="Rectangle 73"/>
            <p:cNvSpPr>
              <a:spLocks noChangeArrowheads="1"/>
            </p:cNvSpPr>
            <p:nvPr/>
          </p:nvSpPr>
          <p:spPr bwMode="auto">
            <a:xfrm>
              <a:off x="4330" y="957"/>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B</a:t>
              </a:r>
            </a:p>
          </p:txBody>
        </p:sp>
        <p:sp>
          <p:nvSpPr>
            <p:cNvPr id="71" name="Freeform 74"/>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Freeform 75"/>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3" name="Rectangle 76"/>
            <p:cNvSpPr>
              <a:spLocks noChangeArrowheads="1"/>
            </p:cNvSpPr>
            <p:nvPr/>
          </p:nvSpPr>
          <p:spPr bwMode="auto">
            <a:xfrm>
              <a:off x="3721" y="1440"/>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A</a:t>
              </a:r>
            </a:p>
          </p:txBody>
        </p:sp>
        <p:sp>
          <p:nvSpPr>
            <p:cNvPr id="74" name="Freeform 77"/>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Freeform 78"/>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6" name="Rectangle 79"/>
            <p:cNvSpPr>
              <a:spLocks noChangeArrowheads="1"/>
            </p:cNvSpPr>
            <p:nvPr/>
          </p:nvSpPr>
          <p:spPr bwMode="auto">
            <a:xfrm>
              <a:off x="4938" y="1440"/>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C</a:t>
              </a:r>
            </a:p>
          </p:txBody>
        </p:sp>
        <p:sp>
          <p:nvSpPr>
            <p:cNvPr id="77" name="Freeform 80"/>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Freeform 81"/>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9" name="Rectangle 82"/>
            <p:cNvSpPr>
              <a:spLocks noChangeArrowheads="1"/>
            </p:cNvSpPr>
            <p:nvPr/>
          </p:nvSpPr>
          <p:spPr bwMode="auto">
            <a:xfrm>
              <a:off x="4025" y="1924"/>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D</a:t>
              </a:r>
            </a:p>
          </p:txBody>
        </p:sp>
        <p:sp>
          <p:nvSpPr>
            <p:cNvPr id="80" name="Freeform 83"/>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Freeform 84"/>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82" name="Rectangle 85"/>
            <p:cNvSpPr>
              <a:spLocks noChangeArrowheads="1"/>
            </p:cNvSpPr>
            <p:nvPr/>
          </p:nvSpPr>
          <p:spPr bwMode="auto">
            <a:xfrm>
              <a:off x="4634" y="1924"/>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E</a:t>
              </a:r>
            </a:p>
          </p:txBody>
        </p:sp>
        <p:sp>
          <p:nvSpPr>
            <p:cNvPr id="83" name="Line 86"/>
            <p:cNvSpPr>
              <a:spLocks noChangeShapeType="1"/>
            </p:cNvSpPr>
            <p:nvPr/>
          </p:nvSpPr>
          <p:spPr bwMode="auto">
            <a:xfrm flipH="1">
              <a:off x="3825" y="1082"/>
              <a:ext cx="455" cy="3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87"/>
            <p:cNvSpPr>
              <a:spLocks noChangeShapeType="1"/>
            </p:cNvSpPr>
            <p:nvPr/>
          </p:nvSpPr>
          <p:spPr bwMode="auto">
            <a:xfrm>
              <a:off x="4434" y="1086"/>
              <a:ext cx="460" cy="3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88"/>
            <p:cNvSpPr>
              <a:spLocks noChangeShapeType="1"/>
            </p:cNvSpPr>
            <p:nvPr/>
          </p:nvSpPr>
          <p:spPr bwMode="auto">
            <a:xfrm>
              <a:off x="3802" y="1589"/>
              <a:ext cx="206" cy="30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89"/>
            <p:cNvSpPr>
              <a:spLocks noChangeShapeType="1"/>
            </p:cNvSpPr>
            <p:nvPr/>
          </p:nvSpPr>
          <p:spPr bwMode="auto">
            <a:xfrm flipH="1">
              <a:off x="4711" y="1587"/>
              <a:ext cx="201" cy="3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90"/>
            <p:cNvSpPr>
              <a:spLocks noChangeShapeType="1"/>
            </p:cNvSpPr>
            <p:nvPr/>
          </p:nvSpPr>
          <p:spPr bwMode="auto">
            <a:xfrm>
              <a:off x="4156" y="1985"/>
              <a:ext cx="40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Line 91"/>
            <p:cNvSpPr>
              <a:spLocks noChangeShapeType="1"/>
            </p:cNvSpPr>
            <p:nvPr/>
          </p:nvSpPr>
          <p:spPr bwMode="auto">
            <a:xfrm>
              <a:off x="3852" y="1501"/>
              <a:ext cx="101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92"/>
            <p:cNvSpPr>
              <a:spLocks noChangeShapeType="1"/>
            </p:cNvSpPr>
            <p:nvPr/>
          </p:nvSpPr>
          <p:spPr bwMode="auto">
            <a:xfrm flipH="1">
              <a:off x="4054" y="1120"/>
              <a:ext cx="305" cy="7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93"/>
            <p:cNvSpPr>
              <a:spLocks noChangeArrowheads="1"/>
            </p:cNvSpPr>
            <p:nvPr/>
          </p:nvSpPr>
          <p:spPr bwMode="auto">
            <a:xfrm>
              <a:off x="3750" y="1140"/>
              <a:ext cx="23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1" name="Rectangle 94"/>
            <p:cNvSpPr>
              <a:spLocks noChangeArrowheads="1"/>
            </p:cNvSpPr>
            <p:nvPr/>
          </p:nvSpPr>
          <p:spPr bwMode="auto">
            <a:xfrm>
              <a:off x="3815" y="114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60</a:t>
              </a:r>
            </a:p>
          </p:txBody>
        </p:sp>
        <p:sp>
          <p:nvSpPr>
            <p:cNvPr id="92" name="Rectangle 95"/>
            <p:cNvSpPr>
              <a:spLocks noChangeArrowheads="1"/>
            </p:cNvSpPr>
            <p:nvPr/>
          </p:nvSpPr>
          <p:spPr bwMode="auto">
            <a:xfrm>
              <a:off x="3617" y="1697"/>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3" name="Rectangle 96"/>
            <p:cNvSpPr>
              <a:spLocks noChangeArrowheads="1"/>
            </p:cNvSpPr>
            <p:nvPr/>
          </p:nvSpPr>
          <p:spPr bwMode="auto">
            <a:xfrm>
              <a:off x="3679"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30</a:t>
              </a:r>
            </a:p>
          </p:txBody>
        </p:sp>
        <p:sp>
          <p:nvSpPr>
            <p:cNvPr id="94" name="Rectangle 97"/>
            <p:cNvSpPr>
              <a:spLocks noChangeArrowheads="1"/>
            </p:cNvSpPr>
            <p:nvPr/>
          </p:nvSpPr>
          <p:spPr bwMode="auto">
            <a:xfrm>
              <a:off x="4242" y="1990"/>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5" name="Rectangle 98"/>
            <p:cNvSpPr>
              <a:spLocks noChangeArrowheads="1"/>
            </p:cNvSpPr>
            <p:nvPr/>
          </p:nvSpPr>
          <p:spPr bwMode="auto">
            <a:xfrm>
              <a:off x="4302" y="199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45</a:t>
              </a:r>
            </a:p>
          </p:txBody>
        </p:sp>
        <p:sp>
          <p:nvSpPr>
            <p:cNvPr id="96" name="Rectangle 99"/>
            <p:cNvSpPr>
              <a:spLocks noChangeArrowheads="1"/>
            </p:cNvSpPr>
            <p:nvPr/>
          </p:nvSpPr>
          <p:spPr bwMode="auto">
            <a:xfrm>
              <a:off x="4156" y="1658"/>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7" name="Rectangle 100"/>
            <p:cNvSpPr>
              <a:spLocks noChangeArrowheads="1"/>
            </p:cNvSpPr>
            <p:nvPr/>
          </p:nvSpPr>
          <p:spPr bwMode="auto">
            <a:xfrm>
              <a:off x="4216" y="166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75</a:t>
              </a:r>
            </a:p>
          </p:txBody>
        </p:sp>
        <p:sp>
          <p:nvSpPr>
            <p:cNvPr id="98" name="Rectangle 101"/>
            <p:cNvSpPr>
              <a:spLocks noChangeArrowheads="1"/>
            </p:cNvSpPr>
            <p:nvPr/>
          </p:nvSpPr>
          <p:spPr bwMode="auto">
            <a:xfrm>
              <a:off x="4298" y="1355"/>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9" name="Rectangle 102"/>
            <p:cNvSpPr>
              <a:spLocks noChangeArrowheads="1"/>
            </p:cNvSpPr>
            <p:nvPr/>
          </p:nvSpPr>
          <p:spPr bwMode="auto">
            <a:xfrm>
              <a:off x="4358" y="1362"/>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80</a:t>
              </a:r>
            </a:p>
          </p:txBody>
        </p:sp>
        <p:sp>
          <p:nvSpPr>
            <p:cNvPr id="100" name="Rectangle 103"/>
            <p:cNvSpPr>
              <a:spLocks noChangeArrowheads="1"/>
            </p:cNvSpPr>
            <p:nvPr/>
          </p:nvSpPr>
          <p:spPr bwMode="auto">
            <a:xfrm>
              <a:off x="4719" y="1149"/>
              <a:ext cx="24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1" name="Rectangle 104"/>
            <p:cNvSpPr>
              <a:spLocks noChangeArrowheads="1"/>
            </p:cNvSpPr>
            <p:nvPr/>
          </p:nvSpPr>
          <p:spPr bwMode="auto">
            <a:xfrm>
              <a:off x="4776" y="115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40</a:t>
              </a:r>
            </a:p>
          </p:txBody>
        </p:sp>
        <p:sp>
          <p:nvSpPr>
            <p:cNvPr id="102" name="Rectangle 105"/>
            <p:cNvSpPr>
              <a:spLocks noChangeArrowheads="1"/>
            </p:cNvSpPr>
            <p:nvPr/>
          </p:nvSpPr>
          <p:spPr bwMode="auto">
            <a:xfrm>
              <a:off x="4834" y="1716"/>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3" name="Rectangle 106"/>
            <p:cNvSpPr>
              <a:spLocks noChangeArrowheads="1"/>
            </p:cNvSpPr>
            <p:nvPr/>
          </p:nvSpPr>
          <p:spPr bwMode="auto">
            <a:xfrm>
              <a:off x="4894" y="172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35</a:t>
              </a:r>
            </a:p>
          </p:txBody>
        </p:sp>
        <p:sp>
          <p:nvSpPr>
            <p:cNvPr id="104" name="Rectangle 108"/>
            <p:cNvSpPr>
              <a:spLocks noChangeArrowheads="1"/>
            </p:cNvSpPr>
            <p:nvPr/>
          </p:nvSpPr>
          <p:spPr bwMode="auto">
            <a:xfrm>
              <a:off x="1108" y="2305"/>
              <a:ext cx="9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施工进度图</a:t>
              </a:r>
              <a:r>
                <a:rPr lang="zh-CN" altLang="en-US" sz="2000" dirty="0">
                  <a:solidFill>
                    <a:srgbClr val="0000FF"/>
                  </a:solidFill>
                </a:rPr>
                <a:t> </a:t>
              </a:r>
              <a:endParaRPr lang="en-US" altLang="zh-CN" sz="2000" dirty="0">
                <a:solidFill>
                  <a:srgbClr val="0000FF"/>
                </a:solidFill>
              </a:endParaRPr>
            </a:p>
          </p:txBody>
        </p:sp>
        <p:sp>
          <p:nvSpPr>
            <p:cNvPr id="105" name="Rectangle 110"/>
            <p:cNvSpPr>
              <a:spLocks noChangeArrowheads="1"/>
            </p:cNvSpPr>
            <p:nvPr/>
          </p:nvSpPr>
          <p:spPr bwMode="auto">
            <a:xfrm>
              <a:off x="3984" y="2300"/>
              <a:ext cx="104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交通网络图</a:t>
              </a:r>
              <a:r>
                <a:rPr lang="zh-CN" altLang="en-US" sz="2000" dirty="0">
                  <a:solidFill>
                    <a:srgbClr val="0000FF"/>
                  </a:solidFill>
                </a:rPr>
                <a:t> </a:t>
              </a:r>
              <a:endParaRPr lang="en-US" altLang="zh-CN" sz="2000" dirty="0">
                <a:solidFill>
                  <a:srgbClr val="0000FF"/>
                </a:solidFill>
              </a:endParaRPr>
            </a:p>
          </p:txBody>
        </p:sp>
      </p:gr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算法的具体实现</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www.cnblogs.com/zhedingbingqin/p/10457491.html</a:t>
            </a:r>
            <a:endParaRPr lang="en-US" altLang="zh-CN" dirty="0" smtClean="0"/>
          </a:p>
          <a:p>
            <a:r>
              <a:rPr lang="en-US" altLang="zh-CN" dirty="0">
                <a:hlinkClick r:id="rId3"/>
              </a:rPr>
              <a:t>https://myst729.github.io/posts/2014/a-star-pathfinding</a:t>
            </a:r>
            <a:r>
              <a:rPr lang="en-US" altLang="zh-CN" dirty="0" smtClean="0">
                <a:hlinkClick r:id="rId3"/>
              </a:rPr>
              <a:t>/</a:t>
            </a:r>
            <a:endParaRPr lang="en-US" altLang="zh-CN" dirty="0" smtClean="0"/>
          </a:p>
          <a:p>
            <a:r>
              <a:rPr lang="en-US" altLang="zh-CN" dirty="0">
                <a:hlinkClick r:id="rId4"/>
              </a:rPr>
              <a:t>http://</a:t>
            </a:r>
            <a:r>
              <a:rPr lang="en-US" altLang="zh-CN" dirty="0" smtClean="0">
                <a:hlinkClick r:id="rId4"/>
              </a:rPr>
              <a:t>www.195440.com/797</a:t>
            </a:r>
            <a:endParaRPr lang="en-US" altLang="zh-CN" dirty="0" smtClean="0"/>
          </a:p>
          <a:p>
            <a:endParaRPr lang="zh-CN" altLang="en-US" dirty="0"/>
          </a:p>
        </p:txBody>
      </p:sp>
      <p:pic>
        <p:nvPicPr>
          <p:cNvPr id="183298" name="Picture 2" descr="http://www.195440.com/wp-content/uploads/2018/02/201105261422435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34" y="3501008"/>
            <a:ext cx="3429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www.195440.com/wp-content/uploads/2018/02/201105261412393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950" y="3515296"/>
            <a:ext cx="3409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http://www.195440.com/wp-content/uploads/2018/02/201105252238216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216" y="3243262"/>
            <a:ext cx="39147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0292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算法分析</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dirty="0"/>
              <a:t>在极端情况下，当启发函数</a:t>
            </a:r>
            <a:r>
              <a:rPr lang="en-US" altLang="zh-CN" dirty="0"/>
              <a:t>h(n)</a:t>
            </a:r>
            <a:r>
              <a:rPr lang="zh-CN" altLang="en-US" dirty="0"/>
              <a:t>始终为</a:t>
            </a:r>
            <a:r>
              <a:rPr lang="en-US" altLang="zh-CN" dirty="0"/>
              <a:t>0</a:t>
            </a:r>
            <a:r>
              <a:rPr lang="zh-CN" altLang="en-US" dirty="0"/>
              <a:t>，则将由</a:t>
            </a:r>
            <a:r>
              <a:rPr lang="en-US" altLang="zh-CN" dirty="0"/>
              <a:t>g(n)</a:t>
            </a:r>
            <a:r>
              <a:rPr lang="zh-CN" altLang="en-US" dirty="0"/>
              <a:t>决定节点的优先级</a:t>
            </a:r>
            <a:r>
              <a:rPr lang="zh-CN" altLang="en-US" dirty="0" smtClean="0"/>
              <a:t>，此时</a:t>
            </a:r>
            <a:r>
              <a:rPr lang="zh-CN" altLang="en-US" dirty="0"/>
              <a:t>算法就退化成了</a:t>
            </a:r>
            <a:r>
              <a:rPr lang="en-US" altLang="zh-CN" dirty="0" err="1"/>
              <a:t>Dijkstra</a:t>
            </a:r>
            <a:r>
              <a:rPr lang="zh-CN" altLang="en-US" dirty="0"/>
              <a:t>算法</a:t>
            </a:r>
            <a:r>
              <a:rPr lang="zh-CN" altLang="en-US" dirty="0" smtClean="0"/>
              <a:t>。</a:t>
            </a:r>
            <a:endParaRPr lang="en-US" altLang="zh-CN" dirty="0" smtClean="0"/>
          </a:p>
          <a:p>
            <a:pPr>
              <a:buFont typeface="Wingdings" panose="05000000000000000000" pitchFamily="2" charset="2"/>
              <a:buChar char="l"/>
            </a:pPr>
            <a:r>
              <a:rPr lang="zh-CN" altLang="en-US" dirty="0"/>
              <a:t>当</a:t>
            </a:r>
            <a:r>
              <a:rPr lang="en-US" altLang="zh-CN" dirty="0"/>
              <a:t>g(n)=0</a:t>
            </a:r>
            <a:r>
              <a:rPr lang="zh-CN" altLang="en-US" dirty="0"/>
              <a:t>时，该算法类似于</a:t>
            </a:r>
            <a:r>
              <a:rPr lang="en-US" altLang="zh-CN" dirty="0"/>
              <a:t>DFS</a:t>
            </a:r>
            <a:r>
              <a:rPr lang="zh-CN" altLang="en-US" dirty="0"/>
              <a:t>，当</a:t>
            </a:r>
            <a:r>
              <a:rPr lang="en-US" altLang="zh-CN" dirty="0"/>
              <a:t>h(n)=0</a:t>
            </a:r>
            <a:r>
              <a:rPr lang="zh-CN" altLang="en-US" dirty="0"/>
              <a:t>时，该算法类似于</a:t>
            </a:r>
            <a:r>
              <a:rPr lang="en-US" altLang="zh-CN" dirty="0"/>
              <a:t>BFS</a:t>
            </a:r>
            <a:r>
              <a:rPr lang="zh-CN" altLang="en-US" dirty="0"/>
              <a:t>。且同时，如果</a:t>
            </a:r>
            <a:r>
              <a:rPr lang="en-US" altLang="zh-CN" dirty="0"/>
              <a:t>h(n)</a:t>
            </a:r>
            <a:r>
              <a:rPr lang="zh-CN" altLang="en-US" dirty="0"/>
              <a:t>为</a:t>
            </a:r>
            <a:r>
              <a:rPr lang="en-US" altLang="zh-CN" dirty="0"/>
              <a:t>0</a:t>
            </a:r>
            <a:r>
              <a:rPr lang="zh-CN" altLang="en-US" dirty="0"/>
              <a:t>，只需求出</a:t>
            </a:r>
            <a:r>
              <a:rPr lang="en-US" altLang="zh-CN" dirty="0"/>
              <a:t>g(n)</a:t>
            </a:r>
            <a:r>
              <a:rPr lang="zh-CN" altLang="en-US" dirty="0"/>
              <a:t>，即求出起点到任意顶点</a:t>
            </a:r>
            <a:r>
              <a:rPr lang="en-US" altLang="zh-CN" dirty="0"/>
              <a:t>n</a:t>
            </a:r>
            <a:r>
              <a:rPr lang="zh-CN" altLang="en-US" dirty="0"/>
              <a:t>的最短路径，则转化为单源最短路径问题，即</a:t>
            </a:r>
            <a:r>
              <a:rPr lang="en-US" altLang="zh-CN" dirty="0" err="1"/>
              <a:t>Dijkstra</a:t>
            </a:r>
            <a:r>
              <a:rPr lang="zh-CN" altLang="en-US" dirty="0"/>
              <a:t>算法。这一点，可以通过上面的</a:t>
            </a:r>
            <a:r>
              <a:rPr lang="en-US" altLang="zh-CN" dirty="0"/>
              <a:t>A*</a:t>
            </a:r>
            <a:r>
              <a:rPr lang="zh-CN" altLang="en-US" dirty="0"/>
              <a:t>搜索树的具体过程中将</a:t>
            </a:r>
            <a:r>
              <a:rPr lang="en-US" altLang="zh-CN" dirty="0"/>
              <a:t>h(n)</a:t>
            </a:r>
            <a:r>
              <a:rPr lang="zh-CN" altLang="en-US" dirty="0"/>
              <a:t>设为</a:t>
            </a:r>
            <a:r>
              <a:rPr lang="en-US" altLang="zh-CN" dirty="0"/>
              <a:t>0</a:t>
            </a:r>
            <a:r>
              <a:rPr lang="zh-CN" altLang="en-US" dirty="0"/>
              <a:t>或将</a:t>
            </a:r>
            <a:r>
              <a:rPr lang="en-US" altLang="zh-CN" dirty="0"/>
              <a:t>g(n)</a:t>
            </a:r>
            <a:r>
              <a:rPr lang="zh-CN" altLang="en-US" dirty="0"/>
              <a:t>设为</a:t>
            </a:r>
            <a:r>
              <a:rPr lang="en-US" altLang="zh-CN" dirty="0"/>
              <a:t>0</a:t>
            </a:r>
            <a:r>
              <a:rPr lang="zh-CN" altLang="en-US" dirty="0"/>
              <a:t>而得到</a:t>
            </a:r>
            <a:r>
              <a:rPr lang="zh-CN" altLang="en-US" dirty="0" smtClean="0"/>
              <a:t>。</a:t>
            </a:r>
            <a:endParaRPr lang="en-US" altLang="zh-CN" dirty="0" smtClean="0"/>
          </a:p>
          <a:p>
            <a:pPr>
              <a:buFont typeface="Wingdings" panose="05000000000000000000" pitchFamily="2" charset="2"/>
              <a:buChar char="l"/>
            </a:pPr>
            <a:r>
              <a:rPr lang="en-US" altLang="zh-CN" dirty="0"/>
              <a:t>A*</a:t>
            </a:r>
            <a:r>
              <a:rPr lang="zh-CN" altLang="en-US" dirty="0"/>
              <a:t>算法和</a:t>
            </a:r>
            <a:r>
              <a:rPr lang="en-US" altLang="zh-CN" dirty="0" err="1"/>
              <a:t>Dijistra</a:t>
            </a:r>
            <a:r>
              <a:rPr lang="zh-CN" altLang="en-US" dirty="0"/>
              <a:t>算法的区别在于有无估价值，</a:t>
            </a:r>
            <a:r>
              <a:rPr lang="en-US" altLang="zh-CN" dirty="0" err="1"/>
              <a:t>Dijistra</a:t>
            </a:r>
            <a:r>
              <a:rPr lang="zh-CN" altLang="en-US" dirty="0"/>
              <a:t>算法相当于</a:t>
            </a:r>
            <a:r>
              <a:rPr lang="en-US" altLang="zh-CN" dirty="0"/>
              <a:t>A*</a:t>
            </a:r>
            <a:r>
              <a:rPr lang="zh-CN" altLang="en-US" dirty="0"/>
              <a:t>算法中估价值为</a:t>
            </a:r>
            <a:r>
              <a:rPr lang="en-US" altLang="zh-CN" dirty="0"/>
              <a:t>0</a:t>
            </a:r>
            <a:r>
              <a:rPr lang="zh-CN" altLang="en-US" dirty="0"/>
              <a:t>的情况</a:t>
            </a:r>
            <a:r>
              <a:rPr lang="zh-CN" altLang="en-US" dirty="0" smtClean="0"/>
              <a:t>。</a:t>
            </a:r>
            <a:r>
              <a:rPr lang="zh-CN" altLang="en-US" dirty="0"/>
              <a:t/>
            </a:r>
            <a:br>
              <a:rPr lang="zh-CN" altLang="en-US" dirty="0"/>
            </a:br>
            <a:endParaRPr lang="zh-CN" altLang="en-US" dirty="0"/>
          </a:p>
        </p:txBody>
      </p:sp>
      <p:sp>
        <p:nvSpPr>
          <p:cNvPr id="4" name="矩形 3"/>
          <p:cNvSpPr/>
          <p:nvPr/>
        </p:nvSpPr>
        <p:spPr>
          <a:xfrm>
            <a:off x="5951984" y="6165304"/>
            <a:ext cx="6096000" cy="369332"/>
          </a:xfrm>
          <a:prstGeom prst="rect">
            <a:avLst/>
          </a:prstGeom>
        </p:spPr>
        <p:txBody>
          <a:bodyPr>
            <a:spAutoFit/>
          </a:bodyPr>
          <a:lstStyle/>
          <a:p>
            <a:r>
              <a:rPr lang="en-US" altLang="zh-CN" sz="1800" dirty="0">
                <a:hlinkClick r:id="rId2"/>
              </a:rPr>
              <a:t>https://cs.stanford.edu/people/abisee/tutorial/astar.html</a:t>
            </a:r>
            <a:endParaRPr lang="zh-CN" altLang="en-US" sz="1800" dirty="0"/>
          </a:p>
        </p:txBody>
      </p:sp>
      <p:sp>
        <p:nvSpPr>
          <p:cNvPr id="5" name="矩形 4"/>
          <p:cNvSpPr/>
          <p:nvPr/>
        </p:nvSpPr>
        <p:spPr>
          <a:xfrm>
            <a:off x="5939611" y="6516052"/>
            <a:ext cx="6288360" cy="369332"/>
          </a:xfrm>
          <a:prstGeom prst="rect">
            <a:avLst/>
          </a:prstGeom>
        </p:spPr>
        <p:txBody>
          <a:bodyPr wrap="square">
            <a:spAutoFit/>
          </a:bodyPr>
          <a:lstStyle/>
          <a:p>
            <a:r>
              <a:rPr lang="en-US" altLang="zh-CN" sz="1800" dirty="0">
                <a:hlinkClick r:id="rId3"/>
              </a:rPr>
              <a:t>https://cs.stanford.edu/people/abisee/tutorial/customize.html</a:t>
            </a:r>
            <a:endParaRPr lang="zh-CN" altLang="en-US" sz="1800" dirty="0"/>
          </a:p>
        </p:txBody>
      </p:sp>
    </p:spTree>
    <p:extLst>
      <p:ext uri="{BB962C8B-B14F-4D97-AF65-F5344CB8AC3E}">
        <p14:creationId xmlns:p14="http://schemas.microsoft.com/office/powerpoint/2010/main" val="9916628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算法与</a:t>
            </a:r>
            <a:r>
              <a:rPr lang="en-US" altLang="zh-CN" dirty="0" err="1" smtClean="0"/>
              <a:t>Dijkstra</a:t>
            </a:r>
            <a:r>
              <a:rPr lang="zh-CN" altLang="en-US" dirty="0" smtClean="0"/>
              <a:t>算法对比分析</a:t>
            </a:r>
            <a:endParaRPr lang="zh-CN" altLang="en-US" dirty="0"/>
          </a:p>
        </p:txBody>
      </p:sp>
      <p:sp>
        <p:nvSpPr>
          <p:cNvPr id="3" name="内容占位符 2"/>
          <p:cNvSpPr>
            <a:spLocks noGrp="1"/>
          </p:cNvSpPr>
          <p:nvPr>
            <p:ph idx="1"/>
          </p:nvPr>
        </p:nvSpPr>
        <p:spPr/>
        <p:txBody>
          <a:bodyPr/>
          <a:lstStyle/>
          <a:p>
            <a:pPr marL="0" indent="0">
              <a:buNone/>
            </a:pPr>
            <a:r>
              <a:rPr lang="en-US" altLang="zh-CN" dirty="0"/>
              <a:t>1.Dijkstra</a:t>
            </a:r>
            <a:r>
              <a:rPr lang="zh-CN" altLang="en-US" dirty="0"/>
              <a:t>算法计算源点到其他所有点的最短路径长度，</a:t>
            </a:r>
            <a:r>
              <a:rPr lang="en-US" altLang="zh-CN" dirty="0"/>
              <a:t>A*</a:t>
            </a:r>
            <a:r>
              <a:rPr lang="zh-CN" altLang="en-US" dirty="0"/>
              <a:t>关注点到点的最短路径</a:t>
            </a:r>
            <a:r>
              <a:rPr lang="en-US" altLang="zh-CN" dirty="0"/>
              <a:t>(</a:t>
            </a:r>
            <a:r>
              <a:rPr lang="zh-CN" altLang="en-US" dirty="0"/>
              <a:t>包括具体路径</a:t>
            </a:r>
            <a:r>
              <a:rPr lang="en-US" altLang="zh-CN" dirty="0"/>
              <a:t>)</a:t>
            </a:r>
            <a:r>
              <a:rPr lang="zh-CN" altLang="en-US" dirty="0"/>
              <a:t>。</a:t>
            </a:r>
          </a:p>
          <a:p>
            <a:pPr marL="0" indent="0">
              <a:buNone/>
            </a:pPr>
            <a:r>
              <a:rPr lang="en-US" altLang="zh-CN" dirty="0"/>
              <a:t>2.Dijkstra</a:t>
            </a:r>
            <a:r>
              <a:rPr lang="zh-CN" altLang="en-US" dirty="0"/>
              <a:t>算法建立在较为抽象的图论层面，</a:t>
            </a:r>
            <a:r>
              <a:rPr lang="en-US" altLang="zh-CN" dirty="0"/>
              <a:t>A*</a:t>
            </a:r>
            <a:r>
              <a:rPr lang="zh-CN" altLang="en-US" dirty="0"/>
              <a:t>算法可以更轻松地用在诸如游戏地图寻路中。</a:t>
            </a:r>
          </a:p>
          <a:p>
            <a:pPr marL="0" indent="0">
              <a:buNone/>
            </a:pPr>
            <a:r>
              <a:rPr lang="en-US" altLang="zh-CN" dirty="0"/>
              <a:t>3.Dijkstra</a:t>
            </a:r>
            <a:r>
              <a:rPr lang="zh-CN" altLang="en-US" dirty="0"/>
              <a:t>算法的实质是广度优先搜索，是一种发散式的搜索，所以空间复杂度和时间复杂度都比较高。对路径上的当前点，</a:t>
            </a:r>
            <a:r>
              <a:rPr lang="en-US" altLang="zh-CN" dirty="0"/>
              <a:t>A*</a:t>
            </a:r>
            <a:r>
              <a:rPr lang="zh-CN" altLang="en-US" dirty="0"/>
              <a:t>算法不但记录其到源点的代价，还计算当前点到目标点的期望代价，是一种启发式算法，也可以认为是一种深度优先的算法。</a:t>
            </a:r>
          </a:p>
          <a:p>
            <a:pPr marL="0" indent="0">
              <a:buNone/>
            </a:pPr>
            <a:r>
              <a:rPr lang="en-US" altLang="zh-CN" dirty="0"/>
              <a:t>4.</a:t>
            </a:r>
            <a:r>
              <a:rPr lang="zh-CN" altLang="en-US" dirty="0"/>
              <a:t>由第一点，当目标点很多时，</a:t>
            </a:r>
            <a:r>
              <a:rPr lang="en-US" altLang="zh-CN" dirty="0"/>
              <a:t>A*</a:t>
            </a:r>
            <a:r>
              <a:rPr lang="zh-CN" altLang="en-US" dirty="0"/>
              <a:t>算法会带入大量重复数据和复杂的估价函数，所以如果不要求获得具体路径而只比较路径长度时，</a:t>
            </a:r>
            <a:r>
              <a:rPr lang="en-US" altLang="zh-CN" dirty="0" err="1"/>
              <a:t>Dijkstra</a:t>
            </a:r>
            <a:r>
              <a:rPr lang="zh-CN" altLang="en-US" dirty="0"/>
              <a:t>算法会成为更好的选择。</a:t>
            </a:r>
          </a:p>
        </p:txBody>
      </p:sp>
    </p:spTree>
    <p:extLst>
      <p:ext uri="{BB962C8B-B14F-4D97-AF65-F5344CB8AC3E}">
        <p14:creationId xmlns:p14="http://schemas.microsoft.com/office/powerpoint/2010/main" val="1578436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919536" y="836712"/>
            <a:ext cx="8239938" cy="590465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8406" y="2766094"/>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8616280" y="4108903"/>
            <a:ext cx="3312368" cy="1336321"/>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加分作业</a:t>
            </a:r>
            <a:r>
              <a:rPr lang="en-US" altLang="zh-CN" sz="1800" dirty="0" smtClean="0"/>
              <a:t>3</a:t>
            </a:r>
            <a:r>
              <a:rPr lang="zh-CN" altLang="en-US" sz="1800" dirty="0" smtClean="0"/>
              <a:t>*：</a:t>
            </a:r>
            <a:r>
              <a:rPr lang="zh-CN" altLang="en-US" sz="1800" dirty="0"/>
              <a:t>画出该</a:t>
            </a:r>
            <a:r>
              <a:rPr lang="zh-CN" altLang="en-US" sz="1800" dirty="0" smtClean="0"/>
              <a:t>图基于</a:t>
            </a:r>
            <a:r>
              <a:rPr lang="en-US" altLang="zh-CN" sz="1800" dirty="0" err="1" smtClean="0"/>
              <a:t>Dijkstra</a:t>
            </a:r>
            <a:r>
              <a:rPr lang="zh-CN" altLang="en-US" sz="1800" dirty="0" smtClean="0"/>
              <a:t>和</a:t>
            </a:r>
            <a:r>
              <a:rPr lang="en-US" altLang="zh-CN" sz="1800" dirty="0" smtClean="0"/>
              <a:t>A*</a:t>
            </a:r>
            <a:r>
              <a:rPr lang="zh-CN" altLang="en-US" sz="1800" dirty="0" smtClean="0"/>
              <a:t>求解最</a:t>
            </a:r>
            <a:r>
              <a:rPr lang="zh-CN" altLang="en-US" sz="1800" dirty="0"/>
              <a:t>短路径的建立过程并对比</a:t>
            </a:r>
            <a:r>
              <a:rPr lang="zh-CN" altLang="en-US" sz="1800" dirty="0" smtClean="0"/>
              <a:t>分析（</a:t>
            </a:r>
            <a:r>
              <a:rPr lang="zh-CN" altLang="en-US" sz="1800" dirty="0"/>
              <a:t>要求写出中间</a:t>
            </a:r>
            <a:r>
              <a:rPr lang="zh-CN" altLang="en-US" sz="1800" dirty="0" smtClean="0"/>
              <a:t>数组</a:t>
            </a:r>
            <a:r>
              <a:rPr lang="en-US" altLang="zh-CN" sz="1800" dirty="0" err="1" smtClean="0"/>
              <a:t>dist</a:t>
            </a:r>
            <a:r>
              <a:rPr lang="en-US" altLang="zh-CN" sz="1800" dirty="0" smtClean="0"/>
              <a:t>/f</a:t>
            </a:r>
            <a:r>
              <a:rPr lang="zh-CN" altLang="en-US" sz="1800" dirty="0" smtClean="0"/>
              <a:t>等</a:t>
            </a:r>
            <a:r>
              <a:rPr lang="zh-CN" altLang="en-US" sz="1800" dirty="0"/>
              <a:t>的变化过程）</a:t>
            </a:r>
          </a:p>
        </p:txBody>
      </p:sp>
    </p:spTree>
    <p:extLst>
      <p:ext uri="{BB962C8B-B14F-4D97-AF65-F5344CB8AC3E}">
        <p14:creationId xmlns:p14="http://schemas.microsoft.com/office/powerpoint/2010/main" val="374255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839416" y="0"/>
            <a:ext cx="7793037" cy="779463"/>
          </a:xfrm>
        </p:spPr>
        <p:txBody>
          <a:bodyPr/>
          <a:lstStyle/>
          <a:p>
            <a:pPr eaLnBrk="1" hangingPunct="1"/>
            <a:r>
              <a:rPr lang="zh-CN" altLang="en-US" b="1" dirty="0" smtClean="0"/>
              <a:t>上堂课要点回顾</a:t>
            </a:r>
          </a:p>
        </p:txBody>
      </p:sp>
      <p:sp>
        <p:nvSpPr>
          <p:cNvPr id="212995" name="Rectangle 3"/>
          <p:cNvSpPr>
            <a:spLocks noGrp="1" noChangeArrowheads="1"/>
          </p:cNvSpPr>
          <p:nvPr>
            <p:ph type="body" idx="4294967295"/>
          </p:nvPr>
        </p:nvSpPr>
        <p:spPr>
          <a:xfrm>
            <a:off x="2063552" y="1412776"/>
            <a:ext cx="7772400" cy="4114800"/>
          </a:xfrm>
        </p:spPr>
        <p:txBody>
          <a:bodyPr>
            <a:noAutofit/>
          </a:bodyPr>
          <a:lstStyle/>
          <a:p>
            <a:pPr eaLnBrk="1" hangingPunct="1">
              <a:defRPr/>
            </a:pPr>
            <a:r>
              <a:rPr kumimoji="1" lang="zh-CN" altLang="en-US" sz="3200" b="1" dirty="0" smtClean="0"/>
              <a:t>图的应用一：最小生成树问题</a:t>
            </a:r>
            <a:endParaRPr kumimoji="1" lang="en-US" altLang="zh-CN" sz="3200" b="1" dirty="0" smtClean="0"/>
          </a:p>
          <a:p>
            <a:pPr lvl="1" eaLnBrk="1" hangingPunct="1">
              <a:defRPr/>
            </a:pPr>
            <a:r>
              <a:rPr kumimoji="1" lang="en-US" altLang="zh-CN" sz="2800" b="1" dirty="0" smtClean="0"/>
              <a:t>Prim</a:t>
            </a:r>
            <a:r>
              <a:rPr kumimoji="1" lang="zh-CN" altLang="en-US" sz="2800" b="1" dirty="0" smtClean="0"/>
              <a:t>算法及其实现</a:t>
            </a:r>
            <a:endParaRPr kumimoji="1" lang="en-US" altLang="zh-CN" sz="2800" b="1" dirty="0" smtClean="0"/>
          </a:p>
          <a:p>
            <a:pPr lvl="1" eaLnBrk="1" hangingPunct="1">
              <a:defRPr/>
            </a:pPr>
            <a:r>
              <a:rPr kumimoji="1" lang="en-US" altLang="zh-CN" sz="2800" b="1" dirty="0" err="1" smtClean="0"/>
              <a:t>Kruskal</a:t>
            </a:r>
            <a:r>
              <a:rPr kumimoji="1" lang="zh-CN" altLang="en-US" sz="2800" b="1" dirty="0" smtClean="0"/>
              <a:t>算法</a:t>
            </a:r>
            <a:endParaRPr kumimoji="1" lang="en-US" altLang="zh-CN" sz="2800" b="1" dirty="0" smtClean="0"/>
          </a:p>
          <a:p>
            <a:pPr lvl="1" eaLnBrk="1" hangingPunct="1">
              <a:defRPr/>
            </a:pPr>
            <a:endParaRPr kumimoji="1" lang="en-US" altLang="zh-CN" sz="2800" b="1" dirty="0" smtClean="0"/>
          </a:p>
          <a:p>
            <a:pPr eaLnBrk="1" hangingPunct="1">
              <a:defRPr/>
            </a:pPr>
            <a:r>
              <a:rPr kumimoji="1" lang="zh-CN" altLang="en-US" sz="3200" b="1" dirty="0" smtClean="0"/>
              <a:t>图的应用二：最短路径问题</a:t>
            </a:r>
            <a:endParaRPr kumimoji="1" lang="en-US" altLang="zh-CN" sz="2800" b="1" dirty="0" smtClean="0"/>
          </a:p>
          <a:p>
            <a:pPr lvl="1" eaLnBrk="1" hangingPunct="1">
              <a:defRPr/>
            </a:pPr>
            <a:r>
              <a:rPr kumimoji="1" lang="zh-CN" altLang="en-US" sz="2800" b="1" dirty="0" smtClean="0"/>
              <a:t>单源点最短路径问题</a:t>
            </a:r>
            <a:r>
              <a:rPr kumimoji="1" lang="en-US" altLang="zh-CN" sz="2800" b="1" dirty="0" smtClean="0"/>
              <a:t/>
            </a:r>
            <a:br>
              <a:rPr kumimoji="1" lang="en-US" altLang="zh-CN" sz="2800" b="1" dirty="0" smtClean="0"/>
            </a:br>
            <a:r>
              <a:rPr kumimoji="1" lang="en-US" altLang="zh-CN" sz="2800" b="1" dirty="0" smtClean="0"/>
              <a:t>		——</a:t>
            </a:r>
            <a:r>
              <a:rPr kumimoji="1" lang="en-US" altLang="zh-CN" sz="2800" b="1" dirty="0" err="1" smtClean="0"/>
              <a:t>Dijkstra</a:t>
            </a:r>
            <a:r>
              <a:rPr kumimoji="1" lang="zh-CN" altLang="en-US" sz="2800" b="1" dirty="0" smtClean="0"/>
              <a:t>算法</a:t>
            </a:r>
            <a:r>
              <a:rPr kumimoji="1" lang="en-US" altLang="zh-CN" sz="2800" b="1" dirty="0" smtClean="0"/>
              <a:t>(O(n</a:t>
            </a:r>
            <a:r>
              <a:rPr kumimoji="1" lang="en-US" altLang="zh-CN" sz="2800" b="1" baseline="30000" dirty="0" smtClean="0"/>
              <a:t>2</a:t>
            </a:r>
            <a:r>
              <a:rPr kumimoji="1" lang="en-US" altLang="zh-CN" sz="2800" b="1" dirty="0" smtClean="0"/>
              <a:t>))</a:t>
            </a:r>
          </a:p>
          <a:p>
            <a:pPr lvl="1" eaLnBrk="1" hangingPunct="1">
              <a:defRPr/>
            </a:pPr>
            <a:r>
              <a:rPr kumimoji="1" lang="zh-CN" altLang="en-US" sz="2800" b="1" dirty="0" smtClean="0"/>
              <a:t>每一对顶点间的最短路径问题</a:t>
            </a:r>
            <a:r>
              <a:rPr kumimoji="1" lang="en-US" altLang="zh-CN" sz="2800" b="1" dirty="0"/>
              <a:t/>
            </a:r>
            <a:br>
              <a:rPr kumimoji="1" lang="en-US" altLang="zh-CN" sz="2800" b="1" dirty="0"/>
            </a:br>
            <a:r>
              <a:rPr kumimoji="1" lang="en-US" altLang="zh-CN" sz="2800" b="1" dirty="0" smtClean="0"/>
              <a:t>		——Floyd</a:t>
            </a:r>
            <a:r>
              <a:rPr kumimoji="1" lang="zh-CN" altLang="en-US" sz="2800" b="1" dirty="0" smtClean="0"/>
              <a:t>算法</a:t>
            </a:r>
            <a:r>
              <a:rPr kumimoji="1" lang="en-US" altLang="zh-CN" sz="2800" b="1" dirty="0"/>
              <a:t>(</a:t>
            </a:r>
            <a:r>
              <a:rPr kumimoji="1" lang="en-US" altLang="zh-CN" sz="2800" b="1" dirty="0" smtClean="0"/>
              <a:t>O(n</a:t>
            </a:r>
            <a:r>
              <a:rPr kumimoji="1" lang="en-US" altLang="zh-CN" sz="2800" b="1" baseline="30000" dirty="0" smtClean="0"/>
              <a:t>3</a:t>
            </a:r>
            <a:r>
              <a:rPr kumimoji="1" lang="en-US" altLang="zh-CN" sz="2800" b="1" dirty="0" smtClean="0"/>
              <a:t>))</a:t>
            </a:r>
          </a:p>
          <a:p>
            <a:pPr lvl="1" eaLnBrk="1" hangingPunct="1">
              <a:defRPr/>
            </a:pPr>
            <a:r>
              <a:rPr kumimoji="1" lang="zh-CN" altLang="en-US" sz="2800" b="1" dirty="0" smtClean="0"/>
              <a:t>两个顶点间的最短路径</a:t>
            </a:r>
            <a:endParaRPr kumimoji="1" lang="en-US" altLang="zh-CN" sz="2800" b="1" dirty="0" smtClean="0"/>
          </a:p>
          <a:p>
            <a:pPr marL="457200" lvl="1" indent="0">
              <a:buNone/>
              <a:defRPr/>
            </a:pPr>
            <a:r>
              <a:rPr kumimoji="1" lang="en-US" altLang="zh-CN" sz="2800" b="1" dirty="0"/>
              <a:t>		</a:t>
            </a:r>
            <a:r>
              <a:rPr kumimoji="1" lang="en-US" altLang="zh-CN" sz="2800" b="1" dirty="0" smtClean="0"/>
              <a:t>——A*</a:t>
            </a:r>
            <a:r>
              <a:rPr kumimoji="1" lang="zh-CN" altLang="en-US" sz="2800" b="1" dirty="0" smtClean="0"/>
              <a:t>算法</a:t>
            </a:r>
            <a:endParaRPr kumimoji="1" lang="en-US" altLang="zh-CN" sz="2800" b="1" dirty="0"/>
          </a:p>
          <a:p>
            <a:pPr lvl="1" eaLnBrk="1" hangingPunct="1">
              <a:defRPr/>
            </a:pPr>
            <a:endParaRPr kumimoji="1" lang="en-US" altLang="zh-CN" sz="2800" b="1" dirty="0"/>
          </a:p>
          <a:p>
            <a:pPr lvl="1" eaLnBrk="1" hangingPunct="1">
              <a:defRPr/>
            </a:pPr>
            <a:endParaRPr kumimoji="1" lang="en-US" altLang="zh-CN" sz="2800" b="1" dirty="0" smtClean="0"/>
          </a:p>
          <a:p>
            <a:pPr lvl="3" eaLnBrk="1" hangingPunct="1">
              <a:defRPr/>
            </a:pPr>
            <a:endParaRPr kumimoji="1" lang="en-US" altLang="zh-CN" sz="2000" b="1" dirty="0" smtClean="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0" y="115888"/>
            <a:ext cx="7793038" cy="712787"/>
          </a:xfrm>
        </p:spPr>
        <p:txBody>
          <a:bodyPr/>
          <a:lstStyle/>
          <a:p>
            <a:pPr eaLnBrk="1" hangingPunct="1"/>
            <a:r>
              <a:rPr lang="zh-CN" altLang="en-US" b="1" dirty="0" smtClean="0">
                <a:solidFill>
                  <a:srgbClr val="0000FF"/>
                </a:solidFill>
              </a:rPr>
              <a:t>数据结构课程内容</a:t>
            </a:r>
          </a:p>
        </p:txBody>
      </p:sp>
      <p:pic>
        <p:nvPicPr>
          <p:cNvPr id="151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611314"/>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9081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椭圆 5"/>
          <p:cNvSpPr/>
          <p:nvPr/>
        </p:nvSpPr>
        <p:spPr>
          <a:xfrm>
            <a:off x="6672263" y="2424114"/>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8199" name="椭圆 5"/>
          <p:cNvSpPr/>
          <p:nvPr/>
        </p:nvSpPr>
        <p:spPr>
          <a:xfrm>
            <a:off x="6453188" y="5287964"/>
            <a:ext cx="3643312" cy="128587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204807" name="TextBox 13"/>
          <p:cNvSpPr txBox="1"/>
          <p:nvPr/>
        </p:nvSpPr>
        <p:spPr>
          <a:xfrm>
            <a:off x="6539706" y="5561808"/>
            <a:ext cx="3470822" cy="10156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3 ——</a:t>
            </a:r>
            <a:r>
              <a:rPr lang="zh-CN" altLang="en-US" sz="2000" b="1" i="1" noProof="1">
                <a:solidFill>
                  <a:srgbClr val="000000"/>
                </a:solidFill>
                <a:latin typeface="Times New Roman" panose="02020603050405020304" pitchFamily="18" charset="0"/>
                <a:ea typeface="宋体" panose="02010600030101010101" pitchFamily="2" charset="-122"/>
              </a:rPr>
              <a:t>拓扑排序</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4 ——</a:t>
            </a:r>
            <a:r>
              <a:rPr lang="zh-CN" altLang="en-US" sz="2000" b="1" i="1" noProof="1">
                <a:solidFill>
                  <a:srgbClr val="000000"/>
                </a:solidFill>
                <a:latin typeface="Times New Roman" panose="02020603050405020304" pitchFamily="18" charset="0"/>
                <a:ea typeface="宋体" panose="02010600030101010101" pitchFamily="2" charset="-122"/>
              </a:rPr>
              <a:t>关键路径</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wipe(down)">
                                      <p:cBhvr>
                                        <p:cTn id="10"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sp>
        <p:nvSpPr>
          <p:cNvPr id="9" name="Rectangle 2"/>
          <p:cNvSpPr txBox="1">
            <a:spLocks noChangeArrowheads="1"/>
          </p:cNvSpPr>
          <p:nvPr/>
        </p:nvSpPr>
        <p:spPr bwMode="auto">
          <a:xfrm>
            <a:off x="1001684" y="55077"/>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Tree>
    <p:extLst>
      <p:ext uri="{BB962C8B-B14F-4D97-AF65-F5344CB8AC3E}">
        <p14:creationId xmlns:p14="http://schemas.microsoft.com/office/powerpoint/2010/main" val="7828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Oval 4"/>
          <p:cNvSpPr>
            <a:spLocks noChangeArrowheads="1"/>
          </p:cNvSpPr>
          <p:nvPr/>
        </p:nvSpPr>
        <p:spPr bwMode="auto">
          <a:xfrm>
            <a:off x="6703096" y="3410843"/>
            <a:ext cx="652463"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Text Box 5"/>
          <p:cNvSpPr txBox="1">
            <a:spLocks noChangeArrowheads="1"/>
          </p:cNvSpPr>
          <p:nvPr/>
        </p:nvSpPr>
        <p:spPr bwMode="auto">
          <a:xfrm>
            <a:off x="6696746" y="35235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验收</a:t>
            </a:r>
          </a:p>
        </p:txBody>
      </p:sp>
      <p:sp>
        <p:nvSpPr>
          <p:cNvPr id="106502" name="Oval 6"/>
          <p:cNvSpPr>
            <a:spLocks noChangeArrowheads="1"/>
          </p:cNvSpPr>
          <p:nvPr/>
        </p:nvSpPr>
        <p:spPr bwMode="auto">
          <a:xfrm>
            <a:off x="146721" y="3609282"/>
            <a:ext cx="650875" cy="579437"/>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p:cNvSpPr txBox="1">
            <a:spLocks noChangeArrowheads="1"/>
          </p:cNvSpPr>
          <p:nvPr/>
        </p:nvSpPr>
        <p:spPr bwMode="auto">
          <a:xfrm>
            <a:off x="146721" y="3753744"/>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楷体_GB2312" pitchFamily="49" charset="-122"/>
              </a:rPr>
              <a:t>筹备</a:t>
            </a:r>
          </a:p>
        </p:txBody>
      </p:sp>
      <p:sp>
        <p:nvSpPr>
          <p:cNvPr id="106504" name="Oval 8"/>
          <p:cNvSpPr>
            <a:spLocks noChangeArrowheads="1"/>
          </p:cNvSpPr>
          <p:nvPr/>
        </p:nvSpPr>
        <p:spPr bwMode="auto">
          <a:xfrm>
            <a:off x="1200821" y="2759968"/>
            <a:ext cx="650875"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Text Box 9"/>
          <p:cNvSpPr txBox="1">
            <a:spLocks noChangeArrowheads="1"/>
          </p:cNvSpPr>
          <p:nvPr/>
        </p:nvSpPr>
        <p:spPr bwMode="auto">
          <a:xfrm>
            <a:off x="1200821" y="28345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招标</a:t>
            </a:r>
          </a:p>
        </p:txBody>
      </p:sp>
      <p:sp>
        <p:nvSpPr>
          <p:cNvPr id="106506" name="Oval 10"/>
          <p:cNvSpPr>
            <a:spLocks noChangeArrowheads="1"/>
          </p:cNvSpPr>
          <p:nvPr/>
        </p:nvSpPr>
        <p:spPr bwMode="auto">
          <a:xfrm>
            <a:off x="1210346" y="4425256"/>
            <a:ext cx="650875" cy="577850"/>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Text Box 11"/>
          <p:cNvSpPr txBox="1">
            <a:spLocks noChangeArrowheads="1"/>
          </p:cNvSpPr>
          <p:nvPr/>
        </p:nvSpPr>
        <p:spPr bwMode="auto">
          <a:xfrm>
            <a:off x="1200821"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备料</a:t>
            </a:r>
          </a:p>
        </p:txBody>
      </p:sp>
      <p:sp>
        <p:nvSpPr>
          <p:cNvPr id="106508" name="Oval 12"/>
          <p:cNvSpPr>
            <a:spLocks noChangeArrowheads="1"/>
          </p:cNvSpPr>
          <p:nvPr/>
        </p:nvSpPr>
        <p:spPr bwMode="auto">
          <a:xfrm>
            <a:off x="2648621" y="3193357"/>
            <a:ext cx="652463" cy="5794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rrowheads="1"/>
          </p:cNvSpPr>
          <p:nvPr/>
        </p:nvSpPr>
        <p:spPr bwMode="auto">
          <a:xfrm>
            <a:off x="2604592" y="3228282"/>
            <a:ext cx="7008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2000" b="1" dirty="0">
                <a:ea typeface="楷体_GB2312" pitchFamily="49" charset="-122"/>
              </a:rPr>
              <a:t>进驻</a:t>
            </a:r>
          </a:p>
          <a:p>
            <a:pPr algn="ctr">
              <a:lnSpc>
                <a:spcPct val="85000"/>
              </a:lnSpc>
            </a:pPr>
            <a:r>
              <a:rPr lang="zh-CN" altLang="en-US" sz="2000" b="1" dirty="0">
                <a:ea typeface="楷体_GB2312" pitchFamily="49" charset="-122"/>
              </a:rPr>
              <a:t>工地</a:t>
            </a:r>
          </a:p>
        </p:txBody>
      </p:sp>
      <p:sp>
        <p:nvSpPr>
          <p:cNvPr id="106510" name="Oval 14"/>
          <p:cNvSpPr>
            <a:spLocks noChangeArrowheads="1"/>
          </p:cNvSpPr>
          <p:nvPr/>
        </p:nvSpPr>
        <p:spPr bwMode="auto">
          <a:xfrm>
            <a:off x="2648620" y="4425256"/>
            <a:ext cx="259766" cy="649188"/>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6511" name="Text Box 15"/>
          <p:cNvSpPr txBox="1">
            <a:spLocks noChangeArrowheads="1"/>
          </p:cNvSpPr>
          <p:nvPr/>
        </p:nvSpPr>
        <p:spPr bwMode="auto">
          <a:xfrm>
            <a:off x="2631159"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ea typeface="楷体_GB2312" pitchFamily="49" charset="-122"/>
              </a:rPr>
              <a:t>测量</a:t>
            </a:r>
          </a:p>
        </p:txBody>
      </p:sp>
      <p:sp>
        <p:nvSpPr>
          <p:cNvPr id="106512" name="Oval 16"/>
          <p:cNvSpPr>
            <a:spLocks noChangeArrowheads="1"/>
          </p:cNvSpPr>
          <p:nvPr/>
        </p:nvSpPr>
        <p:spPr bwMode="auto">
          <a:xfrm>
            <a:off x="3915446" y="4496693"/>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Text Box 17"/>
          <p:cNvSpPr txBox="1">
            <a:spLocks noChangeArrowheads="1"/>
          </p:cNvSpPr>
          <p:nvPr/>
        </p:nvSpPr>
        <p:spPr bwMode="auto">
          <a:xfrm>
            <a:off x="3863752" y="4449306"/>
            <a:ext cx="740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ea typeface="楷体_GB2312" pitchFamily="49" charset="-122"/>
              </a:rPr>
              <a:t>挖地基</a:t>
            </a:r>
          </a:p>
        </p:txBody>
      </p:sp>
      <p:sp>
        <p:nvSpPr>
          <p:cNvPr id="106514" name="Oval 18"/>
          <p:cNvSpPr>
            <a:spLocks noChangeArrowheads="1"/>
          </p:cNvSpPr>
          <p:nvPr/>
        </p:nvSpPr>
        <p:spPr bwMode="auto">
          <a:xfrm>
            <a:off x="4531396" y="3483868"/>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Text Box 19"/>
          <p:cNvSpPr txBox="1">
            <a:spLocks noChangeArrowheads="1"/>
          </p:cNvSpPr>
          <p:nvPr/>
        </p:nvSpPr>
        <p:spPr bwMode="auto">
          <a:xfrm>
            <a:off x="4503242" y="3501009"/>
            <a:ext cx="700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2000" b="1" dirty="0">
                <a:ea typeface="楷体_GB2312" pitchFamily="49" charset="-122"/>
              </a:rPr>
              <a:t>浇注</a:t>
            </a:r>
          </a:p>
          <a:p>
            <a:pPr algn="ctr">
              <a:lnSpc>
                <a:spcPct val="80000"/>
              </a:lnSpc>
            </a:pPr>
            <a:r>
              <a:rPr lang="zh-CN" altLang="en-US" sz="2000" b="1" dirty="0">
                <a:ea typeface="楷体_GB2312" pitchFamily="49" charset="-122"/>
              </a:rPr>
              <a:t>水泥</a:t>
            </a:r>
          </a:p>
        </p:txBody>
      </p:sp>
      <p:sp>
        <p:nvSpPr>
          <p:cNvPr id="106516" name="Oval 20"/>
          <p:cNvSpPr>
            <a:spLocks noChangeArrowheads="1"/>
          </p:cNvSpPr>
          <p:nvPr/>
        </p:nvSpPr>
        <p:spPr bwMode="auto">
          <a:xfrm>
            <a:off x="3786859" y="2542482"/>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7" name="Text Box 21"/>
          <p:cNvSpPr txBox="1">
            <a:spLocks noChangeArrowheads="1"/>
          </p:cNvSpPr>
          <p:nvPr/>
        </p:nvSpPr>
        <p:spPr bwMode="auto">
          <a:xfrm>
            <a:off x="3774158" y="2605982"/>
            <a:ext cx="6985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lang="zh-CN" altLang="en-US" sz="2000" b="1" dirty="0">
                <a:ea typeface="楷体_GB2312" pitchFamily="49" charset="-122"/>
              </a:rPr>
              <a:t>搭架</a:t>
            </a:r>
          </a:p>
          <a:p>
            <a:pPr algn="ctr">
              <a:lnSpc>
                <a:spcPct val="85000"/>
              </a:lnSpc>
            </a:pPr>
            <a:r>
              <a:rPr lang="zh-CN" altLang="en-US" sz="2000" b="1" dirty="0">
                <a:ea typeface="楷体_GB2312" pitchFamily="49" charset="-122"/>
              </a:rPr>
              <a:t>子</a:t>
            </a:r>
          </a:p>
        </p:txBody>
      </p:sp>
      <p:sp>
        <p:nvSpPr>
          <p:cNvPr id="106518" name="Line 22"/>
          <p:cNvSpPr>
            <a:spLocks noChangeShapeType="1"/>
          </p:cNvSpPr>
          <p:nvPr/>
        </p:nvSpPr>
        <p:spPr bwMode="auto">
          <a:xfrm flipV="1">
            <a:off x="767433" y="3266382"/>
            <a:ext cx="577850"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9" name="Line 23"/>
          <p:cNvSpPr>
            <a:spLocks noChangeShapeType="1"/>
          </p:cNvSpPr>
          <p:nvPr/>
        </p:nvSpPr>
        <p:spPr bwMode="auto">
          <a:xfrm>
            <a:off x="694409" y="4134744"/>
            <a:ext cx="579437"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0" name="Line 24"/>
          <p:cNvSpPr>
            <a:spLocks noChangeShapeType="1"/>
          </p:cNvSpPr>
          <p:nvPr/>
        </p:nvSpPr>
        <p:spPr bwMode="auto">
          <a:xfrm>
            <a:off x="1853284" y="3121919"/>
            <a:ext cx="795337"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1" name="Line 25"/>
          <p:cNvSpPr>
            <a:spLocks noChangeShapeType="1"/>
          </p:cNvSpPr>
          <p:nvPr/>
        </p:nvSpPr>
        <p:spPr bwMode="auto">
          <a:xfrm flipV="1">
            <a:off x="1780259" y="3701357"/>
            <a:ext cx="941387" cy="7953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3" name="Line 27"/>
          <p:cNvSpPr>
            <a:spLocks noChangeShapeType="1"/>
          </p:cNvSpPr>
          <p:nvPr/>
        </p:nvSpPr>
        <p:spPr bwMode="auto">
          <a:xfrm flipV="1">
            <a:off x="3270920" y="3058418"/>
            <a:ext cx="579438" cy="3619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4" name="Line 28"/>
          <p:cNvSpPr>
            <a:spLocks noChangeShapeType="1"/>
          </p:cNvSpPr>
          <p:nvPr/>
        </p:nvSpPr>
        <p:spPr bwMode="auto">
          <a:xfrm>
            <a:off x="3155033" y="3701356"/>
            <a:ext cx="869950" cy="8683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9"/>
          <p:cNvSpPr>
            <a:spLocks noChangeShapeType="1"/>
          </p:cNvSpPr>
          <p:nvPr/>
        </p:nvSpPr>
        <p:spPr bwMode="auto">
          <a:xfrm>
            <a:off x="4313908" y="3048894"/>
            <a:ext cx="361950" cy="506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30"/>
          <p:cNvSpPr>
            <a:spLocks noChangeShapeType="1"/>
          </p:cNvSpPr>
          <p:nvPr/>
        </p:nvSpPr>
        <p:spPr bwMode="auto">
          <a:xfrm flipV="1">
            <a:off x="4458370" y="4063306"/>
            <a:ext cx="361950" cy="5064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31"/>
          <p:cNvSpPr>
            <a:spLocks noChangeShapeType="1"/>
          </p:cNvSpPr>
          <p:nvPr/>
        </p:nvSpPr>
        <p:spPr bwMode="auto">
          <a:xfrm>
            <a:off x="3270921" y="4752281"/>
            <a:ext cx="6508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8" name="Line 32"/>
          <p:cNvSpPr>
            <a:spLocks noChangeShapeType="1"/>
          </p:cNvSpPr>
          <p:nvPr/>
        </p:nvSpPr>
        <p:spPr bwMode="auto">
          <a:xfrm flipV="1">
            <a:off x="5037808" y="3121918"/>
            <a:ext cx="290512" cy="4333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9" name="Line 33"/>
          <p:cNvSpPr>
            <a:spLocks noChangeShapeType="1"/>
          </p:cNvSpPr>
          <p:nvPr/>
        </p:nvSpPr>
        <p:spPr bwMode="auto">
          <a:xfrm>
            <a:off x="5110833" y="3990282"/>
            <a:ext cx="506412"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0" name="Line 34"/>
          <p:cNvSpPr>
            <a:spLocks noChangeShapeType="1"/>
          </p:cNvSpPr>
          <p:nvPr/>
        </p:nvSpPr>
        <p:spPr bwMode="auto">
          <a:xfrm>
            <a:off x="5182271" y="3772793"/>
            <a:ext cx="4349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1" name="Line 35"/>
          <p:cNvSpPr>
            <a:spLocks noChangeShapeType="1"/>
          </p:cNvSpPr>
          <p:nvPr/>
        </p:nvSpPr>
        <p:spPr bwMode="auto">
          <a:xfrm>
            <a:off x="6341145" y="3772793"/>
            <a:ext cx="361950"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Text Box 36"/>
          <p:cNvSpPr txBox="1">
            <a:spLocks noChangeArrowheads="1"/>
          </p:cNvSpPr>
          <p:nvPr/>
        </p:nvSpPr>
        <p:spPr bwMode="auto">
          <a:xfrm>
            <a:off x="5750595" y="348386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cs typeface="Times New Roman" panose="02020603050405020304" pitchFamily="18" charset="0"/>
              </a:rPr>
              <a:t>…</a:t>
            </a:r>
            <a:endParaRPr lang="en-US" altLang="zh-CN"/>
          </a:p>
        </p:txBody>
      </p:sp>
      <p:sp>
        <p:nvSpPr>
          <p:cNvPr id="106542" name="Oval 46"/>
          <p:cNvSpPr>
            <a:spLocks noChangeArrowheads="1"/>
          </p:cNvSpPr>
          <p:nvPr/>
        </p:nvSpPr>
        <p:spPr bwMode="auto">
          <a:xfrm>
            <a:off x="2637509" y="3212407"/>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47328" y="5589241"/>
            <a:ext cx="7272808"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3" name="文本框 2"/>
          <p:cNvSpPr txBox="1"/>
          <p:nvPr/>
        </p:nvSpPr>
        <p:spPr>
          <a:xfrm>
            <a:off x="7320136" y="2348880"/>
            <a:ext cx="553998" cy="2916584"/>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49" name="Rectangle 2"/>
          <p:cNvSpPr txBox="1">
            <a:spLocks noChangeArrowheads="1"/>
          </p:cNvSpPr>
          <p:nvPr/>
        </p:nvSpPr>
        <p:spPr bwMode="auto">
          <a:xfrm>
            <a:off x="922611" y="-26668"/>
            <a:ext cx="4957365"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1</a:t>
            </a:r>
            <a:r>
              <a:rPr lang="zh-CN" altLang="en-US" sz="4000" b="1" dirty="0">
                <a:solidFill>
                  <a:srgbClr val="0000FF"/>
                </a:solidFill>
              </a:rPr>
              <a:t>：工程建设流程图</a:t>
            </a:r>
          </a:p>
        </p:txBody>
      </p:sp>
      <p:sp>
        <p:nvSpPr>
          <p:cNvPr id="47" name="Line 31"/>
          <p:cNvSpPr>
            <a:spLocks noChangeShapeType="1"/>
          </p:cNvSpPr>
          <p:nvPr/>
        </p:nvSpPr>
        <p:spPr bwMode="auto">
          <a:xfrm flipV="1">
            <a:off x="1919536" y="4720878"/>
            <a:ext cx="674092" cy="426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66194457"/>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Oval 3"/>
          <p:cNvSpPr>
            <a:spLocks noChangeArrowheads="1"/>
          </p:cNvSpPr>
          <p:nvPr/>
        </p:nvSpPr>
        <p:spPr bwMode="auto">
          <a:xfrm>
            <a:off x="1564085" y="20608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4" name="Text Box 4"/>
          <p:cNvSpPr txBox="1">
            <a:spLocks noChangeArrowheads="1"/>
          </p:cNvSpPr>
          <p:nvPr/>
        </p:nvSpPr>
        <p:spPr bwMode="auto">
          <a:xfrm>
            <a:off x="1564755" y="21148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latin typeface="楷体_GB2312" pitchFamily="49" charset="-122"/>
                <a:ea typeface="楷体_GB2312" pitchFamily="49" charset="-122"/>
              </a:rPr>
              <a:t>程序</a:t>
            </a:r>
          </a:p>
          <a:p>
            <a:pPr algn="ctr">
              <a:lnSpc>
                <a:spcPct val="80000"/>
              </a:lnSpc>
            </a:pPr>
            <a:r>
              <a:rPr lang="zh-CN" altLang="en-US" sz="1800" b="1">
                <a:solidFill>
                  <a:srgbClr val="0A0A0E"/>
                </a:solidFill>
                <a:latin typeface="楷体_GB2312" pitchFamily="49" charset="-122"/>
                <a:ea typeface="楷体_GB2312" pitchFamily="49" charset="-122"/>
              </a:rPr>
              <a:t>语言</a:t>
            </a:r>
          </a:p>
        </p:txBody>
      </p:sp>
      <p:sp>
        <p:nvSpPr>
          <p:cNvPr id="107525" name="Oval 5"/>
          <p:cNvSpPr>
            <a:spLocks noChangeArrowheads="1"/>
          </p:cNvSpPr>
          <p:nvPr/>
        </p:nvSpPr>
        <p:spPr bwMode="auto">
          <a:xfrm>
            <a:off x="2900761" y="2572023"/>
            <a:ext cx="623887"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6" name="Text Box 6"/>
          <p:cNvSpPr txBox="1">
            <a:spLocks noChangeArrowheads="1"/>
          </p:cNvSpPr>
          <p:nvPr/>
        </p:nvSpPr>
        <p:spPr bwMode="auto">
          <a:xfrm>
            <a:off x="2883967" y="260694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数据</a:t>
            </a:r>
          </a:p>
          <a:p>
            <a:pPr algn="ctr">
              <a:lnSpc>
                <a:spcPct val="80000"/>
              </a:lnSpc>
            </a:pPr>
            <a:r>
              <a:rPr lang="zh-CN" altLang="en-US" sz="1800" b="1">
                <a:solidFill>
                  <a:srgbClr val="0A0A0E"/>
                </a:solidFill>
                <a:ea typeface="楷体_GB2312" pitchFamily="49" charset="-122"/>
              </a:rPr>
              <a:t>结构</a:t>
            </a:r>
          </a:p>
        </p:txBody>
      </p:sp>
      <p:sp>
        <p:nvSpPr>
          <p:cNvPr id="107527" name="Oval 7"/>
          <p:cNvSpPr>
            <a:spLocks noChangeArrowheads="1"/>
          </p:cNvSpPr>
          <p:nvPr/>
        </p:nvSpPr>
        <p:spPr bwMode="auto">
          <a:xfrm>
            <a:off x="1633935" y="3445148"/>
            <a:ext cx="622300"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8" name="Text Box 8"/>
          <p:cNvSpPr txBox="1">
            <a:spLocks noChangeArrowheads="1"/>
          </p:cNvSpPr>
          <p:nvPr/>
        </p:nvSpPr>
        <p:spPr bwMode="auto">
          <a:xfrm>
            <a:off x="1640955" y="347689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离散</a:t>
            </a:r>
          </a:p>
          <a:p>
            <a:pPr algn="ctr">
              <a:lnSpc>
                <a:spcPct val="80000"/>
              </a:lnSpc>
            </a:pPr>
            <a:r>
              <a:rPr lang="zh-CN" altLang="en-US" sz="1800" b="1">
                <a:solidFill>
                  <a:srgbClr val="0A0A0E"/>
                </a:solidFill>
                <a:ea typeface="楷体_GB2312" pitchFamily="49" charset="-122"/>
              </a:rPr>
              <a:t>数学</a:t>
            </a:r>
          </a:p>
        </p:txBody>
      </p:sp>
      <p:sp>
        <p:nvSpPr>
          <p:cNvPr id="107529" name="Oval 9"/>
          <p:cNvSpPr>
            <a:spLocks noChangeArrowheads="1"/>
          </p:cNvSpPr>
          <p:nvPr/>
        </p:nvSpPr>
        <p:spPr bwMode="auto">
          <a:xfrm>
            <a:off x="6339285" y="3000648"/>
            <a:ext cx="620712"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Text Box 10"/>
          <p:cNvSpPr txBox="1">
            <a:spLocks noChangeArrowheads="1"/>
          </p:cNvSpPr>
          <p:nvPr/>
        </p:nvSpPr>
        <p:spPr bwMode="auto">
          <a:xfrm>
            <a:off x="6344717" y="30292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dirty="0">
                <a:solidFill>
                  <a:srgbClr val="0A0A0E"/>
                </a:solidFill>
                <a:ea typeface="楷体_GB2312" pitchFamily="49" charset="-122"/>
              </a:rPr>
              <a:t>软件</a:t>
            </a:r>
          </a:p>
          <a:p>
            <a:pPr algn="ctr">
              <a:lnSpc>
                <a:spcPct val="80000"/>
              </a:lnSpc>
            </a:pPr>
            <a:r>
              <a:rPr lang="zh-CN" altLang="en-US" sz="1800" b="1" dirty="0">
                <a:solidFill>
                  <a:srgbClr val="0A0A0E"/>
                </a:solidFill>
                <a:ea typeface="楷体_GB2312" pitchFamily="49" charset="-122"/>
              </a:rPr>
              <a:t>工程</a:t>
            </a:r>
          </a:p>
        </p:txBody>
      </p:sp>
      <p:sp>
        <p:nvSpPr>
          <p:cNvPr id="107531" name="Oval 11"/>
          <p:cNvSpPr>
            <a:spLocks noChangeArrowheads="1"/>
          </p:cNvSpPr>
          <p:nvPr/>
        </p:nvSpPr>
        <p:spPr bwMode="auto">
          <a:xfrm>
            <a:off x="4953397" y="4592912"/>
            <a:ext cx="623888"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2" name="Text Box 12"/>
          <p:cNvSpPr txBox="1">
            <a:spLocks noChangeArrowheads="1"/>
          </p:cNvSpPr>
          <p:nvPr/>
        </p:nvSpPr>
        <p:spPr bwMode="auto">
          <a:xfrm>
            <a:off x="4962923" y="4627836"/>
            <a:ext cx="6445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800" b="1">
                <a:solidFill>
                  <a:srgbClr val="0A0A0E"/>
                </a:solidFill>
                <a:ea typeface="楷体_GB2312" pitchFamily="49" charset="-122"/>
              </a:rPr>
              <a:t>操作</a:t>
            </a:r>
          </a:p>
          <a:p>
            <a:pPr algn="ctr">
              <a:lnSpc>
                <a:spcPct val="85000"/>
              </a:lnSpc>
            </a:pPr>
            <a:r>
              <a:rPr lang="zh-CN" altLang="en-US" sz="1800" b="1">
                <a:solidFill>
                  <a:srgbClr val="0A0A0E"/>
                </a:solidFill>
                <a:ea typeface="楷体_GB2312" pitchFamily="49" charset="-122"/>
              </a:rPr>
              <a:t>系统</a:t>
            </a:r>
          </a:p>
        </p:txBody>
      </p:sp>
      <p:sp>
        <p:nvSpPr>
          <p:cNvPr id="107533" name="Oval 13"/>
          <p:cNvSpPr>
            <a:spLocks noChangeArrowheads="1"/>
          </p:cNvSpPr>
          <p:nvPr/>
        </p:nvSpPr>
        <p:spPr bwMode="auto">
          <a:xfrm>
            <a:off x="4815286" y="2170387"/>
            <a:ext cx="623887"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rrowheads="1"/>
          </p:cNvSpPr>
          <p:nvPr/>
        </p:nvSpPr>
        <p:spPr bwMode="auto">
          <a:xfrm>
            <a:off x="4804842" y="220848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编译</a:t>
            </a:r>
          </a:p>
          <a:p>
            <a:pPr algn="ctr">
              <a:lnSpc>
                <a:spcPct val="80000"/>
              </a:lnSpc>
            </a:pPr>
            <a:r>
              <a:rPr lang="zh-CN" altLang="en-US" sz="1800" b="1">
                <a:solidFill>
                  <a:srgbClr val="0A0A0E"/>
                </a:solidFill>
                <a:ea typeface="楷体_GB2312" pitchFamily="49" charset="-122"/>
              </a:rPr>
              <a:t>原理</a:t>
            </a:r>
          </a:p>
        </p:txBody>
      </p:sp>
      <p:sp>
        <p:nvSpPr>
          <p:cNvPr id="107535" name="Oval 15"/>
          <p:cNvSpPr>
            <a:spLocks noChangeArrowheads="1"/>
          </p:cNvSpPr>
          <p:nvPr/>
        </p:nvSpPr>
        <p:spPr bwMode="auto">
          <a:xfrm>
            <a:off x="4834335" y="3430862"/>
            <a:ext cx="620712"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6" name="Text Box 16"/>
          <p:cNvSpPr txBox="1">
            <a:spLocks noChangeArrowheads="1"/>
          </p:cNvSpPr>
          <p:nvPr/>
        </p:nvSpPr>
        <p:spPr bwMode="auto">
          <a:xfrm>
            <a:off x="4759723" y="3519761"/>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A0A0E"/>
                </a:solidFill>
                <a:ea typeface="楷体_GB2312" pitchFamily="49" charset="-122"/>
              </a:rPr>
              <a:t>数据库</a:t>
            </a:r>
          </a:p>
        </p:txBody>
      </p:sp>
      <p:sp>
        <p:nvSpPr>
          <p:cNvPr id="107537" name="Oval 17"/>
          <p:cNvSpPr>
            <a:spLocks noChangeArrowheads="1"/>
          </p:cNvSpPr>
          <p:nvPr/>
        </p:nvSpPr>
        <p:spPr bwMode="auto">
          <a:xfrm>
            <a:off x="3086497" y="3832498"/>
            <a:ext cx="622300" cy="554038"/>
          </a:xfrm>
          <a:prstGeom prst="ellipse">
            <a:avLst/>
          </a:prstGeom>
          <a:noFill/>
          <a:ln w="12700"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Text Box 18"/>
          <p:cNvSpPr txBox="1">
            <a:spLocks noChangeArrowheads="1"/>
          </p:cNvSpPr>
          <p:nvPr/>
        </p:nvSpPr>
        <p:spPr bwMode="auto">
          <a:xfrm>
            <a:off x="3007123" y="3908698"/>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组成</a:t>
            </a:r>
          </a:p>
        </p:txBody>
      </p:sp>
      <p:sp>
        <p:nvSpPr>
          <p:cNvPr id="107539" name="Oval 19"/>
          <p:cNvSpPr>
            <a:spLocks noChangeArrowheads="1"/>
          </p:cNvSpPr>
          <p:nvPr/>
        </p:nvSpPr>
        <p:spPr bwMode="auto">
          <a:xfrm>
            <a:off x="3378597" y="4684987"/>
            <a:ext cx="622300"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Text Box 20"/>
          <p:cNvSpPr txBox="1">
            <a:spLocks noChangeArrowheads="1"/>
          </p:cNvSpPr>
          <p:nvPr/>
        </p:nvSpPr>
        <p:spPr bwMode="auto">
          <a:xfrm>
            <a:off x="3365898" y="4759599"/>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b="1" dirty="0">
                <a:solidFill>
                  <a:srgbClr val="0A0A0E"/>
                </a:solidFill>
                <a:ea typeface="楷体_GB2312" pitchFamily="49" charset="-122"/>
              </a:rPr>
              <a:t>汇编</a:t>
            </a:r>
          </a:p>
        </p:txBody>
      </p:sp>
      <p:sp>
        <p:nvSpPr>
          <p:cNvPr id="107541" name="Oval 21"/>
          <p:cNvSpPr>
            <a:spLocks noChangeArrowheads="1"/>
          </p:cNvSpPr>
          <p:nvPr/>
        </p:nvSpPr>
        <p:spPr bwMode="auto">
          <a:xfrm>
            <a:off x="6331347" y="431668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2" name="Text Box 22"/>
          <p:cNvSpPr txBox="1">
            <a:spLocks noChangeArrowheads="1"/>
          </p:cNvSpPr>
          <p:nvPr/>
        </p:nvSpPr>
        <p:spPr bwMode="auto">
          <a:xfrm>
            <a:off x="6253486" y="4408762"/>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A0A0E"/>
                </a:solidFill>
                <a:ea typeface="楷体_GB2312" pitchFamily="49" charset="-122"/>
              </a:rPr>
              <a:t>网络</a:t>
            </a:r>
          </a:p>
        </p:txBody>
      </p:sp>
      <p:sp>
        <p:nvSpPr>
          <p:cNvPr id="107543" name="Oval 23"/>
          <p:cNvSpPr>
            <a:spLocks noChangeArrowheads="1"/>
          </p:cNvSpPr>
          <p:nvPr/>
        </p:nvSpPr>
        <p:spPr bwMode="auto">
          <a:xfrm>
            <a:off x="1772047" y="483103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Text Box 24"/>
          <p:cNvSpPr txBox="1">
            <a:spLocks noChangeArrowheads="1"/>
          </p:cNvSpPr>
          <p:nvPr/>
        </p:nvSpPr>
        <p:spPr bwMode="auto">
          <a:xfrm>
            <a:off x="1774305" y="488183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数字</a:t>
            </a:r>
          </a:p>
          <a:p>
            <a:pPr algn="ctr">
              <a:lnSpc>
                <a:spcPct val="80000"/>
              </a:lnSpc>
            </a:pPr>
            <a:r>
              <a:rPr lang="zh-CN" altLang="en-US" sz="1800" b="1">
                <a:solidFill>
                  <a:srgbClr val="0A0A0E"/>
                </a:solidFill>
                <a:ea typeface="楷体_GB2312" pitchFamily="49" charset="-122"/>
              </a:rPr>
              <a:t>逻辑</a:t>
            </a:r>
          </a:p>
        </p:txBody>
      </p:sp>
      <p:sp>
        <p:nvSpPr>
          <p:cNvPr id="107545" name="Oval 25"/>
          <p:cNvSpPr>
            <a:spLocks noChangeArrowheads="1"/>
          </p:cNvSpPr>
          <p:nvPr/>
        </p:nvSpPr>
        <p:spPr bwMode="auto">
          <a:xfrm>
            <a:off x="490935" y="3900762"/>
            <a:ext cx="622300"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6" name="Text Box 26"/>
          <p:cNvSpPr txBox="1">
            <a:spLocks noChangeArrowheads="1"/>
          </p:cNvSpPr>
          <p:nvPr/>
        </p:nvSpPr>
        <p:spPr bwMode="auto">
          <a:xfrm>
            <a:off x="387748" y="3957911"/>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导论</a:t>
            </a:r>
          </a:p>
        </p:txBody>
      </p:sp>
      <p:sp>
        <p:nvSpPr>
          <p:cNvPr id="107547" name="Line 27"/>
          <p:cNvSpPr>
            <a:spLocks noChangeShapeType="1"/>
          </p:cNvSpPr>
          <p:nvPr/>
        </p:nvSpPr>
        <p:spPr bwMode="auto">
          <a:xfrm flipV="1">
            <a:off x="871935" y="2586311"/>
            <a:ext cx="830262" cy="13144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8" name="Line 28"/>
          <p:cNvSpPr>
            <a:spLocks noChangeShapeType="1"/>
          </p:cNvSpPr>
          <p:nvPr/>
        </p:nvSpPr>
        <p:spPr bwMode="auto">
          <a:xfrm flipV="1">
            <a:off x="1079897" y="3832499"/>
            <a:ext cx="554038" cy="20796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9" name="Line 29"/>
          <p:cNvSpPr>
            <a:spLocks noChangeShapeType="1"/>
          </p:cNvSpPr>
          <p:nvPr/>
        </p:nvSpPr>
        <p:spPr bwMode="auto">
          <a:xfrm>
            <a:off x="2176860" y="2492649"/>
            <a:ext cx="692150"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30"/>
          <p:cNvSpPr>
            <a:spLocks noChangeShapeType="1"/>
          </p:cNvSpPr>
          <p:nvPr/>
        </p:nvSpPr>
        <p:spPr bwMode="auto">
          <a:xfrm flipV="1">
            <a:off x="2256235" y="3070498"/>
            <a:ext cx="692150" cy="4841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Line 31"/>
          <p:cNvSpPr>
            <a:spLocks noChangeShapeType="1"/>
          </p:cNvSpPr>
          <p:nvPr/>
        </p:nvSpPr>
        <p:spPr bwMode="auto">
          <a:xfrm flipV="1">
            <a:off x="2326085" y="4316687"/>
            <a:ext cx="830262"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Line 32"/>
          <p:cNvSpPr>
            <a:spLocks noChangeShapeType="1"/>
          </p:cNvSpPr>
          <p:nvPr/>
        </p:nvSpPr>
        <p:spPr bwMode="auto">
          <a:xfrm flipV="1">
            <a:off x="1148161" y="4108724"/>
            <a:ext cx="1938337" cy="1381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3" name="Line 33"/>
          <p:cNvSpPr>
            <a:spLocks noChangeShapeType="1"/>
          </p:cNvSpPr>
          <p:nvPr/>
        </p:nvSpPr>
        <p:spPr bwMode="auto">
          <a:xfrm flipV="1">
            <a:off x="3502423" y="2516461"/>
            <a:ext cx="1312863" cy="2778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4" name="Line 34"/>
          <p:cNvSpPr>
            <a:spLocks noChangeShapeType="1"/>
          </p:cNvSpPr>
          <p:nvPr/>
        </p:nvSpPr>
        <p:spPr bwMode="auto">
          <a:xfrm>
            <a:off x="3502423" y="3000648"/>
            <a:ext cx="1312863" cy="6238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5" name="Line 35"/>
          <p:cNvSpPr>
            <a:spLocks noChangeShapeType="1"/>
          </p:cNvSpPr>
          <p:nvPr/>
        </p:nvSpPr>
        <p:spPr bwMode="auto">
          <a:xfrm>
            <a:off x="3364311" y="3140349"/>
            <a:ext cx="1658937" cy="1522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36"/>
          <p:cNvSpPr>
            <a:spLocks noChangeShapeType="1"/>
          </p:cNvSpPr>
          <p:nvPr/>
        </p:nvSpPr>
        <p:spPr bwMode="auto">
          <a:xfrm>
            <a:off x="3708797" y="4246837"/>
            <a:ext cx="1244600"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37"/>
          <p:cNvSpPr>
            <a:spLocks noChangeShapeType="1"/>
          </p:cNvSpPr>
          <p:nvPr/>
        </p:nvSpPr>
        <p:spPr bwMode="auto">
          <a:xfrm flipV="1">
            <a:off x="3985023" y="4940573"/>
            <a:ext cx="968375" cy="698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8" name="Line 38"/>
          <p:cNvSpPr>
            <a:spLocks noChangeShapeType="1"/>
          </p:cNvSpPr>
          <p:nvPr/>
        </p:nvSpPr>
        <p:spPr bwMode="auto">
          <a:xfrm>
            <a:off x="5437585" y="2586312"/>
            <a:ext cx="900112"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39"/>
          <p:cNvSpPr>
            <a:spLocks noChangeShapeType="1"/>
          </p:cNvSpPr>
          <p:nvPr/>
        </p:nvSpPr>
        <p:spPr bwMode="auto">
          <a:xfrm flipV="1">
            <a:off x="5577285" y="4662761"/>
            <a:ext cx="760412" cy="1381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40"/>
          <p:cNvSpPr>
            <a:spLocks noChangeShapeType="1"/>
          </p:cNvSpPr>
          <p:nvPr/>
        </p:nvSpPr>
        <p:spPr bwMode="auto">
          <a:xfrm>
            <a:off x="1010048" y="4386537"/>
            <a:ext cx="830263"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1" name="Line 41"/>
          <p:cNvSpPr>
            <a:spLocks noChangeShapeType="1"/>
          </p:cNvSpPr>
          <p:nvPr/>
        </p:nvSpPr>
        <p:spPr bwMode="auto">
          <a:xfrm>
            <a:off x="1079898" y="4316687"/>
            <a:ext cx="2284413"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2" name="Line 42"/>
          <p:cNvSpPr>
            <a:spLocks noChangeShapeType="1"/>
          </p:cNvSpPr>
          <p:nvPr/>
        </p:nvSpPr>
        <p:spPr bwMode="auto">
          <a:xfrm flipV="1">
            <a:off x="5507435" y="3416574"/>
            <a:ext cx="900112"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3" name="Line 43"/>
          <p:cNvSpPr>
            <a:spLocks noChangeShapeType="1"/>
          </p:cNvSpPr>
          <p:nvPr/>
        </p:nvSpPr>
        <p:spPr bwMode="auto">
          <a:xfrm>
            <a:off x="2326085" y="3694386"/>
            <a:ext cx="2489200" cy="682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1" name="Oval 51"/>
          <p:cNvSpPr>
            <a:spLocks noChangeArrowheads="1"/>
          </p:cNvSpPr>
          <p:nvPr/>
        </p:nvSpPr>
        <p:spPr bwMode="auto">
          <a:xfrm>
            <a:off x="2872185" y="25942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2" name="Oval 52"/>
          <p:cNvSpPr>
            <a:spLocks noChangeArrowheads="1"/>
          </p:cNvSpPr>
          <p:nvPr/>
        </p:nvSpPr>
        <p:spPr bwMode="auto">
          <a:xfrm>
            <a:off x="4842272" y="214022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3" name="Oval 53"/>
          <p:cNvSpPr>
            <a:spLocks noChangeArrowheads="1"/>
          </p:cNvSpPr>
          <p:nvPr/>
        </p:nvSpPr>
        <p:spPr bwMode="auto">
          <a:xfrm>
            <a:off x="1602185"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Oval 54"/>
          <p:cNvSpPr>
            <a:spLocks noChangeArrowheads="1"/>
          </p:cNvSpPr>
          <p:nvPr/>
        </p:nvSpPr>
        <p:spPr bwMode="auto">
          <a:xfrm>
            <a:off x="1779985" y="48262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Oval 55"/>
          <p:cNvSpPr>
            <a:spLocks noChangeArrowheads="1"/>
          </p:cNvSpPr>
          <p:nvPr/>
        </p:nvSpPr>
        <p:spPr bwMode="auto">
          <a:xfrm>
            <a:off x="495697" y="38912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6" name="Oval 56"/>
          <p:cNvSpPr>
            <a:spLocks noChangeArrowheads="1"/>
          </p:cNvSpPr>
          <p:nvPr/>
        </p:nvSpPr>
        <p:spPr bwMode="auto">
          <a:xfrm>
            <a:off x="6355160" y="30260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7" name="Oval 57"/>
          <p:cNvSpPr>
            <a:spLocks noChangeArrowheads="1"/>
          </p:cNvSpPr>
          <p:nvPr/>
        </p:nvSpPr>
        <p:spPr bwMode="auto">
          <a:xfrm>
            <a:off x="3088085" y="3869012"/>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8" name="Oval 58"/>
          <p:cNvSpPr>
            <a:spLocks noChangeArrowheads="1"/>
          </p:cNvSpPr>
          <p:nvPr/>
        </p:nvSpPr>
        <p:spPr bwMode="auto">
          <a:xfrm>
            <a:off x="4842272"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9" name="Oval 59"/>
          <p:cNvSpPr>
            <a:spLocks noChangeArrowheads="1"/>
          </p:cNvSpPr>
          <p:nvPr/>
        </p:nvSpPr>
        <p:spPr bwMode="auto">
          <a:xfrm>
            <a:off x="4986735" y="46103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0" name="Oval 60"/>
          <p:cNvSpPr>
            <a:spLocks noChangeArrowheads="1"/>
          </p:cNvSpPr>
          <p:nvPr/>
        </p:nvSpPr>
        <p:spPr bwMode="auto">
          <a:xfrm>
            <a:off x="6355160" y="43230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1" name="Oval 61"/>
          <p:cNvSpPr>
            <a:spLocks noChangeArrowheads="1"/>
          </p:cNvSpPr>
          <p:nvPr/>
        </p:nvSpPr>
        <p:spPr bwMode="auto">
          <a:xfrm>
            <a:off x="3377010" y="468339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877" y="2288041"/>
            <a:ext cx="4193618" cy="3145214"/>
          </a:xfrm>
          <a:prstGeom prst="rect">
            <a:avLst/>
          </a:prstGeom>
        </p:spPr>
      </p:pic>
      <p:sp>
        <p:nvSpPr>
          <p:cNvPr id="61" name="文本框 60"/>
          <p:cNvSpPr txBox="1"/>
          <p:nvPr/>
        </p:nvSpPr>
        <p:spPr>
          <a:xfrm>
            <a:off x="335360" y="5433255"/>
            <a:ext cx="7056710"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62" name="文本框 61"/>
          <p:cNvSpPr txBox="1"/>
          <p:nvPr/>
        </p:nvSpPr>
        <p:spPr>
          <a:xfrm>
            <a:off x="7104112" y="2279453"/>
            <a:ext cx="553998" cy="3068076"/>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63" name="Rectangle 2"/>
          <p:cNvSpPr txBox="1">
            <a:spLocks noChangeArrowheads="1"/>
          </p:cNvSpPr>
          <p:nvPr/>
        </p:nvSpPr>
        <p:spPr bwMode="auto">
          <a:xfrm>
            <a:off x="731664" y="-16281"/>
            <a:ext cx="4428232"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2</a:t>
            </a:r>
            <a:r>
              <a:rPr lang="zh-CN" altLang="en-US" sz="4000" b="1" dirty="0">
                <a:solidFill>
                  <a:srgbClr val="0000FF"/>
                </a:solidFill>
              </a:rPr>
              <a:t>：教学计划图</a:t>
            </a:r>
          </a:p>
        </p:txBody>
      </p:sp>
    </p:spTree>
    <p:extLst>
      <p:ext uri="{BB962C8B-B14F-4D97-AF65-F5344CB8AC3E}">
        <p14:creationId xmlns:p14="http://schemas.microsoft.com/office/powerpoint/2010/main" val="557317725"/>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124" name="Rectangle 52"/>
          <p:cNvSpPr>
            <a:spLocks noChangeArrowheads="1"/>
          </p:cNvSpPr>
          <p:nvPr/>
        </p:nvSpPr>
        <p:spPr bwMode="auto">
          <a:xfrm>
            <a:off x="911424" y="2317376"/>
            <a:ext cx="388843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800" b="1" dirty="0">
                <a:latin typeface="Times New Roman" panose="02020603050405020304" pitchFamily="18" charset="0"/>
              </a:rPr>
              <a:t>教学计划</a:t>
            </a:r>
            <a:r>
              <a:rPr lang="zh-CN" altLang="en-US" sz="2800" b="1" dirty="0">
                <a:solidFill>
                  <a:srgbClr val="FF0000"/>
                </a:solidFill>
                <a:latin typeface="Times New Roman" panose="02020603050405020304" pitchFamily="18" charset="0"/>
              </a:rPr>
              <a:t>是否可行</a:t>
            </a:r>
            <a:r>
              <a:rPr lang="zh-CN" altLang="en-US" sz="2800" b="1" dirty="0">
                <a:latin typeface="Times New Roman" panose="02020603050405020304" pitchFamily="18" charset="0"/>
              </a:rPr>
              <a:t>？</a:t>
            </a:r>
            <a:endParaRPr lang="en-US" altLang="zh-CN" sz="2800" b="1" dirty="0">
              <a:latin typeface="Times New Roman" panose="02020603050405020304" pitchFamily="18" charset="0"/>
            </a:endParaRPr>
          </a:p>
          <a:p>
            <a:pPr marL="457200" indent="-457200">
              <a:buFont typeface="Wingdings" panose="05000000000000000000" pitchFamily="2" charset="2"/>
              <a:buChar char="Ø"/>
            </a:pPr>
            <a:r>
              <a:rPr lang="zh-CN" altLang="zh-CN" sz="2800" b="1" dirty="0">
                <a:latin typeface="Times New Roman" panose="02020603050405020304" pitchFamily="18" charset="0"/>
              </a:rPr>
              <a:t>学生应按</a:t>
            </a:r>
            <a:r>
              <a:rPr lang="zh-CN" altLang="en-US" sz="2800" b="1" dirty="0">
                <a:solidFill>
                  <a:srgbClr val="FF0000"/>
                </a:solidFill>
                <a:latin typeface="Times New Roman" panose="02020603050405020304" pitchFamily="18" charset="0"/>
              </a:rPr>
              <a:t>何种</a:t>
            </a:r>
            <a:r>
              <a:rPr lang="zh-CN" altLang="zh-CN" sz="2800" b="1" dirty="0">
                <a:solidFill>
                  <a:srgbClr val="FF0000"/>
                </a:solidFill>
                <a:latin typeface="Times New Roman" panose="02020603050405020304" pitchFamily="18" charset="0"/>
              </a:rPr>
              <a:t>顺序</a:t>
            </a:r>
            <a:r>
              <a:rPr lang="zh-CN" altLang="zh-CN" sz="2800" b="1" dirty="0">
                <a:latin typeface="Times New Roman" panose="02020603050405020304" pitchFamily="18" charset="0"/>
              </a:rPr>
              <a:t>学习这些课程，才能顺利地完成学业</a:t>
            </a:r>
            <a:r>
              <a:rPr lang="en-US" altLang="zh-CN" sz="2800" b="1" dirty="0">
                <a:latin typeface="Times New Roman" panose="02020603050405020304" pitchFamily="18" charset="0"/>
              </a:rPr>
              <a:t>?</a:t>
            </a:r>
          </a:p>
        </p:txBody>
      </p:sp>
      <p:sp>
        <p:nvSpPr>
          <p:cNvPr id="771126" name="Rectangle 54"/>
          <p:cNvSpPr>
            <a:spLocks noChangeArrowheads="1"/>
          </p:cNvSpPr>
          <p:nvPr/>
        </p:nvSpPr>
        <p:spPr bwMode="auto">
          <a:xfrm>
            <a:off x="674218" y="0"/>
            <a:ext cx="27574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4000" b="1" dirty="0">
                <a:solidFill>
                  <a:srgbClr val="0000FF"/>
                </a:solidFill>
                <a:latin typeface="+mj-ea"/>
                <a:ea typeface="+mj-ea"/>
              </a:rPr>
              <a:t>问题的提出</a:t>
            </a:r>
          </a:p>
        </p:txBody>
      </p:sp>
      <p:graphicFrame>
        <p:nvGraphicFramePr>
          <p:cNvPr id="28" name="Group 75"/>
          <p:cNvGraphicFramePr>
            <a:graphicFrameLocks/>
          </p:cNvGraphicFramePr>
          <p:nvPr>
            <p:extLst/>
          </p:nvPr>
        </p:nvGraphicFramePr>
        <p:xfrm>
          <a:off x="5231904" y="1563954"/>
          <a:ext cx="5400600" cy="4457335"/>
        </p:xfrm>
        <a:graphic>
          <a:graphicData uri="http://schemas.openxmlformats.org/drawingml/2006/table">
            <a:tbl>
              <a:tblPr/>
              <a:tblGrid>
                <a:gridCol w="1092962"/>
                <a:gridCol w="2608663"/>
                <a:gridCol w="1698975"/>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汇编语言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语言的设计和分析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线性代数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数值分析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c9,c10,c1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4149080"/>
            <a:ext cx="1905000" cy="1905000"/>
          </a:xfrm>
          <a:prstGeom prst="rect">
            <a:avLst/>
          </a:prstGeom>
        </p:spPr>
      </p:pic>
    </p:spTree>
    <p:extLst>
      <p:ext uri="{BB962C8B-B14F-4D97-AF65-F5344CB8AC3E}">
        <p14:creationId xmlns:p14="http://schemas.microsoft.com/office/powerpoint/2010/main" val="36100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124"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7"/>
          <p:cNvSpPr>
            <a:spLocks noGrp="1" noChangeArrowheads="1"/>
          </p:cNvSpPr>
          <p:nvPr>
            <p:ph type="body" idx="4294967295"/>
          </p:nvPr>
        </p:nvSpPr>
        <p:spPr>
          <a:xfrm>
            <a:off x="896661" y="240750"/>
            <a:ext cx="8686800" cy="3124200"/>
          </a:xfrm>
        </p:spPr>
        <p:txBody>
          <a:bodyPr/>
          <a:lstStyle/>
          <a:p>
            <a:pPr eaLnBrk="1" hangingPunct="1">
              <a:buFont typeface="Wingdings" panose="05000000000000000000" pitchFamily="2" charset="2"/>
              <a:buNone/>
              <a:defRPr/>
            </a:pPr>
            <a:endParaRPr kumimoji="1" lang="en-US" altLang="zh-CN" b="1" dirty="0" smtClean="0">
              <a:solidFill>
                <a:schemeClr val="tx2"/>
              </a:solidFill>
              <a:latin typeface="Times New Roman" panose="02020603050405020304" pitchFamily="18" charset="0"/>
            </a:endParaRPr>
          </a:p>
          <a:p>
            <a:pPr eaLnBrk="1" hangingPunct="1">
              <a:defRPr/>
            </a:pPr>
            <a:r>
              <a:rPr kumimoji="1" lang="zh-CN" altLang="en-US" b="1" dirty="0" smtClean="0">
                <a:latin typeface="Times New Roman" panose="02020603050405020304" pitchFamily="18" charset="0"/>
              </a:rPr>
              <a:t>子图</a:t>
            </a:r>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a:latin typeface="Times New Roman" panose="02020603050405020304" pitchFamily="18" charset="0"/>
              </a:rPr>
              <a:t>假设有两个图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和</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，且满足条件：</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V(G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a:t>
            </a:r>
            <a:r>
              <a:rPr kumimoji="1" lang="en-US" altLang="zh-CN" sz="2800" b="1" dirty="0">
                <a:latin typeface="Times New Roman" panose="02020603050405020304" pitchFamily="18" charset="0"/>
              </a:rPr>
              <a:t>E(G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 </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，则称</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是</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的子图。</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例： </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1</a:t>
            </a:r>
            <a:r>
              <a:rPr kumimoji="1" lang="zh-CN" altLang="en-US" sz="2800" b="1" dirty="0">
                <a:latin typeface="Times New Roman" panose="02020603050405020304" pitchFamily="18" charset="0"/>
              </a:rPr>
              <a:t>的一些子图：</a:t>
            </a:r>
          </a:p>
        </p:txBody>
      </p:sp>
      <p:grpSp>
        <p:nvGrpSpPr>
          <p:cNvPr id="18435" name="Group 1076"/>
          <p:cNvGrpSpPr>
            <a:grpSpLocks/>
          </p:cNvGrpSpPr>
          <p:nvPr/>
        </p:nvGrpSpPr>
        <p:grpSpPr bwMode="auto">
          <a:xfrm>
            <a:off x="5684390" y="3068639"/>
            <a:ext cx="4730750" cy="2759075"/>
            <a:chOff x="0" y="0"/>
            <a:chExt cx="2980" cy="1738"/>
          </a:xfrm>
        </p:grpSpPr>
        <p:grpSp>
          <p:nvGrpSpPr>
            <p:cNvPr id="24597" name="Group 1046"/>
            <p:cNvGrpSpPr>
              <a:grpSpLocks/>
            </p:cNvGrpSpPr>
            <p:nvPr/>
          </p:nvGrpSpPr>
          <p:grpSpPr bwMode="auto">
            <a:xfrm>
              <a:off x="0" y="94"/>
              <a:ext cx="392" cy="309"/>
              <a:chOff x="0" y="0"/>
              <a:chExt cx="475" cy="339"/>
            </a:xfrm>
          </p:grpSpPr>
          <p:sp>
            <p:nvSpPr>
              <p:cNvPr id="26669" name="AutoShape 104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70" name="Text Box 104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8" name="Group 1049"/>
            <p:cNvGrpSpPr>
              <a:grpSpLocks/>
            </p:cNvGrpSpPr>
            <p:nvPr/>
          </p:nvGrpSpPr>
          <p:grpSpPr bwMode="auto">
            <a:xfrm>
              <a:off x="987" y="94"/>
              <a:ext cx="392" cy="309"/>
              <a:chOff x="0" y="0"/>
              <a:chExt cx="475" cy="339"/>
            </a:xfrm>
          </p:grpSpPr>
          <p:sp>
            <p:nvSpPr>
              <p:cNvPr id="26667" name="AutoShape 10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8" name="Text Box 10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9" name="Group 1052"/>
            <p:cNvGrpSpPr>
              <a:grpSpLocks/>
            </p:cNvGrpSpPr>
            <p:nvPr/>
          </p:nvGrpSpPr>
          <p:grpSpPr bwMode="auto">
            <a:xfrm>
              <a:off x="987" y="1425"/>
              <a:ext cx="392" cy="309"/>
              <a:chOff x="0" y="0"/>
              <a:chExt cx="475" cy="339"/>
            </a:xfrm>
          </p:grpSpPr>
          <p:sp>
            <p:nvSpPr>
              <p:cNvPr id="2" name="AutoShape 10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5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0" name="Group 1055"/>
            <p:cNvGrpSpPr>
              <a:grpSpLocks/>
            </p:cNvGrpSpPr>
            <p:nvPr/>
          </p:nvGrpSpPr>
          <p:grpSpPr bwMode="auto">
            <a:xfrm>
              <a:off x="987" y="572"/>
              <a:ext cx="392" cy="309"/>
              <a:chOff x="0" y="0"/>
              <a:chExt cx="475" cy="339"/>
            </a:xfrm>
          </p:grpSpPr>
          <p:sp>
            <p:nvSpPr>
              <p:cNvPr id="26663" name="AutoShape 10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4" name="Text Box 10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1" name="Line 1058"/>
            <p:cNvSpPr>
              <a:spLocks noChangeShapeType="1"/>
            </p:cNvSpPr>
            <p:nvPr/>
          </p:nvSpPr>
          <p:spPr bwMode="auto">
            <a:xfrm>
              <a:off x="1134" y="884"/>
              <a:ext cx="0" cy="54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2" name="Group 1075"/>
            <p:cNvGrpSpPr>
              <a:grpSpLocks/>
            </p:cNvGrpSpPr>
            <p:nvPr/>
          </p:nvGrpSpPr>
          <p:grpSpPr bwMode="auto">
            <a:xfrm>
              <a:off x="2064" y="0"/>
              <a:ext cx="916" cy="1738"/>
              <a:chOff x="0" y="0"/>
              <a:chExt cx="916" cy="1738"/>
            </a:xfrm>
          </p:grpSpPr>
          <p:sp>
            <p:nvSpPr>
              <p:cNvPr id="26651" name="Oval 1060"/>
              <p:cNvSpPr/>
              <p:nvPr/>
            </p:nvSpPr>
            <p:spPr>
              <a:xfrm>
                <a:off x="0" y="137"/>
                <a:ext cx="916" cy="82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604" name="Group 1061"/>
              <p:cNvGrpSpPr>
                <a:grpSpLocks/>
              </p:cNvGrpSpPr>
              <p:nvPr/>
            </p:nvGrpSpPr>
            <p:grpSpPr bwMode="auto">
              <a:xfrm>
                <a:off x="335" y="0"/>
                <a:ext cx="305" cy="307"/>
                <a:chOff x="0" y="0"/>
                <a:chExt cx="360" cy="349"/>
              </a:xfrm>
            </p:grpSpPr>
            <p:sp>
              <p:nvSpPr>
                <p:cNvPr id="26661" name="AutoShape 106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63"/>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605" name="Line 1064"/>
              <p:cNvSpPr>
                <a:spLocks noChangeShapeType="1"/>
              </p:cNvSpPr>
              <p:nvPr/>
            </p:nvSpPr>
            <p:spPr bwMode="auto">
              <a:xfrm rot="8775436" flipH="1">
                <a:off x="153" y="187"/>
                <a:ext cx="15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6" name="Group 1065"/>
              <p:cNvGrpSpPr>
                <a:grpSpLocks/>
              </p:cNvGrpSpPr>
              <p:nvPr/>
            </p:nvGrpSpPr>
            <p:grpSpPr bwMode="auto">
              <a:xfrm>
                <a:off x="305" y="1440"/>
                <a:ext cx="403" cy="298"/>
                <a:chOff x="0" y="0"/>
                <a:chExt cx="475" cy="339"/>
              </a:xfrm>
            </p:grpSpPr>
            <p:sp>
              <p:nvSpPr>
                <p:cNvPr id="8" name="AutoShape 1066"/>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0" name="Text Box 1067"/>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7" name="Group 1068"/>
              <p:cNvGrpSpPr>
                <a:grpSpLocks/>
              </p:cNvGrpSpPr>
              <p:nvPr/>
            </p:nvGrpSpPr>
            <p:grpSpPr bwMode="auto">
              <a:xfrm>
                <a:off x="305" y="799"/>
                <a:ext cx="403" cy="298"/>
                <a:chOff x="0" y="0"/>
                <a:chExt cx="475" cy="339"/>
              </a:xfrm>
            </p:grpSpPr>
            <p:sp>
              <p:nvSpPr>
                <p:cNvPr id="26657" name="AutoShape 1069"/>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070"/>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8" name="Line 1071"/>
              <p:cNvSpPr>
                <a:spLocks noChangeShapeType="1"/>
              </p:cNvSpPr>
              <p:nvPr/>
            </p:nvSpPr>
            <p:spPr bwMode="auto">
              <a:xfrm rot="20779255" flipH="1">
                <a:off x="611" y="912"/>
                <a:ext cx="91"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80" name="Group 1077"/>
          <p:cNvGrpSpPr>
            <a:grpSpLocks/>
          </p:cNvGrpSpPr>
          <p:nvPr/>
        </p:nvGrpSpPr>
        <p:grpSpPr bwMode="auto">
          <a:xfrm>
            <a:off x="2369840" y="3409528"/>
            <a:ext cx="2286000" cy="2971800"/>
            <a:chOff x="0" y="0"/>
            <a:chExt cx="1584" cy="2208"/>
          </a:xfrm>
        </p:grpSpPr>
        <p:sp>
          <p:nvSpPr>
            <p:cNvPr id="26631" name="Oval 1078"/>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584" name="Group 1079"/>
            <p:cNvGrpSpPr>
              <a:grpSpLocks/>
            </p:cNvGrpSpPr>
            <p:nvPr/>
          </p:nvGrpSpPr>
          <p:grpSpPr bwMode="auto">
            <a:xfrm>
              <a:off x="368" y="0"/>
              <a:ext cx="336" cy="353"/>
              <a:chOff x="0" y="0"/>
              <a:chExt cx="360" cy="349"/>
            </a:xfrm>
          </p:grpSpPr>
          <p:sp>
            <p:nvSpPr>
              <p:cNvPr id="26643" name="AutoShape 1080"/>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44" name="Text Box 1081"/>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585" name="Line 1082"/>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1083"/>
            <p:cNvGrpSpPr>
              <a:grpSpLocks/>
            </p:cNvGrpSpPr>
            <p:nvPr/>
          </p:nvGrpSpPr>
          <p:grpSpPr bwMode="auto">
            <a:xfrm>
              <a:off x="336" y="1865"/>
              <a:ext cx="443" cy="343"/>
              <a:chOff x="0" y="0"/>
              <a:chExt cx="475" cy="339"/>
            </a:xfrm>
          </p:grpSpPr>
          <p:sp>
            <p:nvSpPr>
              <p:cNvPr id="26641" name="AutoShape 108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08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587" name="Group 1086"/>
            <p:cNvGrpSpPr>
              <a:grpSpLocks/>
            </p:cNvGrpSpPr>
            <p:nvPr/>
          </p:nvGrpSpPr>
          <p:grpSpPr bwMode="auto">
            <a:xfrm>
              <a:off x="336" y="919"/>
              <a:ext cx="443" cy="343"/>
              <a:chOff x="0" y="0"/>
              <a:chExt cx="475" cy="339"/>
            </a:xfrm>
          </p:grpSpPr>
          <p:sp>
            <p:nvSpPr>
              <p:cNvPr id="6" name="AutoShape 1087"/>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8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588" name="Line 1089"/>
            <p:cNvSpPr>
              <a:spLocks noChangeShapeType="1"/>
            </p:cNvSpPr>
            <p:nvPr/>
          </p:nvSpPr>
          <p:spPr bwMode="auto">
            <a:xfrm rot="20779255" flipH="1">
              <a:off x="652" y="108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090"/>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1091"/>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6629" name="TextBox 44"/>
          <p:cNvSpPr txBox="1"/>
          <p:nvPr/>
        </p:nvSpPr>
        <p:spPr>
          <a:xfrm>
            <a:off x="7059166" y="6100763"/>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的一些子图</a:t>
            </a:r>
          </a:p>
        </p:txBody>
      </p:sp>
      <p:sp>
        <p:nvSpPr>
          <p:cNvPr id="10" name="Rectangle 47"/>
          <p:cNvSpPr/>
          <p:nvPr/>
        </p:nvSpPr>
        <p:spPr>
          <a:xfrm>
            <a:off x="5231953" y="2924176"/>
            <a:ext cx="5616575" cy="36734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right)">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199456" y="1196752"/>
            <a:ext cx="9220324" cy="4480148"/>
          </a:xfrm>
        </p:spPr>
        <p:txBody>
          <a:bodyPr>
            <a:normAutofit/>
          </a:bodyPr>
          <a:lstStyle/>
          <a:p>
            <a:pPr lvl="1"/>
            <a:r>
              <a:rPr lang="zh-CN" altLang="en-US" sz="2800" dirty="0"/>
              <a:t>教学计划制定问题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表示活动</a:t>
            </a:r>
            <a:r>
              <a:rPr lang="en-US" altLang="zh-CN" sz="2400" dirty="0"/>
              <a:t>/</a:t>
            </a:r>
            <a:r>
              <a:rPr lang="zh-CN" altLang="en-US" sz="2400" dirty="0"/>
              <a:t>子工程；</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表示先决条件，活动</a:t>
            </a:r>
            <a:r>
              <a:rPr lang="en-US" altLang="zh-CN" sz="2400" dirty="0"/>
              <a:t>V</a:t>
            </a:r>
            <a:r>
              <a:rPr lang="en-US" altLang="zh-CN" sz="2400" baseline="-25000" dirty="0"/>
              <a:t>i</a:t>
            </a:r>
            <a:r>
              <a:rPr lang="en-US" altLang="zh-CN" sz="2400" dirty="0"/>
              <a:t> </a:t>
            </a:r>
            <a:r>
              <a:rPr lang="zh-CN" altLang="en-US" sz="2400" dirty="0"/>
              <a:t>先于活动</a:t>
            </a:r>
            <a:r>
              <a:rPr lang="en-US" altLang="zh-CN" sz="2400" dirty="0"/>
              <a:t>V</a:t>
            </a:r>
            <a:r>
              <a:rPr lang="en-US" altLang="zh-CN" sz="2400" baseline="-25000" dirty="0"/>
              <a:t>j</a:t>
            </a:r>
            <a:r>
              <a:rPr lang="en-US" altLang="zh-CN" sz="2400" dirty="0"/>
              <a:t> </a:t>
            </a:r>
            <a:r>
              <a:rPr lang="zh-CN" altLang="en-US" sz="2400" dirty="0"/>
              <a:t>进行。</a:t>
            </a:r>
            <a:endParaRPr lang="en-US" altLang="zh-CN" sz="2400" dirty="0"/>
          </a:p>
          <a:p>
            <a:pPr marL="933450" lvl="2" indent="-19050">
              <a:buNone/>
            </a:pPr>
            <a:r>
              <a:rPr lang="zh-CN" altLang="zh-CN" sz="2400" dirty="0">
                <a:solidFill>
                  <a:srgbClr val="FF0000"/>
                </a:solidFill>
              </a:rPr>
              <a:t>按</a:t>
            </a:r>
            <a:r>
              <a:rPr lang="zh-CN" altLang="en-US" sz="2400" dirty="0">
                <a:solidFill>
                  <a:srgbClr val="FF0000"/>
                </a:solidFill>
              </a:rPr>
              <a:t>何种</a:t>
            </a:r>
            <a:r>
              <a:rPr lang="zh-CN" altLang="zh-CN" sz="2400" dirty="0">
                <a:solidFill>
                  <a:srgbClr val="FF0000"/>
                </a:solidFill>
              </a:rPr>
              <a:t>顺序学习</a:t>
            </a:r>
            <a:r>
              <a:rPr lang="zh-CN" altLang="en-US" sz="2400" dirty="0">
                <a:solidFill>
                  <a:srgbClr val="FF0000"/>
                </a:solidFill>
              </a:rPr>
              <a:t>所有</a:t>
            </a:r>
            <a:r>
              <a:rPr lang="zh-CN" altLang="zh-CN" sz="2400" dirty="0">
                <a:solidFill>
                  <a:srgbClr val="FF0000"/>
                </a:solidFill>
              </a:rPr>
              <a:t>课程才能无矛盾、顺利地完成学业</a:t>
            </a:r>
            <a:r>
              <a:rPr lang="zh-CN" altLang="en-US" sz="2400" dirty="0">
                <a:solidFill>
                  <a:srgbClr val="FF0000"/>
                </a:solidFill>
              </a:rPr>
              <a:t>？</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grpSp>
        <p:nvGrpSpPr>
          <p:cNvPr id="7" name="Group 34"/>
          <p:cNvGrpSpPr>
            <a:grpSpLocks/>
          </p:cNvGrpSpPr>
          <p:nvPr/>
        </p:nvGrpSpPr>
        <p:grpSpPr bwMode="auto">
          <a:xfrm>
            <a:off x="7428572" y="4884813"/>
            <a:ext cx="2699876" cy="1663533"/>
            <a:chOff x="1008" y="672"/>
            <a:chExt cx="1920" cy="1347"/>
          </a:xfrm>
        </p:grpSpPr>
        <p:sp>
          <p:nvSpPr>
            <p:cNvPr id="8" name="Text Box 3"/>
            <p:cNvSpPr txBox="1">
              <a:spLocks noChangeArrowheads="1"/>
            </p:cNvSpPr>
            <p:nvPr/>
          </p:nvSpPr>
          <p:spPr bwMode="auto">
            <a:xfrm>
              <a:off x="2245" y="1300"/>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9"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 name="Text Box 5"/>
            <p:cNvSpPr txBox="1">
              <a:spLocks noChangeArrowheads="1"/>
            </p:cNvSpPr>
            <p:nvPr/>
          </p:nvSpPr>
          <p:spPr bwMode="auto">
            <a:xfrm>
              <a:off x="1100" y="691"/>
              <a:ext cx="713" cy="4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square">
              <a:spAutoFit/>
            </a:bodyPr>
            <a:lstStyle/>
            <a:p>
              <a:pPr algn="ctr">
                <a:lnSpc>
                  <a:spcPct val="85000"/>
                </a:lnSpc>
              </a:pPr>
              <a:r>
                <a:rPr lang="zh-CN" altLang="en-US" sz="2000" b="1" i="1" dirty="0">
                  <a:solidFill>
                    <a:srgbClr val="0A0A0E"/>
                  </a:solidFill>
                  <a:ea typeface="黑体" panose="02010609060101010101" pitchFamily="49" charset="-122"/>
                </a:rPr>
                <a:t>程序设计基础</a:t>
              </a:r>
            </a:p>
          </p:txBody>
        </p:sp>
        <p:sp>
          <p:nvSpPr>
            <p:cNvPr id="11" name="Text Box 6"/>
            <p:cNvSpPr txBox="1">
              <a:spLocks noChangeArrowheads="1"/>
            </p:cNvSpPr>
            <p:nvPr/>
          </p:nvSpPr>
          <p:spPr bwMode="auto">
            <a:xfrm>
              <a:off x="1031" y="1496"/>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2"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8"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aphicFrame>
        <p:nvGraphicFramePr>
          <p:cNvPr id="21" name="Group 75"/>
          <p:cNvGraphicFramePr>
            <a:graphicFrameLocks/>
          </p:cNvGraphicFramePr>
          <p:nvPr>
            <p:extLst>
              <p:ext uri="{D42A27DB-BD31-4B8C-83A1-F6EECF244321}">
                <p14:modId xmlns:p14="http://schemas.microsoft.com/office/powerpoint/2010/main" val="142383159"/>
              </p:ext>
            </p:extLst>
          </p:nvPr>
        </p:nvGraphicFramePr>
        <p:xfrm>
          <a:off x="1989310" y="4957166"/>
          <a:ext cx="3674642" cy="1439815"/>
        </p:xfrm>
        <a:graphic>
          <a:graphicData uri="http://schemas.openxmlformats.org/drawingml/2006/table">
            <a:tbl>
              <a:tblPr/>
              <a:tblGrid>
                <a:gridCol w="1003854"/>
                <a:gridCol w="1471990"/>
                <a:gridCol w="1198798"/>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212976"/>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1" y="3789040"/>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拓扑排序问题</a:t>
            </a:r>
          </a:p>
        </p:txBody>
      </p:sp>
      <p:sp>
        <p:nvSpPr>
          <p:cNvPr id="31" name="Line 18"/>
          <p:cNvSpPr>
            <a:spLocks noChangeShapeType="1"/>
          </p:cNvSpPr>
          <p:nvPr/>
        </p:nvSpPr>
        <p:spPr bwMode="auto">
          <a:xfrm>
            <a:off x="8142312" y="179377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57775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55679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Tree>
    <p:extLst>
      <p:ext uri="{BB962C8B-B14F-4D97-AF65-F5344CB8AC3E}">
        <p14:creationId xmlns:p14="http://schemas.microsoft.com/office/powerpoint/2010/main" val="29821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lt">
                                    <p:tmPct val="10000"/>
                                  </p:iterate>
                                  <p:childTnLst>
                                    <p:set>
                                      <p:cBhvr>
                                        <p:cTn id="39" dur="1" fill="hold">
                                          <p:stCondLst>
                                            <p:cond delay="0"/>
                                          </p:stCondLst>
                                        </p:cTn>
                                        <p:tgtEl>
                                          <p:spTgt spid="772098">
                                            <p:txEl>
                                              <p:pRg st="4" end="4"/>
                                            </p:txEl>
                                          </p:spTgt>
                                        </p:tgtEl>
                                        <p:attrNameLst>
                                          <p:attrName>style.visibility</p:attrName>
                                        </p:attrNameLst>
                                      </p:cBhvr>
                                      <p:to>
                                        <p:strVal val="visible"/>
                                      </p:to>
                                    </p:set>
                                    <p:anim calcmode="lin" valueType="num">
                                      <p:cBhvr>
                                        <p:cTn id="40" dur="250" fill="hold"/>
                                        <p:tgtEl>
                                          <p:spTgt spid="772098">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772098">
                                            <p:txEl>
                                              <p:pRg st="4" end="4"/>
                                            </p:txEl>
                                          </p:spTgt>
                                        </p:tgtEl>
                                        <p:attrNameLst>
                                          <p:attrName>ppt_y</p:attrName>
                                        </p:attrNameLst>
                                      </p:cBhvr>
                                      <p:tavLst>
                                        <p:tav tm="0">
                                          <p:val>
                                            <p:strVal val="#ppt_y"/>
                                          </p:val>
                                        </p:tav>
                                        <p:tav tm="100000">
                                          <p:val>
                                            <p:strVal val="#ppt_y"/>
                                          </p:val>
                                        </p:tav>
                                      </p:tavLst>
                                    </p:anim>
                                    <p:anim calcmode="lin" valueType="num">
                                      <p:cBhvr>
                                        <p:cTn id="42" dur="250" fill="hold"/>
                                        <p:tgtEl>
                                          <p:spTgt spid="772098">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772098">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77209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31" grpId="0" animBg="1"/>
      <p:bldP spid="32" grpId="0" animBg="1"/>
      <p:bldP spid="34" grpId="0" animBg="1"/>
      <p:bldP spid="26" grpId="0" animBg="1"/>
      <p:bldP spid="3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512762" y="44624"/>
            <a:ext cx="7793038" cy="647700"/>
          </a:xfrm>
        </p:spPr>
        <p:txBody>
          <a:bodyPr>
            <a:normAutofit fontScale="90000"/>
          </a:bodyPr>
          <a:lstStyle/>
          <a:p>
            <a:pPr eaLnBrk="1" hangingPunct="1"/>
            <a:r>
              <a:rPr lang="en-US" altLang="zh-CN" b="1" dirty="0" smtClean="0">
                <a:solidFill>
                  <a:srgbClr val="0000FF"/>
                </a:solidFill>
              </a:rPr>
              <a:t>8.6 拓</a:t>
            </a:r>
            <a:r>
              <a:rPr lang="zh-CN" altLang="en-US" b="1" dirty="0" smtClean="0">
                <a:solidFill>
                  <a:srgbClr val="0000FF"/>
                </a:solidFill>
              </a:rPr>
              <a:t>扑排序</a:t>
            </a:r>
          </a:p>
        </p:txBody>
      </p:sp>
      <p:sp>
        <p:nvSpPr>
          <p:cNvPr id="218115" name="Rectangle 3"/>
          <p:cNvSpPr>
            <a:spLocks noGrp="1" noChangeArrowheads="1"/>
          </p:cNvSpPr>
          <p:nvPr>
            <p:ph type="body" idx="4294967295"/>
          </p:nvPr>
        </p:nvSpPr>
        <p:spPr>
          <a:xfrm>
            <a:off x="1055440" y="1340768"/>
            <a:ext cx="10513168" cy="4114800"/>
          </a:xfrm>
        </p:spPr>
        <p:txBody>
          <a:bodyPr>
            <a:prstTxWarp prst="textNoShape">
              <a:avLst/>
            </a:prstTxWarp>
            <a:noAutofit/>
          </a:bodyPr>
          <a:lstStyle/>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拓扑排序：先决条件问题</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将一个有向无环图中所有顶点在不违反先决条件关系的前提下排成线性序列的过程称为拓扑排序</a:t>
            </a:r>
          </a:p>
          <a:p>
            <a:pPr eaLnBrk="1" hangingPunct="1">
              <a:lnSpc>
                <a:spcPct val="8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a:t>
            </a:r>
            <a:r>
              <a:rPr lang="en-US" altLang="zh-CN" b="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opological order</a:t>
            </a:r>
            <a:r>
              <a:rPr lang="en-US" altLang="zh-CN" b="1" dirty="0">
                <a:latin typeface="Times New Roman" panose="02020603050405020304" pitchFamily="18" charset="0"/>
                <a:cs typeface="Times New Roman" panose="02020603050405020304" pitchFamily="18" charset="0"/>
              </a:rPr>
              <a:t>)</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对于</a:t>
            </a:r>
            <a:r>
              <a:rPr lang="zh-CN" altLang="en-US" b="1" dirty="0">
                <a:solidFill>
                  <a:srgbClr val="FF0000"/>
                </a:solidFill>
                <a:latin typeface="Times New Roman" panose="02020603050405020304" pitchFamily="18" charset="0"/>
                <a:cs typeface="Times New Roman" panose="02020603050405020304" pitchFamily="18" charset="0"/>
              </a:rPr>
              <a:t>有向无环图</a:t>
            </a:r>
            <a:r>
              <a:rPr lang="en-US" altLang="zh-CN" b="1" dirty="0">
                <a:latin typeface="Times New Roman" panose="02020603050405020304" pitchFamily="18" charset="0"/>
                <a:cs typeface="Times New Roman" panose="02020603050405020304" pitchFamily="18" charset="0"/>
              </a:rPr>
              <a:t>G=(V, E)</a:t>
            </a:r>
            <a:r>
              <a:rPr lang="zh-CN" altLang="en-US" b="1" dirty="0">
                <a:latin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所有顶点组成的线性序列如果满足</a:t>
            </a:r>
          </a:p>
          <a:p>
            <a:pPr lvl="2" eaLnBrk="1" hangingPunct="1">
              <a:lnSpc>
                <a:spcPct val="80000"/>
              </a:lnSpc>
              <a:defRPr/>
            </a:pPr>
            <a:r>
              <a:rPr lang="zh-CN" altLang="en-US" b="1" dirty="0">
                <a:latin typeface="Times New Roman" panose="02020603050405020304" pitchFamily="18" charset="0"/>
                <a:cs typeface="Times New Roman" panose="02020603050405020304" pitchFamily="18" charset="0"/>
              </a:rPr>
              <a:t>若在有向无环图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中从顶点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有一条路径，则在序列中顶点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必在顶点</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之前</a:t>
            </a:r>
          </a:p>
          <a:p>
            <a:pPr lvl="1" eaLnBrk="1" hangingPunct="1">
              <a:lnSpc>
                <a:spcPct val="80000"/>
              </a:lnSpc>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rPr>
              <a:t>则该线性序列可称作一个</a:t>
            </a:r>
            <a:r>
              <a:rPr lang="zh-CN" altLang="en-US" b="1" dirty="0">
                <a:solidFill>
                  <a:schemeClr val="hlink"/>
                </a:solidFill>
                <a:latin typeface="Times New Roman" panose="02020603050405020304" pitchFamily="18" charset="0"/>
                <a:cs typeface="Times New Roman" panose="02020603050405020304" pitchFamily="18" charset="0"/>
              </a:rPr>
              <a:t>拓扑序列</a:t>
            </a:r>
            <a:r>
              <a:rPr lang="zh-CN" altLang="en-US" b="1" dirty="0" smtClean="0">
                <a:solidFill>
                  <a:schemeClr val="hlink"/>
                </a:solidFill>
                <a:latin typeface="Times New Roman" panose="02020603050405020304" pitchFamily="18" charset="0"/>
              </a:rPr>
              <a:t>。</a:t>
            </a:r>
            <a:endParaRPr lang="en-US" altLang="zh-CN" b="1" dirty="0" smtClean="0">
              <a:solidFill>
                <a:schemeClr val="hlink"/>
              </a:solidFill>
              <a:latin typeface="Times New Roman" panose="02020603050405020304" pitchFamily="18" charset="0"/>
            </a:endParaRPr>
          </a:p>
          <a:p>
            <a:pPr lvl="1" eaLnBrk="1" hangingPunct="1">
              <a:lnSpc>
                <a:spcPct val="80000"/>
              </a:lnSpc>
              <a:buFont typeface="Wingdings" panose="05000000000000000000" pitchFamily="2" charset="2"/>
              <a:buNone/>
              <a:defRPr/>
            </a:pPr>
            <a:endParaRPr lang="zh-CN" altLang="en-US" b="1" dirty="0">
              <a:solidFill>
                <a:schemeClr val="hlink"/>
              </a:solidFill>
              <a:latin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拓扑序列不唯一</a:t>
            </a: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任何有向无环图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的所有顶点都可以排在一个拓扑序列里</a:t>
            </a:r>
          </a:p>
        </p:txBody>
      </p:sp>
    </p:spTree>
    <p:extLst>
      <p:ext uri="{BB962C8B-B14F-4D97-AF65-F5344CB8AC3E}">
        <p14:creationId xmlns:p14="http://schemas.microsoft.com/office/powerpoint/2010/main" val="36776556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767408" y="277341"/>
            <a:ext cx="396594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343472" y="1190556"/>
            <a:ext cx="9721080"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用有向图表示一个工程：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子工程</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表示活动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i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必须先于活动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进行。</a:t>
            </a:r>
          </a:p>
          <a:p>
            <a:pPr lvl="1" algn="l">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Vertices)</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网中不能出现</a:t>
            </a:r>
            <a:r>
              <a:rPr lang="zh-CN" altLang="en-US" sz="2800" b="1" dirty="0">
                <a:solidFill>
                  <a:srgbClr val="FF0000"/>
                </a:solidFill>
                <a:latin typeface="Times New Roman" panose="02020603050405020304" pitchFamily="18" charset="0"/>
                <a:ea typeface="楷体_GB2312" pitchFamily="49" charset="-122"/>
              </a:rPr>
              <a:t>回路</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a:t>
            </a: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5" name="Group 30"/>
          <p:cNvGrpSpPr>
            <a:grpSpLocks/>
          </p:cNvGrpSpPr>
          <p:nvPr/>
        </p:nvGrpSpPr>
        <p:grpSpPr bwMode="auto">
          <a:xfrm>
            <a:off x="6350236" y="4077073"/>
            <a:ext cx="4210260" cy="2520951"/>
            <a:chOff x="2193" y="2197"/>
            <a:chExt cx="2526" cy="1588"/>
          </a:xfrm>
        </p:grpSpPr>
        <p:sp>
          <p:nvSpPr>
            <p:cNvPr id="6" name="Oval 31"/>
            <p:cNvSpPr>
              <a:spLocks noChangeArrowheads="1"/>
            </p:cNvSpPr>
            <p:nvPr/>
          </p:nvSpPr>
          <p:spPr bwMode="auto">
            <a:xfrm>
              <a:off x="2193" y="2515"/>
              <a:ext cx="1815" cy="1270"/>
            </a:xfrm>
            <a:prstGeom prst="ellipse">
              <a:avLst/>
            </a:prstGeom>
            <a:noFill/>
            <a:ln w="22225">
              <a:solidFill>
                <a:srgbClr val="00FFFF"/>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32"/>
            <p:cNvSpPr>
              <a:spLocks noChangeArrowheads="1"/>
            </p:cNvSpPr>
            <p:nvPr/>
          </p:nvSpPr>
          <p:spPr bwMode="auto">
            <a:xfrm>
              <a:off x="3817" y="2197"/>
              <a:ext cx="902" cy="593"/>
            </a:xfrm>
            <a:prstGeom prst="cloudCallout">
              <a:avLst>
                <a:gd name="adj1" fmla="val -64556"/>
                <a:gd name="adj2" fmla="val 26105"/>
              </a:avLst>
            </a:prstGeom>
            <a:ln>
              <a:solidFill>
                <a:srgbClr val="FF0000"/>
              </a:solidFill>
            </a:ln>
            <a:extLst/>
          </p:spPr>
          <p:style>
            <a:lnRef idx="2">
              <a:schemeClr val="dk1"/>
            </a:lnRef>
            <a:fillRef idx="1">
              <a:schemeClr val="lt1"/>
            </a:fillRef>
            <a:effectRef idx="0">
              <a:schemeClr val="dk1"/>
            </a:effectRef>
            <a:fontRef idx="minor">
              <a:schemeClr val="dk1"/>
            </a:fontRef>
          </p:style>
          <p:txBody>
            <a:bodyPr anchor="ctr"/>
            <a:lstStyle/>
            <a:p>
              <a:pPr algn="ctr"/>
              <a:endParaRPr lang="en-US" b="1"/>
            </a:p>
          </p:txBody>
        </p:sp>
      </p:grpSp>
      <p:sp>
        <p:nvSpPr>
          <p:cNvPr id="9" name="Line 40"/>
          <p:cNvSpPr>
            <a:spLocks noChangeShapeType="1"/>
          </p:cNvSpPr>
          <p:nvPr/>
        </p:nvSpPr>
        <p:spPr bwMode="auto">
          <a:xfrm>
            <a:off x="7832569" y="5085380"/>
            <a:ext cx="648250" cy="441426"/>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34"/>
          <p:cNvGrpSpPr>
            <a:grpSpLocks/>
          </p:cNvGrpSpPr>
          <p:nvPr/>
        </p:nvGrpSpPr>
        <p:grpSpPr bwMode="auto">
          <a:xfrm>
            <a:off x="6612000" y="4725339"/>
            <a:ext cx="2699876" cy="1774682"/>
            <a:chOff x="1008" y="672"/>
            <a:chExt cx="1920" cy="1437"/>
          </a:xfrm>
        </p:grpSpPr>
        <p:sp>
          <p:nvSpPr>
            <p:cNvPr id="11"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12"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dirty="0">
                  <a:solidFill>
                    <a:srgbClr val="0A0A0E"/>
                  </a:solidFill>
                  <a:ea typeface="黑体" panose="02010609060101010101" pitchFamily="49" charset="-122"/>
                </a:rPr>
                <a:t>程序设计</a:t>
              </a:r>
            </a:p>
          </p:txBody>
        </p:sp>
        <p:sp>
          <p:nvSpPr>
            <p:cNvPr id="14"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15"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4"/>
          <p:cNvGrpSpPr>
            <a:grpSpLocks/>
          </p:cNvGrpSpPr>
          <p:nvPr/>
        </p:nvGrpSpPr>
        <p:grpSpPr bwMode="auto">
          <a:xfrm>
            <a:off x="2540541" y="4709467"/>
            <a:ext cx="2699876" cy="1774682"/>
            <a:chOff x="1008" y="672"/>
            <a:chExt cx="1920" cy="1437"/>
          </a:xfrm>
        </p:grpSpPr>
        <p:sp>
          <p:nvSpPr>
            <p:cNvPr id="24"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25"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a:solidFill>
                    <a:srgbClr val="0A0A0E"/>
                  </a:solidFill>
                  <a:ea typeface="黑体" panose="02010609060101010101" pitchFamily="49" charset="-122"/>
                </a:rPr>
                <a:t>程序设计</a:t>
              </a:r>
            </a:p>
          </p:txBody>
        </p:sp>
        <p:sp>
          <p:nvSpPr>
            <p:cNvPr id="27"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28"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9102934" y="4149776"/>
            <a:ext cx="1745594" cy="830997"/>
          </a:xfrm>
          <a:prstGeom prst="rect">
            <a:avLst/>
          </a:prstGeom>
        </p:spPr>
        <p:txBody>
          <a:bodyPr wrap="square">
            <a:spAutoFit/>
          </a:bodyPr>
          <a:lstStyle/>
          <a:p>
            <a:pPr algn="ctr"/>
            <a:r>
              <a:rPr lang="zh-CN" altLang="en-US" b="1" i="1" dirty="0">
                <a:solidFill>
                  <a:srgbClr val="FF3300"/>
                </a:solidFill>
                <a:ea typeface="黑体" panose="02010609060101010101" pitchFamily="49" charset="-122"/>
              </a:rPr>
              <a:t>回路：工程不可行！</a:t>
            </a:r>
          </a:p>
        </p:txBody>
      </p:sp>
    </p:spTree>
    <p:extLst>
      <p:ext uri="{BB962C8B-B14F-4D97-AF65-F5344CB8AC3E}">
        <p14:creationId xmlns:p14="http://schemas.microsoft.com/office/powerpoint/2010/main" val="356734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1715">
                                            <p:txEl>
                                              <p:pRg st="5" end="5"/>
                                            </p:txEl>
                                          </p:spTgt>
                                        </p:tgtEl>
                                        <p:attrNameLst>
                                          <p:attrName>style.visibility</p:attrName>
                                        </p:attrNameLst>
                                      </p:cBhvr>
                                      <p:to>
                                        <p:strVal val="visible"/>
                                      </p:to>
                                    </p:set>
                                    <p:anim calcmode="lin" valueType="num">
                                      <p:cBhvr>
                                        <p:cTn id="7" dur="250" fill="hold"/>
                                        <p:tgtEl>
                                          <p:spTgt spid="37171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1715">
                                            <p:txEl>
                                              <p:pRg st="5" end="5"/>
                                            </p:txEl>
                                          </p:spTgt>
                                        </p:tgtEl>
                                        <p:attrNameLst>
                                          <p:attrName>ppt_y</p:attrName>
                                        </p:attrNameLst>
                                      </p:cBhvr>
                                      <p:tavLst>
                                        <p:tav tm="0">
                                          <p:val>
                                            <p:strVal val="#ppt_y"/>
                                          </p:val>
                                        </p:tav>
                                        <p:tav tm="100000">
                                          <p:val>
                                            <p:strVal val="#ppt_y"/>
                                          </p:val>
                                        </p:tav>
                                      </p:tavLst>
                                    </p:anim>
                                    <p:anim calcmode="lin" valueType="num">
                                      <p:cBhvr>
                                        <p:cTn id="9" dur="250" fill="hold"/>
                                        <p:tgtEl>
                                          <p:spTgt spid="37171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171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171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4811" name="Group 75"/>
          <p:cNvGraphicFramePr>
            <a:graphicFrameLocks noGrp="1"/>
          </p:cNvGraphicFramePr>
          <p:nvPr>
            <p:ph/>
            <p:extLst>
              <p:ext uri="{D42A27DB-BD31-4B8C-83A1-F6EECF244321}">
                <p14:modId xmlns:p14="http://schemas.microsoft.com/office/powerpoint/2010/main" val="174946374"/>
              </p:ext>
            </p:extLst>
          </p:nvPr>
        </p:nvGraphicFramePr>
        <p:xfrm>
          <a:off x="2603612" y="908720"/>
          <a:ext cx="7272808" cy="5251780"/>
        </p:xfrm>
        <a:graphic>
          <a:graphicData uri="http://schemas.openxmlformats.org/drawingml/2006/table">
            <a:tbl>
              <a:tblPr/>
              <a:tblGrid>
                <a:gridCol w="1471857"/>
                <a:gridCol w="3512998"/>
                <a:gridCol w="2287953"/>
              </a:tblGrid>
              <a:tr h="496900">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课程编号</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课程名称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先修课程</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程序设计基础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离散数学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数据结构</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汇编语言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语言的设计和分析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计算机组成原理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c7</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编译原理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c8</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操作系统</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高等数学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c10</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线性代数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普通物理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数值分析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c9,c10,c1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bl>
          </a:graphicData>
        </a:graphic>
      </p:graphicFrame>
      <p:sp>
        <p:nvSpPr>
          <p:cNvPr id="244812" name="Oval 76"/>
          <p:cNvSpPr>
            <a:spLocks noChangeArrowheads="1"/>
          </p:cNvSpPr>
          <p:nvPr/>
        </p:nvSpPr>
        <p:spPr bwMode="auto">
          <a:xfrm>
            <a:off x="2423344" y="257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3" name="Text Box 77"/>
          <p:cNvSpPr txBox="1">
            <a:spLocks noChangeArrowheads="1"/>
          </p:cNvSpPr>
          <p:nvPr/>
        </p:nvSpPr>
        <p:spPr bwMode="auto">
          <a:xfrm>
            <a:off x="2351584" y="2564905"/>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c1</a:t>
            </a:r>
          </a:p>
        </p:txBody>
      </p:sp>
      <p:sp>
        <p:nvSpPr>
          <p:cNvPr id="244814" name="Oval 78"/>
          <p:cNvSpPr>
            <a:spLocks noChangeArrowheads="1"/>
          </p:cNvSpPr>
          <p:nvPr/>
        </p:nvSpPr>
        <p:spPr bwMode="auto">
          <a:xfrm>
            <a:off x="2423344" y="40851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5" name="Text Box 79"/>
          <p:cNvSpPr txBox="1">
            <a:spLocks noChangeArrowheads="1"/>
          </p:cNvSpPr>
          <p:nvPr/>
        </p:nvSpPr>
        <p:spPr bwMode="auto">
          <a:xfrm>
            <a:off x="2351584" y="4077073"/>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c9</a:t>
            </a:r>
          </a:p>
        </p:txBody>
      </p:sp>
      <p:sp>
        <p:nvSpPr>
          <p:cNvPr id="244816" name="Oval 80"/>
          <p:cNvSpPr>
            <a:spLocks noChangeArrowheads="1"/>
          </p:cNvSpPr>
          <p:nvPr/>
        </p:nvSpPr>
        <p:spPr bwMode="auto">
          <a:xfrm>
            <a:off x="4223569" y="13499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7" name="Text Box 81"/>
          <p:cNvSpPr txBox="1">
            <a:spLocks noChangeArrowheads="1"/>
          </p:cNvSpPr>
          <p:nvPr/>
        </p:nvSpPr>
        <p:spPr bwMode="auto">
          <a:xfrm>
            <a:off x="4151784" y="134076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c4</a:t>
            </a:r>
          </a:p>
        </p:txBody>
      </p:sp>
      <p:sp>
        <p:nvSpPr>
          <p:cNvPr id="244818" name="Oval 82"/>
          <p:cNvSpPr>
            <a:spLocks noChangeArrowheads="1"/>
          </p:cNvSpPr>
          <p:nvPr/>
        </p:nvSpPr>
        <p:spPr bwMode="auto">
          <a:xfrm>
            <a:off x="4655369" y="20690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9" name="Text Box 83"/>
          <p:cNvSpPr txBox="1">
            <a:spLocks noChangeArrowheads="1"/>
          </p:cNvSpPr>
          <p:nvPr/>
        </p:nvSpPr>
        <p:spPr bwMode="auto">
          <a:xfrm>
            <a:off x="4583832" y="206084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c2</a:t>
            </a:r>
          </a:p>
        </p:txBody>
      </p:sp>
      <p:sp>
        <p:nvSpPr>
          <p:cNvPr id="244820" name="Oval 84"/>
          <p:cNvSpPr>
            <a:spLocks noChangeArrowheads="1"/>
          </p:cNvSpPr>
          <p:nvPr/>
        </p:nvSpPr>
        <p:spPr bwMode="auto">
          <a:xfrm>
            <a:off x="4944294" y="35819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1" name="Text Box 85"/>
          <p:cNvSpPr txBox="1">
            <a:spLocks noChangeArrowheads="1"/>
          </p:cNvSpPr>
          <p:nvPr/>
        </p:nvSpPr>
        <p:spPr bwMode="auto">
          <a:xfrm>
            <a:off x="4872484" y="3543400"/>
            <a:ext cx="71946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c12</a:t>
            </a:r>
          </a:p>
        </p:txBody>
      </p:sp>
      <p:sp>
        <p:nvSpPr>
          <p:cNvPr id="244822" name="Oval 86"/>
          <p:cNvSpPr>
            <a:spLocks noChangeArrowheads="1"/>
          </p:cNvSpPr>
          <p:nvPr/>
        </p:nvSpPr>
        <p:spPr bwMode="auto">
          <a:xfrm>
            <a:off x="4079107" y="44455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3" name="Text Box 87"/>
          <p:cNvSpPr txBox="1">
            <a:spLocks noChangeArrowheads="1"/>
          </p:cNvSpPr>
          <p:nvPr/>
        </p:nvSpPr>
        <p:spPr bwMode="auto">
          <a:xfrm>
            <a:off x="4007472" y="4437113"/>
            <a:ext cx="72037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c10</a:t>
            </a:r>
          </a:p>
        </p:txBody>
      </p:sp>
      <p:sp>
        <p:nvSpPr>
          <p:cNvPr id="244824" name="Oval 88"/>
          <p:cNvSpPr>
            <a:spLocks noChangeArrowheads="1"/>
          </p:cNvSpPr>
          <p:nvPr/>
        </p:nvSpPr>
        <p:spPr bwMode="auto">
          <a:xfrm>
            <a:off x="3720332" y="53821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5" name="Text Box 89"/>
          <p:cNvSpPr txBox="1">
            <a:spLocks noChangeArrowheads="1"/>
          </p:cNvSpPr>
          <p:nvPr/>
        </p:nvSpPr>
        <p:spPr bwMode="auto">
          <a:xfrm>
            <a:off x="3575721" y="5343600"/>
            <a:ext cx="72052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c11</a:t>
            </a:r>
          </a:p>
        </p:txBody>
      </p:sp>
      <p:sp>
        <p:nvSpPr>
          <p:cNvPr id="244826" name="Oval 90"/>
          <p:cNvSpPr>
            <a:spLocks noChangeArrowheads="1"/>
          </p:cNvSpPr>
          <p:nvPr/>
        </p:nvSpPr>
        <p:spPr bwMode="auto">
          <a:xfrm>
            <a:off x="6312719" y="27897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7" name="Text Box 91"/>
          <p:cNvSpPr txBox="1">
            <a:spLocks noChangeArrowheads="1"/>
          </p:cNvSpPr>
          <p:nvPr/>
        </p:nvSpPr>
        <p:spPr bwMode="auto">
          <a:xfrm>
            <a:off x="6240016" y="278092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c3</a:t>
            </a:r>
          </a:p>
        </p:txBody>
      </p:sp>
      <p:sp>
        <p:nvSpPr>
          <p:cNvPr id="244828" name="Line 92"/>
          <p:cNvSpPr>
            <a:spLocks noChangeShapeType="1"/>
          </p:cNvSpPr>
          <p:nvPr/>
        </p:nvSpPr>
        <p:spPr bwMode="auto">
          <a:xfrm flipV="1">
            <a:off x="2783707" y="16372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29" name="Line 93"/>
          <p:cNvSpPr>
            <a:spLocks noChangeShapeType="1"/>
          </p:cNvSpPr>
          <p:nvPr/>
        </p:nvSpPr>
        <p:spPr bwMode="auto">
          <a:xfrm flipV="1">
            <a:off x="2783707" y="22849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0" name="Line 94"/>
          <p:cNvSpPr>
            <a:spLocks noChangeShapeType="1"/>
          </p:cNvSpPr>
          <p:nvPr/>
        </p:nvSpPr>
        <p:spPr bwMode="auto">
          <a:xfrm>
            <a:off x="2783707" y="27897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1" name="Line 95"/>
          <p:cNvSpPr>
            <a:spLocks noChangeShapeType="1"/>
          </p:cNvSpPr>
          <p:nvPr/>
        </p:nvSpPr>
        <p:spPr bwMode="auto">
          <a:xfrm>
            <a:off x="2783706" y="28612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2" name="Line 96"/>
          <p:cNvSpPr>
            <a:spLocks noChangeShapeType="1"/>
          </p:cNvSpPr>
          <p:nvPr/>
        </p:nvSpPr>
        <p:spPr bwMode="auto">
          <a:xfrm flipV="1">
            <a:off x="2783706" y="37978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3" name="Line 97"/>
          <p:cNvSpPr>
            <a:spLocks noChangeShapeType="1"/>
          </p:cNvSpPr>
          <p:nvPr/>
        </p:nvSpPr>
        <p:spPr bwMode="auto">
          <a:xfrm>
            <a:off x="2783706" y="43010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4" name="Line 98"/>
          <p:cNvSpPr>
            <a:spLocks noChangeShapeType="1"/>
          </p:cNvSpPr>
          <p:nvPr/>
        </p:nvSpPr>
        <p:spPr bwMode="auto">
          <a:xfrm>
            <a:off x="2783707" y="43741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5" name="Line 99"/>
          <p:cNvSpPr>
            <a:spLocks noChangeShapeType="1"/>
          </p:cNvSpPr>
          <p:nvPr/>
        </p:nvSpPr>
        <p:spPr bwMode="auto">
          <a:xfrm flipV="1">
            <a:off x="4439469" y="39407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6" name="Line 100"/>
          <p:cNvSpPr>
            <a:spLocks noChangeShapeType="1"/>
          </p:cNvSpPr>
          <p:nvPr/>
        </p:nvSpPr>
        <p:spPr bwMode="auto">
          <a:xfrm>
            <a:off x="5015731" y="23579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7" name="Oval 101"/>
          <p:cNvSpPr>
            <a:spLocks noChangeArrowheads="1"/>
          </p:cNvSpPr>
          <p:nvPr/>
        </p:nvSpPr>
        <p:spPr bwMode="auto">
          <a:xfrm>
            <a:off x="7104882" y="13499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38" name="Text Box 102"/>
          <p:cNvSpPr txBox="1">
            <a:spLocks noChangeArrowheads="1"/>
          </p:cNvSpPr>
          <p:nvPr/>
        </p:nvSpPr>
        <p:spPr bwMode="auto">
          <a:xfrm>
            <a:off x="7032105" y="13499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c5</a:t>
            </a:r>
          </a:p>
        </p:txBody>
      </p:sp>
      <p:sp>
        <p:nvSpPr>
          <p:cNvPr id="244839" name="Oval 103"/>
          <p:cNvSpPr>
            <a:spLocks noChangeArrowheads="1"/>
          </p:cNvSpPr>
          <p:nvPr/>
        </p:nvSpPr>
        <p:spPr bwMode="auto">
          <a:xfrm>
            <a:off x="6455718" y="5165244"/>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0" name="Text Box 104"/>
          <p:cNvSpPr txBox="1">
            <a:spLocks noChangeArrowheads="1"/>
          </p:cNvSpPr>
          <p:nvPr/>
        </p:nvSpPr>
        <p:spPr bwMode="auto">
          <a:xfrm>
            <a:off x="6384032" y="5165567"/>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c6</a:t>
            </a:r>
          </a:p>
        </p:txBody>
      </p:sp>
      <p:sp>
        <p:nvSpPr>
          <p:cNvPr id="244841" name="Line 105"/>
          <p:cNvSpPr>
            <a:spLocks noChangeShapeType="1"/>
          </p:cNvSpPr>
          <p:nvPr/>
        </p:nvSpPr>
        <p:spPr bwMode="auto">
          <a:xfrm flipV="1">
            <a:off x="4583931" y="14928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2" name="Line 106"/>
          <p:cNvSpPr>
            <a:spLocks noChangeShapeType="1"/>
          </p:cNvSpPr>
          <p:nvPr/>
        </p:nvSpPr>
        <p:spPr bwMode="auto">
          <a:xfrm flipV="1">
            <a:off x="4079106" y="53821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3" name="Oval 107"/>
          <p:cNvSpPr>
            <a:spLocks noChangeArrowheads="1"/>
          </p:cNvSpPr>
          <p:nvPr/>
        </p:nvSpPr>
        <p:spPr bwMode="auto">
          <a:xfrm>
            <a:off x="8832082" y="24294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4" name="Text Box 108"/>
          <p:cNvSpPr txBox="1">
            <a:spLocks noChangeArrowheads="1"/>
          </p:cNvSpPr>
          <p:nvPr/>
        </p:nvSpPr>
        <p:spPr bwMode="auto">
          <a:xfrm>
            <a:off x="8760297" y="24294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c7</a:t>
            </a:r>
          </a:p>
        </p:txBody>
      </p:sp>
      <p:sp>
        <p:nvSpPr>
          <p:cNvPr id="244845" name="Oval 109"/>
          <p:cNvSpPr>
            <a:spLocks noChangeArrowheads="1"/>
          </p:cNvSpPr>
          <p:nvPr/>
        </p:nvSpPr>
        <p:spPr bwMode="auto">
          <a:xfrm>
            <a:off x="8832106" y="4157132"/>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6" name="Text Box 110"/>
          <p:cNvSpPr txBox="1">
            <a:spLocks noChangeArrowheads="1"/>
          </p:cNvSpPr>
          <p:nvPr/>
        </p:nvSpPr>
        <p:spPr bwMode="auto">
          <a:xfrm>
            <a:off x="8760297" y="4157132"/>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c8</a:t>
            </a:r>
          </a:p>
        </p:txBody>
      </p:sp>
      <p:sp>
        <p:nvSpPr>
          <p:cNvPr id="244847" name="Line 111"/>
          <p:cNvSpPr>
            <a:spLocks noChangeShapeType="1"/>
          </p:cNvSpPr>
          <p:nvPr/>
        </p:nvSpPr>
        <p:spPr bwMode="auto">
          <a:xfrm flipV="1">
            <a:off x="6600056" y="17087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8" name="Line 112"/>
          <p:cNvSpPr>
            <a:spLocks noChangeShapeType="1"/>
          </p:cNvSpPr>
          <p:nvPr/>
        </p:nvSpPr>
        <p:spPr bwMode="auto">
          <a:xfrm>
            <a:off x="7463656" y="15658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9" name="Line 113"/>
          <p:cNvSpPr>
            <a:spLocks noChangeShapeType="1"/>
          </p:cNvSpPr>
          <p:nvPr/>
        </p:nvSpPr>
        <p:spPr bwMode="auto">
          <a:xfrm flipV="1">
            <a:off x="6671495" y="26453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0" name="Line 114"/>
          <p:cNvSpPr>
            <a:spLocks noChangeShapeType="1"/>
          </p:cNvSpPr>
          <p:nvPr/>
        </p:nvSpPr>
        <p:spPr bwMode="auto">
          <a:xfrm>
            <a:off x="6671495" y="3077136"/>
            <a:ext cx="2160587" cy="11737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1" name="Line 115"/>
          <p:cNvSpPr>
            <a:spLocks noChangeShapeType="1"/>
          </p:cNvSpPr>
          <p:nvPr/>
        </p:nvSpPr>
        <p:spPr bwMode="auto">
          <a:xfrm flipV="1">
            <a:off x="6815957" y="4444519"/>
            <a:ext cx="2016125" cy="86464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45" name="Rectangle 2"/>
          <p:cNvSpPr txBox="1">
            <a:spLocks noChangeArrowheads="1"/>
          </p:cNvSpPr>
          <p:nvPr/>
        </p:nvSpPr>
        <p:spPr bwMode="auto">
          <a:xfrm>
            <a:off x="1041012" y="35566"/>
            <a:ext cx="332854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b="1" dirty="0">
                <a:solidFill>
                  <a:srgbClr val="0000FF"/>
                </a:solidFill>
              </a:rPr>
              <a:t>AOV</a:t>
            </a:r>
            <a:r>
              <a:rPr lang="zh-CN" altLang="en-US" b="1" dirty="0">
                <a:solidFill>
                  <a:srgbClr val="0000FF"/>
                </a:solidFill>
              </a:rPr>
              <a:t>网的构造</a:t>
            </a:r>
          </a:p>
        </p:txBody>
      </p:sp>
      <p:sp>
        <p:nvSpPr>
          <p:cNvPr id="47" name="Text Box 49"/>
          <p:cNvSpPr txBox="1">
            <a:spLocks noChangeArrowheads="1"/>
          </p:cNvSpPr>
          <p:nvPr/>
        </p:nvSpPr>
        <p:spPr bwMode="auto">
          <a:xfrm>
            <a:off x="2855640" y="6125235"/>
            <a:ext cx="759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solidFill>
                  <a:srgbClr val="FF0000"/>
                </a:solidFill>
              </a:rPr>
              <a:t>教学计划是否合理？学生应按何种顺序学习这些课程？</a:t>
            </a: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77" y="5878315"/>
            <a:ext cx="662955" cy="883939"/>
          </a:xfrm>
          <a:prstGeom prst="rect">
            <a:avLst/>
          </a:prstGeom>
        </p:spPr>
      </p:pic>
    </p:spTree>
    <p:extLst>
      <p:ext uri="{BB962C8B-B14F-4D97-AF65-F5344CB8AC3E}">
        <p14:creationId xmlns:p14="http://schemas.microsoft.com/office/powerpoint/2010/main" val="28083606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4811"/>
                                        </p:tgtEl>
                                        <p:attrNameLst>
                                          <p:attrName>style.visibility</p:attrName>
                                        </p:attrNameLst>
                                      </p:cBhvr>
                                      <p:to>
                                        <p:strVal val="visible"/>
                                      </p:to>
                                    </p:set>
                                    <p:animEffect transition="in" filter="diamond(out)">
                                      <p:cBhvr>
                                        <p:cTn id="7" dur="500"/>
                                        <p:tgtEl>
                                          <p:spTgt spid="244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4812"/>
                                        </p:tgtEl>
                                        <p:attrNameLst>
                                          <p:attrName>style.visibility</p:attrName>
                                        </p:attrNameLst>
                                      </p:cBhvr>
                                      <p:to>
                                        <p:strVal val="visible"/>
                                      </p:to>
                                    </p:set>
                                    <p:animEffect transition="in" filter="diamond(in)">
                                      <p:cBhvr>
                                        <p:cTn id="12" dur="2000"/>
                                        <p:tgtEl>
                                          <p:spTgt spid="2448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4813"/>
                                        </p:tgtEl>
                                        <p:attrNameLst>
                                          <p:attrName>style.visibility</p:attrName>
                                        </p:attrNameLst>
                                      </p:cBhvr>
                                      <p:to>
                                        <p:strVal val="visible"/>
                                      </p:to>
                                    </p:set>
                                    <p:animEffect transition="in" filter="diamond(in)">
                                      <p:cBhvr>
                                        <p:cTn id="15" dur="2000"/>
                                        <p:tgtEl>
                                          <p:spTgt spid="24481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4814"/>
                                        </p:tgtEl>
                                        <p:attrNameLst>
                                          <p:attrName>style.visibility</p:attrName>
                                        </p:attrNameLst>
                                      </p:cBhvr>
                                      <p:to>
                                        <p:strVal val="visible"/>
                                      </p:to>
                                    </p:set>
                                    <p:animEffect transition="in" filter="diamond(in)">
                                      <p:cBhvr>
                                        <p:cTn id="18" dur="2000"/>
                                        <p:tgtEl>
                                          <p:spTgt spid="244814"/>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244815"/>
                                        </p:tgtEl>
                                        <p:attrNameLst>
                                          <p:attrName>style.visibility</p:attrName>
                                        </p:attrNameLst>
                                      </p:cBhvr>
                                      <p:to>
                                        <p:strVal val="visible"/>
                                      </p:to>
                                    </p:set>
                                    <p:animEffect transition="in" filter="diamond(in)">
                                      <p:cBhvr>
                                        <p:cTn id="21" dur="2000"/>
                                        <p:tgtEl>
                                          <p:spTgt spid="24481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44816"/>
                                        </p:tgtEl>
                                        <p:attrNameLst>
                                          <p:attrName>style.visibility</p:attrName>
                                        </p:attrNameLst>
                                      </p:cBhvr>
                                      <p:to>
                                        <p:strVal val="visible"/>
                                      </p:to>
                                    </p:set>
                                    <p:animEffect transition="in" filter="diamond(in)">
                                      <p:cBhvr>
                                        <p:cTn id="24" dur="2000"/>
                                        <p:tgtEl>
                                          <p:spTgt spid="2448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44817"/>
                                        </p:tgtEl>
                                        <p:attrNameLst>
                                          <p:attrName>style.visibility</p:attrName>
                                        </p:attrNameLst>
                                      </p:cBhvr>
                                      <p:to>
                                        <p:strVal val="visible"/>
                                      </p:to>
                                    </p:set>
                                    <p:animEffect transition="in" filter="diamond(in)">
                                      <p:cBhvr>
                                        <p:cTn id="27" dur="2000"/>
                                        <p:tgtEl>
                                          <p:spTgt spid="2448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44818"/>
                                        </p:tgtEl>
                                        <p:attrNameLst>
                                          <p:attrName>style.visibility</p:attrName>
                                        </p:attrNameLst>
                                      </p:cBhvr>
                                      <p:to>
                                        <p:strVal val="visible"/>
                                      </p:to>
                                    </p:set>
                                    <p:animEffect transition="in" filter="diamond(in)">
                                      <p:cBhvr>
                                        <p:cTn id="30" dur="2000"/>
                                        <p:tgtEl>
                                          <p:spTgt spid="244818"/>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44819"/>
                                        </p:tgtEl>
                                        <p:attrNameLst>
                                          <p:attrName>style.visibility</p:attrName>
                                        </p:attrNameLst>
                                      </p:cBhvr>
                                      <p:to>
                                        <p:strVal val="visible"/>
                                      </p:to>
                                    </p:set>
                                    <p:animEffect transition="in" filter="diamond(in)">
                                      <p:cBhvr>
                                        <p:cTn id="33" dur="2000"/>
                                        <p:tgtEl>
                                          <p:spTgt spid="24481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244820"/>
                                        </p:tgtEl>
                                        <p:attrNameLst>
                                          <p:attrName>style.visibility</p:attrName>
                                        </p:attrNameLst>
                                      </p:cBhvr>
                                      <p:to>
                                        <p:strVal val="visible"/>
                                      </p:to>
                                    </p:set>
                                    <p:animEffect transition="in" filter="diamond(in)">
                                      <p:cBhvr>
                                        <p:cTn id="36" dur="2000"/>
                                        <p:tgtEl>
                                          <p:spTgt spid="2448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44821"/>
                                        </p:tgtEl>
                                        <p:attrNameLst>
                                          <p:attrName>style.visibility</p:attrName>
                                        </p:attrNameLst>
                                      </p:cBhvr>
                                      <p:to>
                                        <p:strVal val="visible"/>
                                      </p:to>
                                    </p:set>
                                    <p:animEffect transition="in" filter="diamond(in)">
                                      <p:cBhvr>
                                        <p:cTn id="39" dur="2000"/>
                                        <p:tgtEl>
                                          <p:spTgt spid="24482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244822"/>
                                        </p:tgtEl>
                                        <p:attrNameLst>
                                          <p:attrName>style.visibility</p:attrName>
                                        </p:attrNameLst>
                                      </p:cBhvr>
                                      <p:to>
                                        <p:strVal val="visible"/>
                                      </p:to>
                                    </p:set>
                                    <p:animEffect transition="in" filter="diamond(in)">
                                      <p:cBhvr>
                                        <p:cTn id="42" dur="2000"/>
                                        <p:tgtEl>
                                          <p:spTgt spid="24482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44823"/>
                                        </p:tgtEl>
                                        <p:attrNameLst>
                                          <p:attrName>style.visibility</p:attrName>
                                        </p:attrNameLst>
                                      </p:cBhvr>
                                      <p:to>
                                        <p:strVal val="visible"/>
                                      </p:to>
                                    </p:set>
                                    <p:animEffect transition="in" filter="diamond(in)">
                                      <p:cBhvr>
                                        <p:cTn id="45" dur="2000"/>
                                        <p:tgtEl>
                                          <p:spTgt spid="24482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44824"/>
                                        </p:tgtEl>
                                        <p:attrNameLst>
                                          <p:attrName>style.visibility</p:attrName>
                                        </p:attrNameLst>
                                      </p:cBhvr>
                                      <p:to>
                                        <p:strVal val="visible"/>
                                      </p:to>
                                    </p:set>
                                    <p:animEffect transition="in" filter="diamond(in)">
                                      <p:cBhvr>
                                        <p:cTn id="48" dur="2000"/>
                                        <p:tgtEl>
                                          <p:spTgt spid="244824"/>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44825"/>
                                        </p:tgtEl>
                                        <p:attrNameLst>
                                          <p:attrName>style.visibility</p:attrName>
                                        </p:attrNameLst>
                                      </p:cBhvr>
                                      <p:to>
                                        <p:strVal val="visible"/>
                                      </p:to>
                                    </p:set>
                                    <p:animEffect transition="in" filter="diamond(in)">
                                      <p:cBhvr>
                                        <p:cTn id="51" dur="2000"/>
                                        <p:tgtEl>
                                          <p:spTgt spid="244825"/>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44826"/>
                                        </p:tgtEl>
                                        <p:attrNameLst>
                                          <p:attrName>style.visibility</p:attrName>
                                        </p:attrNameLst>
                                      </p:cBhvr>
                                      <p:to>
                                        <p:strVal val="visible"/>
                                      </p:to>
                                    </p:set>
                                    <p:animEffect transition="in" filter="diamond(in)">
                                      <p:cBhvr>
                                        <p:cTn id="54" dur="2000"/>
                                        <p:tgtEl>
                                          <p:spTgt spid="244826"/>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44827"/>
                                        </p:tgtEl>
                                        <p:attrNameLst>
                                          <p:attrName>style.visibility</p:attrName>
                                        </p:attrNameLst>
                                      </p:cBhvr>
                                      <p:to>
                                        <p:strVal val="visible"/>
                                      </p:to>
                                    </p:set>
                                    <p:animEffect transition="in" filter="diamond(in)">
                                      <p:cBhvr>
                                        <p:cTn id="57" dur="2000"/>
                                        <p:tgtEl>
                                          <p:spTgt spid="2448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4828"/>
                                        </p:tgtEl>
                                        <p:attrNameLst>
                                          <p:attrName>style.visibility</p:attrName>
                                        </p:attrNameLst>
                                      </p:cBhvr>
                                      <p:to>
                                        <p:strVal val="visible"/>
                                      </p:to>
                                    </p:set>
                                    <p:animEffect transition="in" filter="wipe(left)">
                                      <p:cBhvr>
                                        <p:cTn id="62" dur="2000"/>
                                        <p:tgtEl>
                                          <p:spTgt spid="24482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44829"/>
                                        </p:tgtEl>
                                        <p:attrNameLst>
                                          <p:attrName>style.visibility</p:attrName>
                                        </p:attrNameLst>
                                      </p:cBhvr>
                                      <p:to>
                                        <p:strVal val="visible"/>
                                      </p:to>
                                    </p:set>
                                    <p:animEffect transition="in" filter="wipe(left)">
                                      <p:cBhvr>
                                        <p:cTn id="65" dur="2000"/>
                                        <p:tgtEl>
                                          <p:spTgt spid="2448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4830"/>
                                        </p:tgtEl>
                                        <p:attrNameLst>
                                          <p:attrName>style.visibility</p:attrName>
                                        </p:attrNameLst>
                                      </p:cBhvr>
                                      <p:to>
                                        <p:strVal val="visible"/>
                                      </p:to>
                                    </p:set>
                                    <p:animEffect transition="in" filter="wipe(left)">
                                      <p:cBhvr>
                                        <p:cTn id="68" dur="2000"/>
                                        <p:tgtEl>
                                          <p:spTgt spid="2448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44831"/>
                                        </p:tgtEl>
                                        <p:attrNameLst>
                                          <p:attrName>style.visibility</p:attrName>
                                        </p:attrNameLst>
                                      </p:cBhvr>
                                      <p:to>
                                        <p:strVal val="visible"/>
                                      </p:to>
                                    </p:set>
                                    <p:animEffect transition="in" filter="wipe(left)">
                                      <p:cBhvr>
                                        <p:cTn id="71" dur="2000"/>
                                        <p:tgtEl>
                                          <p:spTgt spid="2448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44834"/>
                                        </p:tgtEl>
                                        <p:attrNameLst>
                                          <p:attrName>style.visibility</p:attrName>
                                        </p:attrNameLst>
                                      </p:cBhvr>
                                      <p:to>
                                        <p:strVal val="visible"/>
                                      </p:to>
                                    </p:set>
                                    <p:animEffect transition="in" filter="wipe(left)">
                                      <p:cBhvr>
                                        <p:cTn id="76" dur="2000"/>
                                        <p:tgtEl>
                                          <p:spTgt spid="24483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4833"/>
                                        </p:tgtEl>
                                        <p:attrNameLst>
                                          <p:attrName>style.visibility</p:attrName>
                                        </p:attrNameLst>
                                      </p:cBhvr>
                                      <p:to>
                                        <p:strVal val="visible"/>
                                      </p:to>
                                    </p:set>
                                    <p:animEffect transition="in" filter="wipe(left)">
                                      <p:cBhvr>
                                        <p:cTn id="79" dur="2000"/>
                                        <p:tgtEl>
                                          <p:spTgt spid="24483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4832"/>
                                        </p:tgtEl>
                                        <p:attrNameLst>
                                          <p:attrName>style.visibility</p:attrName>
                                        </p:attrNameLst>
                                      </p:cBhvr>
                                      <p:to>
                                        <p:strVal val="visible"/>
                                      </p:to>
                                    </p:set>
                                    <p:animEffect transition="in" filter="wipe(left)">
                                      <p:cBhvr>
                                        <p:cTn id="82" dur="2000"/>
                                        <p:tgtEl>
                                          <p:spTgt spid="2448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4835"/>
                                        </p:tgtEl>
                                        <p:attrNameLst>
                                          <p:attrName>style.visibility</p:attrName>
                                        </p:attrNameLst>
                                      </p:cBhvr>
                                      <p:to>
                                        <p:strVal val="visible"/>
                                      </p:to>
                                    </p:set>
                                    <p:animEffect transition="in" filter="wipe(down)">
                                      <p:cBhvr>
                                        <p:cTn id="87" dur="2000"/>
                                        <p:tgtEl>
                                          <p:spTgt spid="2448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44836"/>
                                        </p:tgtEl>
                                        <p:attrNameLst>
                                          <p:attrName>style.visibility</p:attrName>
                                        </p:attrNameLst>
                                      </p:cBhvr>
                                      <p:to>
                                        <p:strVal val="visible"/>
                                      </p:to>
                                    </p:set>
                                    <p:animEffect transition="in" filter="wipe(left)">
                                      <p:cBhvr>
                                        <p:cTn id="92" dur="2000"/>
                                        <p:tgtEl>
                                          <p:spTgt spid="2448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8" presetClass="entr" presetSubtype="16" fill="hold" grpId="0" nodeType="clickEffect">
                                  <p:stCondLst>
                                    <p:cond delay="0"/>
                                  </p:stCondLst>
                                  <p:childTnLst>
                                    <p:set>
                                      <p:cBhvr>
                                        <p:cTn id="96" dur="1" fill="hold">
                                          <p:stCondLst>
                                            <p:cond delay="0"/>
                                          </p:stCondLst>
                                        </p:cTn>
                                        <p:tgtEl>
                                          <p:spTgt spid="244839"/>
                                        </p:tgtEl>
                                        <p:attrNameLst>
                                          <p:attrName>style.visibility</p:attrName>
                                        </p:attrNameLst>
                                      </p:cBhvr>
                                      <p:to>
                                        <p:strVal val="visible"/>
                                      </p:to>
                                    </p:set>
                                    <p:animEffect transition="in" filter="diamond(in)">
                                      <p:cBhvr>
                                        <p:cTn id="97" dur="2000"/>
                                        <p:tgtEl>
                                          <p:spTgt spid="244839"/>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244840"/>
                                        </p:tgtEl>
                                        <p:attrNameLst>
                                          <p:attrName>style.visibility</p:attrName>
                                        </p:attrNameLst>
                                      </p:cBhvr>
                                      <p:to>
                                        <p:strVal val="visible"/>
                                      </p:to>
                                    </p:set>
                                    <p:animEffect transition="in" filter="diamond(in)">
                                      <p:cBhvr>
                                        <p:cTn id="100" dur="2000"/>
                                        <p:tgtEl>
                                          <p:spTgt spid="244840"/>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244837"/>
                                        </p:tgtEl>
                                        <p:attrNameLst>
                                          <p:attrName>style.visibility</p:attrName>
                                        </p:attrNameLst>
                                      </p:cBhvr>
                                      <p:to>
                                        <p:strVal val="visible"/>
                                      </p:to>
                                    </p:set>
                                    <p:animEffect transition="in" filter="diamond(in)">
                                      <p:cBhvr>
                                        <p:cTn id="103" dur="2000"/>
                                        <p:tgtEl>
                                          <p:spTgt spid="244837"/>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44838"/>
                                        </p:tgtEl>
                                        <p:attrNameLst>
                                          <p:attrName>style.visibility</p:attrName>
                                        </p:attrNameLst>
                                      </p:cBhvr>
                                      <p:to>
                                        <p:strVal val="visible"/>
                                      </p:to>
                                    </p:set>
                                    <p:animEffect transition="in" filter="diamond(in)">
                                      <p:cBhvr>
                                        <p:cTn id="106" dur="2000"/>
                                        <p:tgtEl>
                                          <p:spTgt spid="24483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4841"/>
                                        </p:tgtEl>
                                        <p:attrNameLst>
                                          <p:attrName>style.visibility</p:attrName>
                                        </p:attrNameLst>
                                      </p:cBhvr>
                                      <p:to>
                                        <p:strVal val="visible"/>
                                      </p:to>
                                    </p:set>
                                    <p:animEffect transition="in" filter="wipe(left)">
                                      <p:cBhvr>
                                        <p:cTn id="111" dur="2000"/>
                                        <p:tgtEl>
                                          <p:spTgt spid="24484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44842"/>
                                        </p:tgtEl>
                                        <p:attrNameLst>
                                          <p:attrName>style.visibility</p:attrName>
                                        </p:attrNameLst>
                                      </p:cBhvr>
                                      <p:to>
                                        <p:strVal val="visible"/>
                                      </p:to>
                                    </p:set>
                                    <p:animEffect transition="in" filter="wipe(left)">
                                      <p:cBhvr>
                                        <p:cTn id="114" dur="2000"/>
                                        <p:tgtEl>
                                          <p:spTgt spid="2448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4847"/>
                                        </p:tgtEl>
                                        <p:attrNameLst>
                                          <p:attrName>style.visibility</p:attrName>
                                        </p:attrNameLst>
                                      </p:cBhvr>
                                      <p:to>
                                        <p:strVal val="visible"/>
                                      </p:to>
                                    </p:set>
                                    <p:animEffect transition="in" filter="wipe(down)">
                                      <p:cBhvr>
                                        <p:cTn id="119" dur="2000"/>
                                        <p:tgtEl>
                                          <p:spTgt spid="24484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8" presetClass="entr" presetSubtype="16" fill="hold" grpId="0" nodeType="clickEffect">
                                  <p:stCondLst>
                                    <p:cond delay="0"/>
                                  </p:stCondLst>
                                  <p:childTnLst>
                                    <p:set>
                                      <p:cBhvr>
                                        <p:cTn id="123" dur="1" fill="hold">
                                          <p:stCondLst>
                                            <p:cond delay="0"/>
                                          </p:stCondLst>
                                        </p:cTn>
                                        <p:tgtEl>
                                          <p:spTgt spid="244843"/>
                                        </p:tgtEl>
                                        <p:attrNameLst>
                                          <p:attrName>style.visibility</p:attrName>
                                        </p:attrNameLst>
                                      </p:cBhvr>
                                      <p:to>
                                        <p:strVal val="visible"/>
                                      </p:to>
                                    </p:set>
                                    <p:animEffect transition="in" filter="diamond(in)">
                                      <p:cBhvr>
                                        <p:cTn id="124" dur="2000"/>
                                        <p:tgtEl>
                                          <p:spTgt spid="244843"/>
                                        </p:tgtEl>
                                      </p:cBhvr>
                                    </p:animEffect>
                                  </p:childTnLst>
                                </p:cTn>
                              </p:par>
                              <p:par>
                                <p:cTn id="125" presetID="8" presetClass="entr" presetSubtype="16" fill="hold" grpId="0" nodeType="withEffect">
                                  <p:stCondLst>
                                    <p:cond delay="0"/>
                                  </p:stCondLst>
                                  <p:childTnLst>
                                    <p:set>
                                      <p:cBhvr>
                                        <p:cTn id="126" dur="1" fill="hold">
                                          <p:stCondLst>
                                            <p:cond delay="0"/>
                                          </p:stCondLst>
                                        </p:cTn>
                                        <p:tgtEl>
                                          <p:spTgt spid="244844"/>
                                        </p:tgtEl>
                                        <p:attrNameLst>
                                          <p:attrName>style.visibility</p:attrName>
                                        </p:attrNameLst>
                                      </p:cBhvr>
                                      <p:to>
                                        <p:strVal val="visible"/>
                                      </p:to>
                                    </p:set>
                                    <p:animEffect transition="in" filter="diamond(in)">
                                      <p:cBhvr>
                                        <p:cTn id="127" dur="2000"/>
                                        <p:tgtEl>
                                          <p:spTgt spid="244844"/>
                                        </p:tgtEl>
                                      </p:cBhvr>
                                    </p:animEffect>
                                  </p:childTnLst>
                                </p:cTn>
                              </p:par>
                              <p:par>
                                <p:cTn id="128" presetID="8" presetClass="entr" presetSubtype="16" fill="hold" grpId="0" nodeType="withEffect">
                                  <p:stCondLst>
                                    <p:cond delay="0"/>
                                  </p:stCondLst>
                                  <p:childTnLst>
                                    <p:set>
                                      <p:cBhvr>
                                        <p:cTn id="129" dur="1" fill="hold">
                                          <p:stCondLst>
                                            <p:cond delay="0"/>
                                          </p:stCondLst>
                                        </p:cTn>
                                        <p:tgtEl>
                                          <p:spTgt spid="244845"/>
                                        </p:tgtEl>
                                        <p:attrNameLst>
                                          <p:attrName>style.visibility</p:attrName>
                                        </p:attrNameLst>
                                      </p:cBhvr>
                                      <p:to>
                                        <p:strVal val="visible"/>
                                      </p:to>
                                    </p:set>
                                    <p:animEffect transition="in" filter="diamond(in)">
                                      <p:cBhvr>
                                        <p:cTn id="130" dur="2000"/>
                                        <p:tgtEl>
                                          <p:spTgt spid="244845"/>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4846"/>
                                        </p:tgtEl>
                                        <p:attrNameLst>
                                          <p:attrName>style.visibility</p:attrName>
                                        </p:attrNameLst>
                                      </p:cBhvr>
                                      <p:to>
                                        <p:strVal val="visible"/>
                                      </p:to>
                                    </p:set>
                                    <p:animEffect transition="in" filter="diamond(in)">
                                      <p:cBhvr>
                                        <p:cTn id="133" dur="2000"/>
                                        <p:tgtEl>
                                          <p:spTgt spid="24484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4851"/>
                                        </p:tgtEl>
                                        <p:attrNameLst>
                                          <p:attrName>style.visibility</p:attrName>
                                        </p:attrNameLst>
                                      </p:cBhvr>
                                      <p:to>
                                        <p:strVal val="visible"/>
                                      </p:to>
                                    </p:set>
                                    <p:animEffect transition="in" filter="wipe(left)">
                                      <p:cBhvr>
                                        <p:cTn id="138" dur="2000"/>
                                        <p:tgtEl>
                                          <p:spTgt spid="244851"/>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4850"/>
                                        </p:tgtEl>
                                        <p:attrNameLst>
                                          <p:attrName>style.visibility</p:attrName>
                                        </p:attrNameLst>
                                      </p:cBhvr>
                                      <p:to>
                                        <p:strVal val="visible"/>
                                      </p:to>
                                    </p:set>
                                    <p:animEffect transition="in" filter="wipe(left)">
                                      <p:cBhvr>
                                        <p:cTn id="141" dur="2000"/>
                                        <p:tgtEl>
                                          <p:spTgt spid="24485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44849"/>
                                        </p:tgtEl>
                                        <p:attrNameLst>
                                          <p:attrName>style.visibility</p:attrName>
                                        </p:attrNameLst>
                                      </p:cBhvr>
                                      <p:to>
                                        <p:strVal val="visible"/>
                                      </p:to>
                                    </p:set>
                                    <p:animEffect transition="in" filter="wipe(left)">
                                      <p:cBhvr>
                                        <p:cTn id="144" dur="2000"/>
                                        <p:tgtEl>
                                          <p:spTgt spid="2448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44848"/>
                                        </p:tgtEl>
                                        <p:attrNameLst>
                                          <p:attrName>style.visibility</p:attrName>
                                        </p:attrNameLst>
                                      </p:cBhvr>
                                      <p:to>
                                        <p:strVal val="visible"/>
                                      </p:to>
                                    </p:set>
                                    <p:animEffect transition="in" filter="wipe(left)">
                                      <p:cBhvr>
                                        <p:cTn id="147" dur="2000"/>
                                        <p:tgtEl>
                                          <p:spTgt spid="2448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8" presetClass="exit" presetSubtype="16" fill="hold" nodeType="clickEffect">
                                  <p:stCondLst>
                                    <p:cond delay="0"/>
                                  </p:stCondLst>
                                  <p:childTnLst>
                                    <p:animEffect transition="out" filter="diamond(in)">
                                      <p:cBhvr>
                                        <p:cTn id="151" dur="500"/>
                                        <p:tgtEl>
                                          <p:spTgt spid="244811"/>
                                        </p:tgtEl>
                                      </p:cBhvr>
                                    </p:animEffect>
                                    <p:set>
                                      <p:cBhvr>
                                        <p:cTn id="152" dur="1" fill="hold">
                                          <p:stCondLst>
                                            <p:cond delay="499"/>
                                          </p:stCondLst>
                                        </p:cTn>
                                        <p:tgtEl>
                                          <p:spTgt spid="24481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anim calcmode="lin" valueType="num">
                                      <p:cBhvr additive="base">
                                        <p:cTn id="157" dur="250" fill="hold"/>
                                        <p:tgtEl>
                                          <p:spTgt spid="59"/>
                                        </p:tgtEl>
                                        <p:attrNameLst>
                                          <p:attrName>ppt_x</p:attrName>
                                        </p:attrNameLst>
                                      </p:cBhvr>
                                      <p:tavLst>
                                        <p:tav tm="0">
                                          <p:val>
                                            <p:strVal val="#ppt_x"/>
                                          </p:val>
                                        </p:tav>
                                        <p:tav tm="100000">
                                          <p:val>
                                            <p:strVal val="#ppt_x"/>
                                          </p:val>
                                        </p:tav>
                                      </p:tavLst>
                                    </p:anim>
                                    <p:anim calcmode="lin" valueType="num">
                                      <p:cBhvr additive="base">
                                        <p:cTn id="158" dur="250" fill="hold"/>
                                        <p:tgtEl>
                                          <p:spTgt spid="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250" fill="hold"/>
                                        <p:tgtEl>
                                          <p:spTgt spid="47"/>
                                        </p:tgtEl>
                                        <p:attrNameLst>
                                          <p:attrName>ppt_x</p:attrName>
                                        </p:attrNameLst>
                                      </p:cBhvr>
                                      <p:tavLst>
                                        <p:tav tm="0">
                                          <p:val>
                                            <p:strVal val="#ppt_x"/>
                                          </p:val>
                                        </p:tav>
                                        <p:tav tm="100000">
                                          <p:val>
                                            <p:strVal val="#ppt_x"/>
                                          </p:val>
                                        </p:tav>
                                      </p:tavLst>
                                    </p:anim>
                                    <p:anim calcmode="lin" valueType="num">
                                      <p:cBhvr additive="base">
                                        <p:cTn id="16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12" grpId="0" animBg="1"/>
      <p:bldP spid="244813" grpId="0"/>
      <p:bldP spid="244814" grpId="0" animBg="1"/>
      <p:bldP spid="244815" grpId="0"/>
      <p:bldP spid="244816" grpId="0" animBg="1"/>
      <p:bldP spid="244817" grpId="0"/>
      <p:bldP spid="244818" grpId="0" animBg="1"/>
      <p:bldP spid="244819" grpId="0"/>
      <p:bldP spid="244820" grpId="0" animBg="1"/>
      <p:bldP spid="244821" grpId="0"/>
      <p:bldP spid="244822" grpId="0" animBg="1"/>
      <p:bldP spid="244823" grpId="0"/>
      <p:bldP spid="244824" grpId="0" animBg="1"/>
      <p:bldP spid="244825" grpId="0"/>
      <p:bldP spid="244826" grpId="0" animBg="1"/>
      <p:bldP spid="244827" grpId="0"/>
      <p:bldP spid="244828" grpId="0" animBg="1"/>
      <p:bldP spid="244829" grpId="0" animBg="1"/>
      <p:bldP spid="244830" grpId="0" animBg="1"/>
      <p:bldP spid="244831" grpId="0" animBg="1"/>
      <p:bldP spid="244832" grpId="0" animBg="1"/>
      <p:bldP spid="244833" grpId="0" animBg="1"/>
      <p:bldP spid="244834" grpId="0" animBg="1"/>
      <p:bldP spid="244835" grpId="0" animBg="1"/>
      <p:bldP spid="244836" grpId="0" animBg="1"/>
      <p:bldP spid="244837" grpId="0" animBg="1"/>
      <p:bldP spid="244838" grpId="0"/>
      <p:bldP spid="244839" grpId="0" animBg="1"/>
      <p:bldP spid="244840" grpId="0"/>
      <p:bldP spid="244841" grpId="0" animBg="1"/>
      <p:bldP spid="244842" grpId="0" animBg="1"/>
      <p:bldP spid="244843" grpId="0" animBg="1"/>
      <p:bldP spid="244844" grpId="0"/>
      <p:bldP spid="244845" grpId="0" animBg="1"/>
      <p:bldP spid="244846" grpId="0"/>
      <p:bldP spid="244847" grpId="0" animBg="1"/>
      <p:bldP spid="244848" grpId="0" animBg="1"/>
      <p:bldP spid="244849" grpId="0" animBg="1"/>
      <p:bldP spid="244850" grpId="0" animBg="1"/>
      <p:bldP spid="244851" grpId="0" animBg="1"/>
      <p:bldP spid="4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2135560" y="1484785"/>
            <a:ext cx="8256204" cy="4241161"/>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rgbClr val="0000FF"/>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拓扑序列</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若</a:t>
            </a:r>
            <a:r>
              <a:rPr kumimoji="1" lang="en-US" altLang="zh-CN" sz="2400" b="1" dirty="0">
                <a:latin typeface="黑体" panose="02010609060101010101" pitchFamily="49" charset="-122"/>
                <a:ea typeface="黑体" panose="02010609060101010101" pitchFamily="49" charset="-122"/>
              </a:rPr>
              <a:t>AOV</a:t>
            </a:r>
            <a:r>
              <a:rPr kumimoji="1" lang="zh-CN" altLang="en-US" sz="2400" b="1" dirty="0">
                <a:latin typeface="黑体" panose="02010609060101010101" pitchFamily="49" charset="-122"/>
                <a:ea typeface="黑体" panose="02010609060101010101" pitchFamily="49" charset="-122"/>
              </a:rPr>
              <a:t>网不存在回路，则</a:t>
            </a:r>
            <a:r>
              <a:rPr kumimoji="1" lang="zh-CN" altLang="en-US" sz="2400" b="1" dirty="0">
                <a:solidFill>
                  <a:srgbClr val="FF0000"/>
                </a:solidFill>
                <a:latin typeface="黑体" panose="02010609060101010101" pitchFamily="49" charset="-122"/>
                <a:ea typeface="黑体" panose="02010609060101010101" pitchFamily="49" charset="-122"/>
              </a:rPr>
              <a:t>所有活动可排列成一个线性序列</a:t>
            </a:r>
            <a:r>
              <a:rPr kumimoji="1" lang="zh-CN" altLang="en-US" sz="2400" b="1" dirty="0">
                <a:latin typeface="黑体" panose="02010609060101010101" pitchFamily="49" charset="-122"/>
                <a:ea typeface="黑体" panose="02010609060101010101" pitchFamily="49" charset="-122"/>
              </a:rPr>
              <a:t>，使得每个活动的所有前驱活动都排在该活动的前面；</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各活动</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子工程可按拓扑序列的次序进行安排。</a:t>
            </a:r>
            <a:endParaRPr kumimoji="1" lang="en-US" altLang="zh-CN" sz="2400" b="1" dirty="0">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endParaRPr kumimoji="1" lang="en-US" altLang="zh-CN" sz="2400" b="1" dirty="0">
              <a:solidFill>
                <a:srgbClr val="0000CC"/>
              </a:solidFill>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拓扑排序</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构造拓扑序列的过程</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拓扑排序；</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en-US" altLang="zh-CN" sz="2400" b="1" dirty="0">
                <a:solidFill>
                  <a:srgbClr val="FF0000"/>
                </a:solidFill>
                <a:latin typeface="黑体" panose="02010609060101010101" pitchFamily="49" charset="-122"/>
                <a:ea typeface="黑体" panose="02010609060101010101" pitchFamily="49" charset="-122"/>
              </a:rPr>
              <a:t>AOV</a:t>
            </a:r>
            <a:r>
              <a:rPr kumimoji="1" lang="zh-CN" altLang="en-US" sz="2400" b="1" dirty="0">
                <a:solidFill>
                  <a:srgbClr val="FF0000"/>
                </a:solidFill>
                <a:latin typeface="黑体" panose="02010609060101010101" pitchFamily="49" charset="-122"/>
                <a:ea typeface="黑体" panose="02010609060101010101" pitchFamily="49" charset="-122"/>
              </a:rPr>
              <a:t>网的拓扑序列通常不唯一。</a:t>
            </a:r>
            <a:endParaRPr kumimoji="1" lang="zh-CN" altLang="en-US" sz="2400" b="1" dirty="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127448"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拓扑排序</a:t>
            </a:r>
          </a:p>
        </p:txBody>
      </p:sp>
      <p:grpSp>
        <p:nvGrpSpPr>
          <p:cNvPr id="4" name="Group 34"/>
          <p:cNvGrpSpPr>
            <a:grpSpLocks/>
          </p:cNvGrpSpPr>
          <p:nvPr/>
        </p:nvGrpSpPr>
        <p:grpSpPr bwMode="auto">
          <a:xfrm>
            <a:off x="7896200" y="4504832"/>
            <a:ext cx="2411844" cy="1578703"/>
            <a:chOff x="1008" y="672"/>
            <a:chExt cx="1920" cy="1395"/>
          </a:xfrm>
        </p:grpSpPr>
        <p:sp>
          <p:nvSpPr>
            <p:cNvPr id="6" name="Text Box 3"/>
            <p:cNvSpPr txBox="1">
              <a:spLocks noChangeArrowheads="1"/>
            </p:cNvSpPr>
            <p:nvPr/>
          </p:nvSpPr>
          <p:spPr bwMode="auto">
            <a:xfrm>
              <a:off x="2245" y="1300"/>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7"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8" name="Text Box 5"/>
            <p:cNvSpPr txBox="1">
              <a:spLocks noChangeArrowheads="1"/>
            </p:cNvSpPr>
            <p:nvPr/>
          </p:nvSpPr>
          <p:spPr bwMode="auto">
            <a:xfrm>
              <a:off x="1178" y="691"/>
              <a:ext cx="635" cy="54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2000" b="1" i="1" dirty="0">
                  <a:solidFill>
                    <a:srgbClr val="0A0A0E"/>
                  </a:solidFill>
                  <a:ea typeface="黑体" panose="02010609060101010101" pitchFamily="49" charset="-122"/>
                </a:rPr>
                <a:t>程序设计</a:t>
              </a:r>
            </a:p>
          </p:txBody>
        </p:sp>
        <p:sp>
          <p:nvSpPr>
            <p:cNvPr id="9" name="Text Box 6"/>
            <p:cNvSpPr txBox="1">
              <a:spLocks noChangeArrowheads="1"/>
            </p:cNvSpPr>
            <p:nvPr/>
          </p:nvSpPr>
          <p:spPr bwMode="auto">
            <a:xfrm>
              <a:off x="1031" y="1496"/>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0"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4"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2" name="文本框 1"/>
          <p:cNvSpPr txBox="1"/>
          <p:nvPr/>
        </p:nvSpPr>
        <p:spPr>
          <a:xfrm>
            <a:off x="7536160" y="6042774"/>
            <a:ext cx="3089770" cy="338554"/>
          </a:xfrm>
          <a:prstGeom prst="rect">
            <a:avLst/>
          </a:prstGeom>
          <a:noFill/>
        </p:spPr>
        <p:txBody>
          <a:bodyPr wrap="square" rtlCol="0">
            <a:spAutoFit/>
          </a:bodyPr>
          <a:lstStyle/>
          <a:p>
            <a:r>
              <a:rPr lang="zh-CN" altLang="en-US" sz="1600" dirty="0">
                <a:solidFill>
                  <a:srgbClr val="0000CC"/>
                </a:solidFill>
              </a:rPr>
              <a:t>程序设计</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离散数学</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数据结构</a:t>
            </a:r>
            <a:endParaRPr lang="zh-CN" altLang="en-US" sz="1600" dirty="0">
              <a:solidFill>
                <a:srgbClr val="0000CC"/>
              </a:solidFill>
            </a:endParaRPr>
          </a:p>
        </p:txBody>
      </p:sp>
    </p:spTree>
    <p:extLst>
      <p:ext uri="{BB962C8B-B14F-4D97-AF65-F5344CB8AC3E}">
        <p14:creationId xmlns:p14="http://schemas.microsoft.com/office/powerpoint/2010/main" val="1733646325"/>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890155" y="56138"/>
            <a:ext cx="5508625" cy="61598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a:t>
            </a:r>
          </a:p>
        </p:txBody>
      </p:sp>
      <p:sp>
        <p:nvSpPr>
          <p:cNvPr id="4" name="文本框 3"/>
          <p:cNvSpPr txBox="1"/>
          <p:nvPr/>
        </p:nvSpPr>
        <p:spPr>
          <a:xfrm>
            <a:off x="3359871" y="1484785"/>
            <a:ext cx="4896544" cy="461665"/>
          </a:xfrm>
          <a:prstGeom prst="rect">
            <a:avLst/>
          </a:prstGeom>
          <a:noFill/>
          <a:ln>
            <a:solidFill>
              <a:schemeClr val="tx1"/>
            </a:solidFill>
          </a:ln>
        </p:spPr>
        <p:txBody>
          <a:bodyPr wrap="square" rtlCol="0">
            <a:spAutoFit/>
          </a:bodyPr>
          <a:lstStyle/>
          <a:p>
            <a:pPr algn="ctr"/>
            <a:r>
              <a:rPr lang="zh-CN" altLang="en-US" dirty="0">
                <a:latin typeface="+mn-ea"/>
                <a:ea typeface="+mn-ea"/>
              </a:rPr>
              <a:t>任选一个</a:t>
            </a:r>
            <a:r>
              <a:rPr lang="zh-CN" altLang="en-US" dirty="0">
                <a:solidFill>
                  <a:srgbClr val="0000CC"/>
                </a:solidFill>
                <a:latin typeface="+mn-ea"/>
                <a:ea typeface="+mn-ea"/>
              </a:rPr>
              <a:t>无前驱的顶点</a:t>
            </a:r>
            <a:r>
              <a:rPr lang="zh-CN" altLang="en-US" dirty="0">
                <a:latin typeface="+mn-ea"/>
                <a:ea typeface="+mn-ea"/>
              </a:rPr>
              <a:t>并输出</a:t>
            </a:r>
          </a:p>
        </p:txBody>
      </p:sp>
      <p:sp>
        <p:nvSpPr>
          <p:cNvPr id="9" name="文本框 8"/>
          <p:cNvSpPr txBox="1"/>
          <p:nvPr/>
        </p:nvSpPr>
        <p:spPr>
          <a:xfrm>
            <a:off x="2855815" y="2348881"/>
            <a:ext cx="5904656" cy="461665"/>
          </a:xfrm>
          <a:prstGeom prst="rect">
            <a:avLst/>
          </a:prstGeom>
          <a:noFill/>
          <a:ln>
            <a:solidFill>
              <a:schemeClr val="tx1"/>
            </a:solidFill>
          </a:ln>
        </p:spPr>
        <p:txBody>
          <a:bodyPr wrap="square" rtlCol="0">
            <a:spAutoFit/>
          </a:bodyPr>
          <a:lstStyle/>
          <a:p>
            <a:pPr algn="ctr"/>
            <a:r>
              <a:rPr lang="zh-CN" altLang="en-US" dirty="0">
                <a:solidFill>
                  <a:srgbClr val="0000CC"/>
                </a:solidFill>
                <a:latin typeface="+mn-ea"/>
                <a:ea typeface="+mn-ea"/>
              </a:rPr>
              <a:t>删除</a:t>
            </a:r>
            <a:r>
              <a:rPr lang="zh-CN" altLang="en-US" dirty="0">
                <a:latin typeface="+mn-ea"/>
                <a:ea typeface="+mn-ea"/>
              </a:rPr>
              <a:t>该顶点以及以该顶点为起点的所有边</a:t>
            </a:r>
          </a:p>
        </p:txBody>
      </p:sp>
      <p:sp>
        <p:nvSpPr>
          <p:cNvPr id="10" name="流程图: 决策 9"/>
          <p:cNvSpPr/>
          <p:nvPr/>
        </p:nvSpPr>
        <p:spPr>
          <a:xfrm>
            <a:off x="3791919" y="3212976"/>
            <a:ext cx="4032448" cy="101740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CC"/>
                </a:solidFill>
                <a:latin typeface="+mn-ea"/>
              </a:rPr>
              <a:t>所有顶点</a:t>
            </a:r>
            <a:r>
              <a:rPr lang="zh-CN" altLang="en-US" dirty="0">
                <a:solidFill>
                  <a:schemeClr val="tx1"/>
                </a:solidFill>
                <a:latin typeface="+mn-ea"/>
              </a:rPr>
              <a:t>是否已输出？</a:t>
            </a:r>
          </a:p>
        </p:txBody>
      </p:sp>
      <p:sp>
        <p:nvSpPr>
          <p:cNvPr id="18" name="流程图: 决策 17"/>
          <p:cNvSpPr/>
          <p:nvPr/>
        </p:nvSpPr>
        <p:spPr>
          <a:xfrm>
            <a:off x="3791919" y="4581128"/>
            <a:ext cx="4032448" cy="115212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是否还有无前驱的节点？</a:t>
            </a:r>
          </a:p>
        </p:txBody>
      </p:sp>
      <p:cxnSp>
        <p:nvCxnSpPr>
          <p:cNvPr id="19" name="直接箭头连接符 18"/>
          <p:cNvCxnSpPr/>
          <p:nvPr/>
        </p:nvCxnSpPr>
        <p:spPr>
          <a:xfrm>
            <a:off x="5808143" y="4221088"/>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126" name="直接箭头连接符 773125"/>
          <p:cNvCxnSpPr/>
          <p:nvPr/>
        </p:nvCxnSpPr>
        <p:spPr>
          <a:xfrm>
            <a:off x="2495775" y="1710100"/>
            <a:ext cx="864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3135" name="文本框 773134"/>
          <p:cNvSpPr txBox="1"/>
          <p:nvPr/>
        </p:nvSpPr>
        <p:spPr>
          <a:xfrm>
            <a:off x="8976320" y="3284985"/>
            <a:ext cx="1440160" cy="830997"/>
          </a:xfrm>
          <a:prstGeom prst="rect">
            <a:avLst/>
          </a:prstGeom>
          <a:noFill/>
          <a:ln>
            <a:solidFill>
              <a:schemeClr val="tx1"/>
            </a:solidFill>
          </a:ln>
        </p:spPr>
        <p:txBody>
          <a:bodyPr wrap="square" rtlCol="0">
            <a:spAutoFit/>
          </a:bodyPr>
          <a:lstStyle/>
          <a:p>
            <a:pPr algn="ctr"/>
            <a:r>
              <a:rPr lang="zh-CN" altLang="en-US" dirty="0">
                <a:solidFill>
                  <a:srgbClr val="00B050"/>
                </a:solidFill>
                <a:latin typeface="+mn-ea"/>
                <a:ea typeface="+mn-ea"/>
              </a:rPr>
              <a:t>拓扑排序完成</a:t>
            </a:r>
          </a:p>
        </p:txBody>
      </p:sp>
      <p:sp>
        <p:nvSpPr>
          <p:cNvPr id="773136" name="文本框 773135"/>
          <p:cNvSpPr txBox="1"/>
          <p:nvPr/>
        </p:nvSpPr>
        <p:spPr>
          <a:xfrm>
            <a:off x="5879976" y="4149081"/>
            <a:ext cx="648072" cy="461665"/>
          </a:xfrm>
          <a:prstGeom prst="rect">
            <a:avLst/>
          </a:prstGeom>
          <a:noFill/>
        </p:spPr>
        <p:txBody>
          <a:bodyPr wrap="square" rtlCol="0">
            <a:spAutoFit/>
          </a:bodyPr>
          <a:lstStyle/>
          <a:p>
            <a:pPr algn="ctr"/>
            <a:r>
              <a:rPr lang="zh-CN" altLang="en-US" dirty="0">
                <a:latin typeface="+mn-ea"/>
                <a:ea typeface="+mn-ea"/>
              </a:rPr>
              <a:t>否</a:t>
            </a:r>
          </a:p>
        </p:txBody>
      </p:sp>
      <p:sp>
        <p:nvSpPr>
          <p:cNvPr id="773137" name="文本框 773136"/>
          <p:cNvSpPr txBox="1"/>
          <p:nvPr/>
        </p:nvSpPr>
        <p:spPr>
          <a:xfrm>
            <a:off x="8112224" y="3255368"/>
            <a:ext cx="504056" cy="461665"/>
          </a:xfrm>
          <a:prstGeom prst="rect">
            <a:avLst/>
          </a:prstGeom>
          <a:noFill/>
        </p:spPr>
        <p:txBody>
          <a:bodyPr wrap="square" rtlCol="0">
            <a:spAutoFit/>
          </a:bodyPr>
          <a:lstStyle/>
          <a:p>
            <a:pPr algn="ctr"/>
            <a:r>
              <a:rPr lang="zh-CN" altLang="en-US" dirty="0">
                <a:latin typeface="+mn-ea"/>
                <a:ea typeface="+mn-ea"/>
              </a:rPr>
              <a:t>是</a:t>
            </a:r>
          </a:p>
        </p:txBody>
      </p:sp>
      <p:sp>
        <p:nvSpPr>
          <p:cNvPr id="51" name="文本框 50"/>
          <p:cNvSpPr txBox="1"/>
          <p:nvPr/>
        </p:nvSpPr>
        <p:spPr>
          <a:xfrm>
            <a:off x="5879976" y="5660046"/>
            <a:ext cx="504056" cy="461665"/>
          </a:xfrm>
          <a:prstGeom prst="rect">
            <a:avLst/>
          </a:prstGeom>
          <a:noFill/>
        </p:spPr>
        <p:txBody>
          <a:bodyPr wrap="square" rtlCol="0">
            <a:spAutoFit/>
          </a:bodyPr>
          <a:lstStyle/>
          <a:p>
            <a:pPr algn="ctr"/>
            <a:r>
              <a:rPr lang="zh-CN" altLang="en-US" dirty="0">
                <a:latin typeface="+mn-ea"/>
                <a:ea typeface="+mn-ea"/>
              </a:rPr>
              <a:t>否</a:t>
            </a:r>
          </a:p>
        </p:txBody>
      </p:sp>
      <p:sp>
        <p:nvSpPr>
          <p:cNvPr id="52" name="文本框 51"/>
          <p:cNvSpPr txBox="1"/>
          <p:nvPr/>
        </p:nvSpPr>
        <p:spPr>
          <a:xfrm>
            <a:off x="2855815" y="4695528"/>
            <a:ext cx="648072" cy="461665"/>
          </a:xfrm>
          <a:prstGeom prst="rect">
            <a:avLst/>
          </a:prstGeom>
          <a:noFill/>
        </p:spPr>
        <p:txBody>
          <a:bodyPr wrap="square" rtlCol="0">
            <a:spAutoFit/>
          </a:bodyPr>
          <a:lstStyle/>
          <a:p>
            <a:pPr algn="ctr"/>
            <a:r>
              <a:rPr lang="zh-CN" altLang="en-US" dirty="0">
                <a:latin typeface="+mn-ea"/>
                <a:ea typeface="+mn-ea"/>
              </a:rPr>
              <a:t>是</a:t>
            </a:r>
          </a:p>
        </p:txBody>
      </p:sp>
      <p:cxnSp>
        <p:nvCxnSpPr>
          <p:cNvPr id="11" name="直接连接符 10"/>
          <p:cNvCxnSpPr>
            <a:stCxn id="18" idx="1"/>
          </p:cNvCxnSpPr>
          <p:nvPr/>
        </p:nvCxnSpPr>
        <p:spPr>
          <a:xfrm flipH="1" flipV="1">
            <a:off x="2495601" y="5153518"/>
            <a:ext cx="1296318" cy="3674"/>
          </a:xfrm>
          <a:prstGeom prst="line">
            <a:avLst/>
          </a:prstGeom>
          <a:ln>
            <a:tailEnd type="none"/>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H="1" flipV="1">
            <a:off x="2495601" y="1719394"/>
            <a:ext cx="1" cy="3434125"/>
          </a:xfrm>
          <a:prstGeom prst="line">
            <a:avLst/>
          </a:prstGeom>
          <a:ln>
            <a:tailEnd type="non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5304087" y="663080"/>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begin</a:t>
            </a:r>
            <a:endParaRPr lang="zh-CN" altLang="en-US" dirty="0">
              <a:latin typeface="+mn-ea"/>
              <a:ea typeface="+mn-ea"/>
            </a:endParaRPr>
          </a:p>
        </p:txBody>
      </p:sp>
      <p:sp>
        <p:nvSpPr>
          <p:cNvPr id="39" name="文本框 38"/>
          <p:cNvSpPr txBox="1"/>
          <p:nvPr/>
        </p:nvSpPr>
        <p:spPr>
          <a:xfrm>
            <a:off x="9192344" y="6135688"/>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end</a:t>
            </a:r>
            <a:endParaRPr lang="zh-CN" altLang="en-US" dirty="0">
              <a:latin typeface="+mn-ea"/>
              <a:ea typeface="+mn-ea"/>
            </a:endParaRPr>
          </a:p>
        </p:txBody>
      </p:sp>
      <p:cxnSp>
        <p:nvCxnSpPr>
          <p:cNvPr id="41" name="直接箭头连接符 40"/>
          <p:cNvCxnSpPr/>
          <p:nvPr/>
        </p:nvCxnSpPr>
        <p:spPr>
          <a:xfrm>
            <a:off x="5808143" y="2825060"/>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5808143" y="196096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p:nvPr/>
        </p:nvCxnSpPr>
        <p:spPr>
          <a:xfrm>
            <a:off x="5808143" y="112474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p:nvPr/>
        </p:nvCxnSpPr>
        <p:spPr>
          <a:xfrm>
            <a:off x="5808143" y="5733256"/>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4007768" y="6135688"/>
            <a:ext cx="3600400" cy="461665"/>
          </a:xfrm>
          <a:prstGeom prst="rect">
            <a:avLst/>
          </a:prstGeom>
          <a:noFill/>
          <a:ln>
            <a:solidFill>
              <a:schemeClr val="tx1"/>
            </a:solidFill>
          </a:ln>
        </p:spPr>
        <p:txBody>
          <a:bodyPr wrap="square" rtlCol="0">
            <a:spAutoFit/>
          </a:bodyPr>
          <a:lstStyle/>
          <a:p>
            <a:pPr algn="ctr"/>
            <a:r>
              <a:rPr lang="zh-CN" altLang="en-US" dirty="0">
                <a:solidFill>
                  <a:srgbClr val="FF0000"/>
                </a:solidFill>
                <a:latin typeface="+mn-ea"/>
                <a:ea typeface="+mn-ea"/>
              </a:rPr>
              <a:t>存在回路，拓扑排序结束</a:t>
            </a:r>
          </a:p>
        </p:txBody>
      </p:sp>
      <p:cxnSp>
        <p:nvCxnSpPr>
          <p:cNvPr id="49" name="直接箭头连接符 48"/>
          <p:cNvCxnSpPr/>
          <p:nvPr/>
        </p:nvCxnSpPr>
        <p:spPr>
          <a:xfrm flipV="1">
            <a:off x="7680176" y="6366520"/>
            <a:ext cx="1296144" cy="14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a:off x="7824368" y="3717032"/>
            <a:ext cx="11519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773135" idx="2"/>
          </p:cNvCxnSpPr>
          <p:nvPr/>
        </p:nvCxnSpPr>
        <p:spPr>
          <a:xfrm>
            <a:off x="9696400" y="4115982"/>
            <a:ext cx="0" cy="200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Text Box 3"/>
          <p:cNvSpPr txBox="1">
            <a:spLocks noChangeArrowheads="1"/>
          </p:cNvSpPr>
          <p:nvPr/>
        </p:nvSpPr>
        <p:spPr bwMode="auto">
          <a:xfrm>
            <a:off x="9870835" y="692322"/>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68" name="Oval 4"/>
          <p:cNvSpPr>
            <a:spLocks noChangeArrowheads="1"/>
          </p:cNvSpPr>
          <p:nvPr/>
        </p:nvSpPr>
        <p:spPr bwMode="auto">
          <a:xfrm>
            <a:off x="8616245" y="15007"/>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69" name="Text Box 5"/>
          <p:cNvSpPr txBox="1">
            <a:spLocks noChangeArrowheads="1"/>
          </p:cNvSpPr>
          <p:nvPr/>
        </p:nvSpPr>
        <p:spPr bwMode="auto">
          <a:xfrm>
            <a:off x="8650554" y="35500"/>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70" name="Text Box 6"/>
          <p:cNvSpPr txBox="1">
            <a:spLocks noChangeArrowheads="1"/>
          </p:cNvSpPr>
          <p:nvPr/>
        </p:nvSpPr>
        <p:spPr bwMode="auto">
          <a:xfrm>
            <a:off x="8482436" y="903713"/>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71" name="Line 7"/>
          <p:cNvSpPr>
            <a:spLocks noChangeShapeType="1"/>
          </p:cNvSpPr>
          <p:nvPr/>
        </p:nvSpPr>
        <p:spPr bwMode="auto">
          <a:xfrm>
            <a:off x="9389356" y="377392"/>
            <a:ext cx="494060" cy="4141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2" name="Line 8"/>
          <p:cNvSpPr>
            <a:spLocks noChangeShapeType="1"/>
          </p:cNvSpPr>
          <p:nvPr/>
        </p:nvSpPr>
        <p:spPr bwMode="auto">
          <a:xfrm flipV="1">
            <a:off x="9292146" y="1038528"/>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3" name="Oval 13"/>
          <p:cNvSpPr>
            <a:spLocks noChangeArrowheads="1"/>
          </p:cNvSpPr>
          <p:nvPr/>
        </p:nvSpPr>
        <p:spPr bwMode="auto">
          <a:xfrm>
            <a:off x="8456133" y="89508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4" name="Oval 14"/>
          <p:cNvSpPr>
            <a:spLocks noChangeArrowheads="1"/>
          </p:cNvSpPr>
          <p:nvPr/>
        </p:nvSpPr>
        <p:spPr bwMode="auto">
          <a:xfrm>
            <a:off x="9828521" y="688007"/>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5" name="Line 15"/>
          <p:cNvSpPr>
            <a:spLocks noChangeShapeType="1"/>
          </p:cNvSpPr>
          <p:nvPr/>
        </p:nvSpPr>
        <p:spPr bwMode="auto">
          <a:xfrm flipH="1">
            <a:off x="8925031" y="532700"/>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4" name="Text Box 3"/>
          <p:cNvSpPr txBox="1">
            <a:spLocks noChangeArrowheads="1"/>
          </p:cNvSpPr>
          <p:nvPr/>
        </p:nvSpPr>
        <p:spPr bwMode="auto">
          <a:xfrm>
            <a:off x="9886967" y="721939"/>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85" name="Oval 4"/>
          <p:cNvSpPr>
            <a:spLocks noChangeArrowheads="1"/>
          </p:cNvSpPr>
          <p:nvPr/>
        </p:nvSpPr>
        <p:spPr bwMode="auto">
          <a:xfrm>
            <a:off x="8632377" y="4462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6" name="Text Box 5"/>
          <p:cNvSpPr txBox="1">
            <a:spLocks noChangeArrowheads="1"/>
          </p:cNvSpPr>
          <p:nvPr/>
        </p:nvSpPr>
        <p:spPr bwMode="auto">
          <a:xfrm>
            <a:off x="8666686" y="65117"/>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87" name="Text Box 6"/>
          <p:cNvSpPr txBox="1">
            <a:spLocks noChangeArrowheads="1"/>
          </p:cNvSpPr>
          <p:nvPr/>
        </p:nvSpPr>
        <p:spPr bwMode="auto">
          <a:xfrm>
            <a:off x="8498568" y="933330"/>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89" name="Line 8"/>
          <p:cNvSpPr>
            <a:spLocks noChangeShapeType="1"/>
          </p:cNvSpPr>
          <p:nvPr/>
        </p:nvSpPr>
        <p:spPr bwMode="auto">
          <a:xfrm flipV="1">
            <a:off x="9308278" y="1068145"/>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0" name="Oval 13"/>
          <p:cNvSpPr>
            <a:spLocks noChangeArrowheads="1"/>
          </p:cNvSpPr>
          <p:nvPr/>
        </p:nvSpPr>
        <p:spPr bwMode="auto">
          <a:xfrm>
            <a:off x="8472265" y="924701"/>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1" name="Oval 14"/>
          <p:cNvSpPr>
            <a:spLocks noChangeArrowheads="1"/>
          </p:cNvSpPr>
          <p:nvPr/>
        </p:nvSpPr>
        <p:spPr bwMode="auto">
          <a:xfrm>
            <a:off x="9844653" y="717624"/>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2" name="Line 15"/>
          <p:cNvSpPr>
            <a:spLocks noChangeShapeType="1"/>
          </p:cNvSpPr>
          <p:nvPr/>
        </p:nvSpPr>
        <p:spPr bwMode="auto">
          <a:xfrm flipH="1">
            <a:off x="8941163" y="562317"/>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3" name="Line 40"/>
          <p:cNvSpPr>
            <a:spLocks noChangeShapeType="1"/>
          </p:cNvSpPr>
          <p:nvPr/>
        </p:nvSpPr>
        <p:spPr bwMode="auto">
          <a:xfrm>
            <a:off x="9449428" y="371814"/>
            <a:ext cx="555336" cy="380117"/>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8695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0" nodeType="clickEffect">
                                  <p:stCondLst>
                                    <p:cond delay="0"/>
                                  </p:stCondLst>
                                  <p:childTnLst>
                                    <p:set>
                                      <p:cBhvr rctx="PPT">
                                        <p:cTn id="20" dur="indefinite"/>
                                        <p:tgtEl>
                                          <p:spTgt spid="69"/>
                                        </p:tgtEl>
                                        <p:attrNameLst>
                                          <p:attrName>style.opacity</p:attrName>
                                        </p:attrNameLst>
                                      </p:cBhvr>
                                      <p:to>
                                        <p:strVal val="0.25"/>
                                      </p:to>
                                    </p:set>
                                    <p:animEffect filter="image" prLst="opacity: 0.25">
                                      <p:cBhvr rctx="IE">
                                        <p:cTn id="21" dur="indefinite"/>
                                        <p:tgtEl>
                                          <p:spTgt spid="69"/>
                                        </p:tgtEl>
                                      </p:cBhvr>
                                    </p:animEffect>
                                  </p:childTnLst>
                                </p:cTn>
                              </p:par>
                              <p:par>
                                <p:cTn id="22" presetID="9" presetClass="emph" presetSubtype="0" grpId="0" nodeType="withEffect">
                                  <p:stCondLst>
                                    <p:cond delay="0"/>
                                  </p:stCondLst>
                                  <p:childTnLst>
                                    <p:set>
                                      <p:cBhvr rctx="PPT">
                                        <p:cTn id="23" dur="indefinite"/>
                                        <p:tgtEl>
                                          <p:spTgt spid="68"/>
                                        </p:tgtEl>
                                        <p:attrNameLst>
                                          <p:attrName>style.opacity</p:attrName>
                                        </p:attrNameLst>
                                      </p:cBhvr>
                                      <p:to>
                                        <p:strVal val="0.25"/>
                                      </p:to>
                                    </p:set>
                                    <p:animEffect filter="image" prLst="opacity: 0.25">
                                      <p:cBhvr rctx="IE">
                                        <p:cTn id="24" dur="indefinite"/>
                                        <p:tgtEl>
                                          <p:spTgt spid="68"/>
                                        </p:tgtEl>
                                      </p:cBhvr>
                                    </p:animEffect>
                                  </p:childTnLst>
                                </p:cTn>
                              </p:par>
                              <p:par>
                                <p:cTn id="25" presetID="9" presetClass="emph" presetSubtype="0" grpId="0" nodeType="withEffect">
                                  <p:stCondLst>
                                    <p:cond delay="0"/>
                                  </p:stCondLst>
                                  <p:childTnLst>
                                    <p:set>
                                      <p:cBhvr rctx="PPT">
                                        <p:cTn id="26" dur="indefinite"/>
                                        <p:tgtEl>
                                          <p:spTgt spid="75"/>
                                        </p:tgtEl>
                                        <p:attrNameLst>
                                          <p:attrName>style.opacity</p:attrName>
                                        </p:attrNameLst>
                                      </p:cBhvr>
                                      <p:to>
                                        <p:strVal val="0.25"/>
                                      </p:to>
                                    </p:set>
                                    <p:animEffect filter="image" prLst="opacity: 0.25">
                                      <p:cBhvr rctx="IE">
                                        <p:cTn id="27" dur="indefinite"/>
                                        <p:tgtEl>
                                          <p:spTgt spid="75"/>
                                        </p:tgtEl>
                                      </p:cBhvr>
                                    </p:animEffect>
                                  </p:childTnLst>
                                </p:cTn>
                              </p:par>
                              <p:par>
                                <p:cTn id="28" presetID="9" presetClass="emph" presetSubtype="0" grpId="0" nodeType="withEffect">
                                  <p:stCondLst>
                                    <p:cond delay="0"/>
                                  </p:stCondLst>
                                  <p:childTnLst>
                                    <p:set>
                                      <p:cBhvr rctx="PPT">
                                        <p:cTn id="29" dur="indefinite"/>
                                        <p:tgtEl>
                                          <p:spTgt spid="71"/>
                                        </p:tgtEl>
                                        <p:attrNameLst>
                                          <p:attrName>style.opacity</p:attrName>
                                        </p:attrNameLst>
                                      </p:cBhvr>
                                      <p:to>
                                        <p:strVal val="0.25"/>
                                      </p:to>
                                    </p:set>
                                    <p:animEffect filter="image" prLst="opacity: 0.25">
                                      <p:cBhvr rctx="IE">
                                        <p:cTn id="30" dur="indefinite"/>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3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3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grpId="0" nodeType="clickEffect">
                                  <p:stCondLst>
                                    <p:cond delay="0"/>
                                  </p:stCondLst>
                                  <p:childTnLst>
                                    <p:set>
                                      <p:cBhvr rctx="PPT">
                                        <p:cTn id="58" dur="indefinite"/>
                                        <p:tgtEl>
                                          <p:spTgt spid="70"/>
                                        </p:tgtEl>
                                        <p:attrNameLst>
                                          <p:attrName>style.opacity</p:attrName>
                                        </p:attrNameLst>
                                      </p:cBhvr>
                                      <p:to>
                                        <p:strVal val="0.25"/>
                                      </p:to>
                                    </p:set>
                                    <p:animEffect filter="image" prLst="opacity: 0.25">
                                      <p:cBhvr rctx="IE">
                                        <p:cTn id="59" dur="indefinite"/>
                                        <p:tgtEl>
                                          <p:spTgt spid="70"/>
                                        </p:tgtEl>
                                      </p:cBhvr>
                                    </p:animEffect>
                                  </p:childTnLst>
                                </p:cTn>
                              </p:par>
                              <p:par>
                                <p:cTn id="60" presetID="9" presetClass="emph" presetSubtype="0" grpId="0" nodeType="withEffect">
                                  <p:stCondLst>
                                    <p:cond delay="0"/>
                                  </p:stCondLst>
                                  <p:childTnLst>
                                    <p:set>
                                      <p:cBhvr rctx="PPT">
                                        <p:cTn id="61" dur="indefinite"/>
                                        <p:tgtEl>
                                          <p:spTgt spid="73"/>
                                        </p:tgtEl>
                                        <p:attrNameLst>
                                          <p:attrName>style.opacity</p:attrName>
                                        </p:attrNameLst>
                                      </p:cBhvr>
                                      <p:to>
                                        <p:strVal val="0.25"/>
                                      </p:to>
                                    </p:set>
                                    <p:animEffect filter="image" prLst="opacity: 0.25">
                                      <p:cBhvr rctx="IE">
                                        <p:cTn id="62" dur="indefinite"/>
                                        <p:tgtEl>
                                          <p:spTgt spid="73"/>
                                        </p:tgtEl>
                                      </p:cBhvr>
                                    </p:animEffect>
                                  </p:childTnLst>
                                </p:cTn>
                              </p:par>
                              <p:par>
                                <p:cTn id="63" presetID="9" presetClass="emph" presetSubtype="0" grpId="0" nodeType="withEffect">
                                  <p:stCondLst>
                                    <p:cond delay="0"/>
                                  </p:stCondLst>
                                  <p:childTnLst>
                                    <p:set>
                                      <p:cBhvr rctx="PPT">
                                        <p:cTn id="64" dur="indefinite"/>
                                        <p:tgtEl>
                                          <p:spTgt spid="72"/>
                                        </p:tgtEl>
                                        <p:attrNameLst>
                                          <p:attrName>style.opacity</p:attrName>
                                        </p:attrNameLst>
                                      </p:cBhvr>
                                      <p:to>
                                        <p:strVal val="0.25"/>
                                      </p:to>
                                    </p:set>
                                    <p:animEffect filter="image" prLst="opacity: 0.25">
                                      <p:cBhvr rctx="IE">
                                        <p:cTn id="65" dur="indefinite"/>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grpId="0" nodeType="clickEffect">
                                  <p:stCondLst>
                                    <p:cond delay="0"/>
                                  </p:stCondLst>
                                  <p:childTnLst>
                                    <p:set>
                                      <p:cBhvr rctx="PPT">
                                        <p:cTn id="69" dur="indefinite"/>
                                        <p:tgtEl>
                                          <p:spTgt spid="67"/>
                                        </p:tgtEl>
                                        <p:attrNameLst>
                                          <p:attrName>style.opacity</p:attrName>
                                        </p:attrNameLst>
                                      </p:cBhvr>
                                      <p:to>
                                        <p:strVal val="0.25"/>
                                      </p:to>
                                    </p:set>
                                    <p:animEffect filter="image" prLst="opacity: 0.25">
                                      <p:cBhvr rctx="IE">
                                        <p:cTn id="70" dur="indefinite"/>
                                        <p:tgtEl>
                                          <p:spTgt spid="67"/>
                                        </p:tgtEl>
                                      </p:cBhvr>
                                    </p:animEffect>
                                  </p:childTnLst>
                                </p:cTn>
                              </p:par>
                              <p:par>
                                <p:cTn id="71" presetID="9" presetClass="emph" presetSubtype="0" grpId="0" nodeType="withEffect">
                                  <p:stCondLst>
                                    <p:cond delay="0"/>
                                  </p:stCondLst>
                                  <p:childTnLst>
                                    <p:set>
                                      <p:cBhvr rctx="PPT">
                                        <p:cTn id="72" dur="indefinite"/>
                                        <p:tgtEl>
                                          <p:spTgt spid="74"/>
                                        </p:tgtEl>
                                        <p:attrNameLst>
                                          <p:attrName>style.opacity</p:attrName>
                                        </p:attrNameLst>
                                      </p:cBhvr>
                                      <p:to>
                                        <p:strVal val="0.25"/>
                                      </p:to>
                                    </p:set>
                                    <p:animEffect filter="image" prLst="opacity: 0.25">
                                      <p:cBhvr rctx="IE">
                                        <p:cTn id="73" dur="indefinite"/>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31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313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69"/>
                                        </p:tgtEl>
                                        <p:attrNameLst>
                                          <p:attrName>style.opacity</p:attrName>
                                        </p:attrNameLst>
                                      </p:cBhvr>
                                      <p:to>
                                        <p:strVal val="0"/>
                                      </p:to>
                                    </p:set>
                                    <p:animEffect filter="image" prLst="opacity: 0">
                                      <p:cBhvr rctx="IE">
                                        <p:cTn id="90" dur="indefinite"/>
                                        <p:tgtEl>
                                          <p:spTgt spid="69"/>
                                        </p:tgtEl>
                                      </p:cBhvr>
                                    </p:animEffect>
                                  </p:childTnLst>
                                </p:cTn>
                              </p:par>
                              <p:par>
                                <p:cTn id="91" presetID="9" presetClass="emph" presetSubtype="0" grpId="1" nodeType="withEffect">
                                  <p:stCondLst>
                                    <p:cond delay="0"/>
                                  </p:stCondLst>
                                  <p:childTnLst>
                                    <p:set>
                                      <p:cBhvr rctx="PPT">
                                        <p:cTn id="92" dur="indefinite"/>
                                        <p:tgtEl>
                                          <p:spTgt spid="68"/>
                                        </p:tgtEl>
                                        <p:attrNameLst>
                                          <p:attrName>style.opacity</p:attrName>
                                        </p:attrNameLst>
                                      </p:cBhvr>
                                      <p:to>
                                        <p:strVal val="0"/>
                                      </p:to>
                                    </p:set>
                                    <p:animEffect filter="image" prLst="opacity: 0">
                                      <p:cBhvr rctx="IE">
                                        <p:cTn id="93" dur="indefinite"/>
                                        <p:tgtEl>
                                          <p:spTgt spid="68"/>
                                        </p:tgtEl>
                                      </p:cBhvr>
                                    </p:animEffect>
                                  </p:childTnLst>
                                </p:cTn>
                              </p:par>
                              <p:par>
                                <p:cTn id="94" presetID="9" presetClass="emph" presetSubtype="0" grpId="1" nodeType="withEffect">
                                  <p:stCondLst>
                                    <p:cond delay="0"/>
                                  </p:stCondLst>
                                  <p:childTnLst>
                                    <p:set>
                                      <p:cBhvr rctx="PPT">
                                        <p:cTn id="95" dur="indefinite"/>
                                        <p:tgtEl>
                                          <p:spTgt spid="75"/>
                                        </p:tgtEl>
                                        <p:attrNameLst>
                                          <p:attrName>style.opacity</p:attrName>
                                        </p:attrNameLst>
                                      </p:cBhvr>
                                      <p:to>
                                        <p:strVal val="0"/>
                                      </p:to>
                                    </p:set>
                                    <p:animEffect filter="image" prLst="opacity: 0">
                                      <p:cBhvr rctx="IE">
                                        <p:cTn id="96" dur="indefinite"/>
                                        <p:tgtEl>
                                          <p:spTgt spid="75"/>
                                        </p:tgtEl>
                                      </p:cBhvr>
                                    </p:animEffect>
                                  </p:childTnLst>
                                </p:cTn>
                              </p:par>
                              <p:par>
                                <p:cTn id="97" presetID="9" presetClass="emph" presetSubtype="0" grpId="1" nodeType="withEffect">
                                  <p:stCondLst>
                                    <p:cond delay="0"/>
                                  </p:stCondLst>
                                  <p:childTnLst>
                                    <p:set>
                                      <p:cBhvr rctx="PPT">
                                        <p:cTn id="98" dur="indefinite"/>
                                        <p:tgtEl>
                                          <p:spTgt spid="71"/>
                                        </p:tgtEl>
                                        <p:attrNameLst>
                                          <p:attrName>style.opacity</p:attrName>
                                        </p:attrNameLst>
                                      </p:cBhvr>
                                      <p:to>
                                        <p:strVal val="0"/>
                                      </p:to>
                                    </p:set>
                                    <p:animEffect filter="image" prLst="opacity: 0">
                                      <p:cBhvr rctx="IE">
                                        <p:cTn id="99" dur="indefinite"/>
                                        <p:tgtEl>
                                          <p:spTgt spid="71"/>
                                        </p:tgtEl>
                                      </p:cBhvr>
                                    </p:animEffect>
                                  </p:childTnLst>
                                </p:cTn>
                              </p:par>
                              <p:par>
                                <p:cTn id="100" presetID="9" presetClass="emph" presetSubtype="0" grpId="1" nodeType="withEffect">
                                  <p:stCondLst>
                                    <p:cond delay="0"/>
                                  </p:stCondLst>
                                  <p:childTnLst>
                                    <p:set>
                                      <p:cBhvr rctx="PPT">
                                        <p:cTn id="101" dur="indefinite"/>
                                        <p:tgtEl>
                                          <p:spTgt spid="70"/>
                                        </p:tgtEl>
                                        <p:attrNameLst>
                                          <p:attrName>style.opacity</p:attrName>
                                        </p:attrNameLst>
                                      </p:cBhvr>
                                      <p:to>
                                        <p:strVal val="0"/>
                                      </p:to>
                                    </p:set>
                                    <p:animEffect filter="image" prLst="opacity: 0">
                                      <p:cBhvr rctx="IE">
                                        <p:cTn id="102" dur="indefinite"/>
                                        <p:tgtEl>
                                          <p:spTgt spid="70"/>
                                        </p:tgtEl>
                                      </p:cBhvr>
                                    </p:animEffect>
                                  </p:childTnLst>
                                </p:cTn>
                              </p:par>
                              <p:par>
                                <p:cTn id="103" presetID="9" presetClass="emph" presetSubtype="0" grpId="1" nodeType="withEffect">
                                  <p:stCondLst>
                                    <p:cond delay="0"/>
                                  </p:stCondLst>
                                  <p:childTnLst>
                                    <p:set>
                                      <p:cBhvr rctx="PPT">
                                        <p:cTn id="104" dur="indefinite"/>
                                        <p:tgtEl>
                                          <p:spTgt spid="73"/>
                                        </p:tgtEl>
                                        <p:attrNameLst>
                                          <p:attrName>style.opacity</p:attrName>
                                        </p:attrNameLst>
                                      </p:cBhvr>
                                      <p:to>
                                        <p:strVal val="0"/>
                                      </p:to>
                                    </p:set>
                                    <p:animEffect filter="image" prLst="opacity: 0">
                                      <p:cBhvr rctx="IE">
                                        <p:cTn id="105" dur="indefinite"/>
                                        <p:tgtEl>
                                          <p:spTgt spid="73"/>
                                        </p:tgtEl>
                                      </p:cBhvr>
                                    </p:animEffect>
                                  </p:childTnLst>
                                </p:cTn>
                              </p:par>
                              <p:par>
                                <p:cTn id="106" presetID="9" presetClass="emph" presetSubtype="0" grpId="1" nodeType="withEffect">
                                  <p:stCondLst>
                                    <p:cond delay="0"/>
                                  </p:stCondLst>
                                  <p:childTnLst>
                                    <p:set>
                                      <p:cBhvr rctx="PPT">
                                        <p:cTn id="107" dur="indefinite"/>
                                        <p:tgtEl>
                                          <p:spTgt spid="72"/>
                                        </p:tgtEl>
                                        <p:attrNameLst>
                                          <p:attrName>style.opacity</p:attrName>
                                        </p:attrNameLst>
                                      </p:cBhvr>
                                      <p:to>
                                        <p:strVal val="0"/>
                                      </p:to>
                                    </p:set>
                                    <p:animEffect filter="image" prLst="opacity: 0">
                                      <p:cBhvr rctx="IE">
                                        <p:cTn id="108" dur="indefinite"/>
                                        <p:tgtEl>
                                          <p:spTgt spid="72"/>
                                        </p:tgtEl>
                                      </p:cBhvr>
                                    </p:animEffect>
                                  </p:childTnLst>
                                </p:cTn>
                              </p:par>
                              <p:par>
                                <p:cTn id="109" presetID="9" presetClass="emph" presetSubtype="0" grpId="1" nodeType="withEffect">
                                  <p:stCondLst>
                                    <p:cond delay="0"/>
                                  </p:stCondLst>
                                  <p:childTnLst>
                                    <p:set>
                                      <p:cBhvr rctx="PPT">
                                        <p:cTn id="110" dur="indefinite"/>
                                        <p:tgtEl>
                                          <p:spTgt spid="67"/>
                                        </p:tgtEl>
                                        <p:attrNameLst>
                                          <p:attrName>style.opacity</p:attrName>
                                        </p:attrNameLst>
                                      </p:cBhvr>
                                      <p:to>
                                        <p:strVal val="0"/>
                                      </p:to>
                                    </p:set>
                                    <p:animEffect filter="image" prLst="opacity: 0">
                                      <p:cBhvr rctx="IE">
                                        <p:cTn id="111" dur="indefinite"/>
                                        <p:tgtEl>
                                          <p:spTgt spid="67"/>
                                        </p:tgtEl>
                                      </p:cBhvr>
                                    </p:animEffect>
                                  </p:childTnLst>
                                </p:cTn>
                              </p:par>
                              <p:par>
                                <p:cTn id="112" presetID="9" presetClass="emph" presetSubtype="0" grpId="1" nodeType="withEffect">
                                  <p:stCondLst>
                                    <p:cond delay="0"/>
                                  </p:stCondLst>
                                  <p:childTnLst>
                                    <p:set>
                                      <p:cBhvr rctx="PPT">
                                        <p:cTn id="113" dur="indefinite"/>
                                        <p:tgtEl>
                                          <p:spTgt spid="74"/>
                                        </p:tgtEl>
                                        <p:attrNameLst>
                                          <p:attrName>style.opacity</p:attrName>
                                        </p:attrNameLst>
                                      </p:cBhvr>
                                      <p:to>
                                        <p:strVal val="0"/>
                                      </p:to>
                                    </p:set>
                                    <p:animEffect filter="image" prLst="opacity: 0">
                                      <p:cBhvr rctx="IE">
                                        <p:cTn id="114" dur="indefinite"/>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8" grpId="0" animBg="1"/>
      <p:bldP spid="773135" grpId="0" animBg="1"/>
      <p:bldP spid="773136" grpId="0"/>
      <p:bldP spid="773137" grpId="0"/>
      <p:bldP spid="51" grpId="0"/>
      <p:bldP spid="52" grpId="0"/>
      <p:bldP spid="28" grpId="0" animBg="1"/>
      <p:bldP spid="39" grpId="0" animBg="1"/>
      <p:bldP spid="47" grpId="0" animBg="1"/>
      <p:bldP spid="67" grpId="0"/>
      <p:bldP spid="67" grpId="1"/>
      <p:bldP spid="68" grpId="0" animBg="1"/>
      <p:bldP spid="68" grpId="1" animBg="1"/>
      <p:bldP spid="69" grpId="0"/>
      <p:bldP spid="69" grpId="1"/>
      <p:bldP spid="70" grpId="0"/>
      <p:bldP spid="70" grpId="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84" grpId="0"/>
      <p:bldP spid="85" grpId="0" animBg="1"/>
      <p:bldP spid="86" grpId="0"/>
      <p:bldP spid="87" grpId="0"/>
      <p:bldP spid="89" grpId="0" animBg="1"/>
      <p:bldP spid="90" grpId="0" animBg="1"/>
      <p:bldP spid="91" grpId="0" animBg="1"/>
      <p:bldP spid="92" grpId="0" animBg="1"/>
      <p:bldP spid="93"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7" name="Oval 3"/>
          <p:cNvSpPr>
            <a:spLocks noChangeArrowheads="1"/>
          </p:cNvSpPr>
          <p:nvPr/>
        </p:nvSpPr>
        <p:spPr bwMode="auto">
          <a:xfrm>
            <a:off x="2711624" y="24925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08" name="Text Box 4"/>
          <p:cNvSpPr txBox="1">
            <a:spLocks noChangeArrowheads="1"/>
          </p:cNvSpPr>
          <p:nvPr/>
        </p:nvSpPr>
        <p:spPr bwMode="auto">
          <a:xfrm>
            <a:off x="2711624" y="24925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c1</a:t>
            </a:r>
          </a:p>
        </p:txBody>
      </p:sp>
      <p:sp>
        <p:nvSpPr>
          <p:cNvPr id="251909" name="Oval 5"/>
          <p:cNvSpPr>
            <a:spLocks noChangeArrowheads="1"/>
          </p:cNvSpPr>
          <p:nvPr/>
        </p:nvSpPr>
        <p:spPr bwMode="auto">
          <a:xfrm>
            <a:off x="2711624" y="400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0" name="Text Box 6"/>
          <p:cNvSpPr txBox="1">
            <a:spLocks noChangeArrowheads="1"/>
          </p:cNvSpPr>
          <p:nvPr/>
        </p:nvSpPr>
        <p:spPr bwMode="auto">
          <a:xfrm>
            <a:off x="2711624" y="40038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c9</a:t>
            </a:r>
          </a:p>
        </p:txBody>
      </p:sp>
      <p:sp>
        <p:nvSpPr>
          <p:cNvPr id="251911" name="Oval 7"/>
          <p:cNvSpPr>
            <a:spLocks noChangeArrowheads="1"/>
          </p:cNvSpPr>
          <p:nvPr/>
        </p:nvSpPr>
        <p:spPr bwMode="auto">
          <a:xfrm>
            <a:off x="4511849" y="12686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2" name="Text Box 8"/>
          <p:cNvSpPr txBox="1">
            <a:spLocks noChangeArrowheads="1"/>
          </p:cNvSpPr>
          <p:nvPr/>
        </p:nvSpPr>
        <p:spPr bwMode="auto">
          <a:xfrm>
            <a:off x="4511849" y="126863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c4</a:t>
            </a:r>
          </a:p>
        </p:txBody>
      </p:sp>
      <p:sp>
        <p:nvSpPr>
          <p:cNvPr id="251913" name="Oval 9"/>
          <p:cNvSpPr>
            <a:spLocks noChangeArrowheads="1"/>
          </p:cNvSpPr>
          <p:nvPr/>
        </p:nvSpPr>
        <p:spPr bwMode="auto">
          <a:xfrm>
            <a:off x="4943649" y="19877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4" name="Text Box 10"/>
          <p:cNvSpPr txBox="1">
            <a:spLocks noChangeArrowheads="1"/>
          </p:cNvSpPr>
          <p:nvPr/>
        </p:nvSpPr>
        <p:spPr bwMode="auto">
          <a:xfrm>
            <a:off x="4943649" y="1987773"/>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c2</a:t>
            </a:r>
          </a:p>
        </p:txBody>
      </p:sp>
      <p:sp>
        <p:nvSpPr>
          <p:cNvPr id="251915" name="Oval 11"/>
          <p:cNvSpPr>
            <a:spLocks noChangeArrowheads="1"/>
          </p:cNvSpPr>
          <p:nvPr/>
        </p:nvSpPr>
        <p:spPr bwMode="auto">
          <a:xfrm>
            <a:off x="5232574" y="35006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6" name="Text Box 12"/>
          <p:cNvSpPr txBox="1">
            <a:spLocks noChangeArrowheads="1"/>
          </p:cNvSpPr>
          <p:nvPr/>
        </p:nvSpPr>
        <p:spPr bwMode="auto">
          <a:xfrm>
            <a:off x="5159549" y="3471391"/>
            <a:ext cx="720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c12</a:t>
            </a:r>
          </a:p>
        </p:txBody>
      </p:sp>
      <p:sp>
        <p:nvSpPr>
          <p:cNvPr id="251917" name="Oval 13"/>
          <p:cNvSpPr>
            <a:spLocks noChangeArrowheads="1"/>
          </p:cNvSpPr>
          <p:nvPr/>
        </p:nvSpPr>
        <p:spPr bwMode="auto">
          <a:xfrm>
            <a:off x="4367387" y="43642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8" name="Text Box 14"/>
          <p:cNvSpPr txBox="1">
            <a:spLocks noChangeArrowheads="1"/>
          </p:cNvSpPr>
          <p:nvPr/>
        </p:nvSpPr>
        <p:spPr bwMode="auto">
          <a:xfrm>
            <a:off x="4295949" y="4364261"/>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c10</a:t>
            </a:r>
          </a:p>
        </p:txBody>
      </p:sp>
      <p:sp>
        <p:nvSpPr>
          <p:cNvPr id="251919" name="Oval 15"/>
          <p:cNvSpPr>
            <a:spLocks noChangeArrowheads="1"/>
          </p:cNvSpPr>
          <p:nvPr/>
        </p:nvSpPr>
        <p:spPr bwMode="auto">
          <a:xfrm>
            <a:off x="4008612" y="53008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0" name="Text Box 16"/>
          <p:cNvSpPr txBox="1">
            <a:spLocks noChangeArrowheads="1"/>
          </p:cNvSpPr>
          <p:nvPr/>
        </p:nvSpPr>
        <p:spPr bwMode="auto">
          <a:xfrm>
            <a:off x="3935587" y="5300886"/>
            <a:ext cx="720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c11</a:t>
            </a:r>
          </a:p>
        </p:txBody>
      </p:sp>
      <p:sp>
        <p:nvSpPr>
          <p:cNvPr id="251921" name="Oval 17"/>
          <p:cNvSpPr>
            <a:spLocks noChangeArrowheads="1"/>
          </p:cNvSpPr>
          <p:nvPr/>
        </p:nvSpPr>
        <p:spPr bwMode="auto">
          <a:xfrm>
            <a:off x="6600999" y="27084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2" name="Text Box 18"/>
          <p:cNvSpPr txBox="1">
            <a:spLocks noChangeArrowheads="1"/>
          </p:cNvSpPr>
          <p:nvPr/>
        </p:nvSpPr>
        <p:spPr bwMode="auto">
          <a:xfrm>
            <a:off x="6600999" y="27084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c3</a:t>
            </a:r>
          </a:p>
        </p:txBody>
      </p:sp>
      <p:sp>
        <p:nvSpPr>
          <p:cNvPr id="251923" name="Line 19"/>
          <p:cNvSpPr>
            <a:spLocks noChangeShapeType="1"/>
          </p:cNvSpPr>
          <p:nvPr/>
        </p:nvSpPr>
        <p:spPr bwMode="auto">
          <a:xfrm flipV="1">
            <a:off x="3071987" y="15559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4" name="Line 20"/>
          <p:cNvSpPr>
            <a:spLocks noChangeShapeType="1"/>
          </p:cNvSpPr>
          <p:nvPr/>
        </p:nvSpPr>
        <p:spPr bwMode="auto">
          <a:xfrm flipV="1">
            <a:off x="3071987" y="22036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5" name="Line 21"/>
          <p:cNvSpPr>
            <a:spLocks noChangeShapeType="1"/>
          </p:cNvSpPr>
          <p:nvPr/>
        </p:nvSpPr>
        <p:spPr bwMode="auto">
          <a:xfrm>
            <a:off x="3071987" y="27084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6" name="Line 22"/>
          <p:cNvSpPr>
            <a:spLocks noChangeShapeType="1"/>
          </p:cNvSpPr>
          <p:nvPr/>
        </p:nvSpPr>
        <p:spPr bwMode="auto">
          <a:xfrm>
            <a:off x="3071986" y="27799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7" name="Line 23"/>
          <p:cNvSpPr>
            <a:spLocks noChangeShapeType="1"/>
          </p:cNvSpPr>
          <p:nvPr/>
        </p:nvSpPr>
        <p:spPr bwMode="auto">
          <a:xfrm flipV="1">
            <a:off x="3071986" y="37165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8" name="Line 24"/>
          <p:cNvSpPr>
            <a:spLocks noChangeShapeType="1"/>
          </p:cNvSpPr>
          <p:nvPr/>
        </p:nvSpPr>
        <p:spPr bwMode="auto">
          <a:xfrm>
            <a:off x="3071986" y="42197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9" name="Line 25"/>
          <p:cNvSpPr>
            <a:spLocks noChangeShapeType="1"/>
          </p:cNvSpPr>
          <p:nvPr/>
        </p:nvSpPr>
        <p:spPr bwMode="auto">
          <a:xfrm>
            <a:off x="3071987" y="42928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0" name="Line 26"/>
          <p:cNvSpPr>
            <a:spLocks noChangeShapeType="1"/>
          </p:cNvSpPr>
          <p:nvPr/>
        </p:nvSpPr>
        <p:spPr bwMode="auto">
          <a:xfrm flipV="1">
            <a:off x="4727749" y="38594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1" name="Line 27"/>
          <p:cNvSpPr>
            <a:spLocks noChangeShapeType="1"/>
          </p:cNvSpPr>
          <p:nvPr/>
        </p:nvSpPr>
        <p:spPr bwMode="auto">
          <a:xfrm>
            <a:off x="5304011" y="22766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2" name="Oval 28"/>
          <p:cNvSpPr>
            <a:spLocks noChangeArrowheads="1"/>
          </p:cNvSpPr>
          <p:nvPr/>
        </p:nvSpPr>
        <p:spPr bwMode="auto">
          <a:xfrm>
            <a:off x="7393162" y="12686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3" name="Text Box 29"/>
          <p:cNvSpPr txBox="1">
            <a:spLocks noChangeArrowheads="1"/>
          </p:cNvSpPr>
          <p:nvPr/>
        </p:nvSpPr>
        <p:spPr bwMode="auto">
          <a:xfrm>
            <a:off x="7393162" y="12686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c5</a:t>
            </a:r>
          </a:p>
        </p:txBody>
      </p:sp>
      <p:sp>
        <p:nvSpPr>
          <p:cNvPr id="251934" name="Oval 30"/>
          <p:cNvSpPr>
            <a:spLocks noChangeArrowheads="1"/>
          </p:cNvSpPr>
          <p:nvPr/>
        </p:nvSpPr>
        <p:spPr bwMode="auto">
          <a:xfrm>
            <a:off x="6743874" y="508498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5" name="Text Box 31"/>
          <p:cNvSpPr txBox="1">
            <a:spLocks noChangeArrowheads="1"/>
          </p:cNvSpPr>
          <p:nvPr/>
        </p:nvSpPr>
        <p:spPr bwMode="auto">
          <a:xfrm>
            <a:off x="6743874" y="508498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c6</a:t>
            </a:r>
          </a:p>
        </p:txBody>
      </p:sp>
      <p:sp>
        <p:nvSpPr>
          <p:cNvPr id="251936" name="Line 32"/>
          <p:cNvSpPr>
            <a:spLocks noChangeShapeType="1"/>
          </p:cNvSpPr>
          <p:nvPr/>
        </p:nvSpPr>
        <p:spPr bwMode="auto">
          <a:xfrm flipV="1">
            <a:off x="4872211" y="14115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7" name="Line 33"/>
          <p:cNvSpPr>
            <a:spLocks noChangeShapeType="1"/>
          </p:cNvSpPr>
          <p:nvPr/>
        </p:nvSpPr>
        <p:spPr bwMode="auto">
          <a:xfrm flipV="1">
            <a:off x="4367386" y="53008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8" name="Oval 34"/>
          <p:cNvSpPr>
            <a:spLocks noChangeArrowheads="1"/>
          </p:cNvSpPr>
          <p:nvPr/>
        </p:nvSpPr>
        <p:spPr bwMode="auto">
          <a:xfrm>
            <a:off x="9120362" y="23481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9" name="Text Box 35"/>
          <p:cNvSpPr txBox="1">
            <a:spLocks noChangeArrowheads="1"/>
          </p:cNvSpPr>
          <p:nvPr/>
        </p:nvSpPr>
        <p:spPr bwMode="auto">
          <a:xfrm>
            <a:off x="9120362" y="23481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c7</a:t>
            </a:r>
          </a:p>
        </p:txBody>
      </p:sp>
      <p:sp>
        <p:nvSpPr>
          <p:cNvPr id="251940" name="Oval 36"/>
          <p:cNvSpPr>
            <a:spLocks noChangeArrowheads="1"/>
          </p:cNvSpPr>
          <p:nvPr/>
        </p:nvSpPr>
        <p:spPr bwMode="auto">
          <a:xfrm>
            <a:off x="9120362" y="4292824"/>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41" name="Text Box 37"/>
          <p:cNvSpPr txBox="1">
            <a:spLocks noChangeArrowheads="1"/>
          </p:cNvSpPr>
          <p:nvPr/>
        </p:nvSpPr>
        <p:spPr bwMode="auto">
          <a:xfrm>
            <a:off x="9120362" y="4292823"/>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c8</a:t>
            </a:r>
          </a:p>
        </p:txBody>
      </p:sp>
      <p:sp>
        <p:nvSpPr>
          <p:cNvPr id="251942" name="Line 38"/>
          <p:cNvSpPr>
            <a:spLocks noChangeShapeType="1"/>
          </p:cNvSpPr>
          <p:nvPr/>
        </p:nvSpPr>
        <p:spPr bwMode="auto">
          <a:xfrm flipV="1">
            <a:off x="6888336" y="16274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3" name="Line 39"/>
          <p:cNvSpPr>
            <a:spLocks noChangeShapeType="1"/>
          </p:cNvSpPr>
          <p:nvPr/>
        </p:nvSpPr>
        <p:spPr bwMode="auto">
          <a:xfrm>
            <a:off x="7751936" y="14845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4" name="Line 40"/>
          <p:cNvSpPr>
            <a:spLocks noChangeShapeType="1"/>
          </p:cNvSpPr>
          <p:nvPr/>
        </p:nvSpPr>
        <p:spPr bwMode="auto">
          <a:xfrm flipV="1">
            <a:off x="6959775" y="25640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5" name="Line 41"/>
          <p:cNvSpPr>
            <a:spLocks noChangeShapeType="1"/>
          </p:cNvSpPr>
          <p:nvPr/>
        </p:nvSpPr>
        <p:spPr bwMode="auto">
          <a:xfrm>
            <a:off x="6959774" y="2995837"/>
            <a:ext cx="2233612" cy="13684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6" name="Line 42"/>
          <p:cNvSpPr>
            <a:spLocks noChangeShapeType="1"/>
          </p:cNvSpPr>
          <p:nvPr/>
        </p:nvSpPr>
        <p:spPr bwMode="auto">
          <a:xfrm flipV="1">
            <a:off x="7104237" y="4580161"/>
            <a:ext cx="2016125" cy="6477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52" name="Text Box 48"/>
          <p:cNvSpPr txBox="1">
            <a:spLocks noChangeArrowheads="1"/>
          </p:cNvSpPr>
          <p:nvPr/>
        </p:nvSpPr>
        <p:spPr bwMode="auto">
          <a:xfrm>
            <a:off x="37925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a:t>
            </a:r>
          </a:p>
        </p:txBody>
      </p:sp>
      <p:sp>
        <p:nvSpPr>
          <p:cNvPr id="251953" name="Text Box 49"/>
          <p:cNvSpPr txBox="1">
            <a:spLocks noChangeArrowheads="1"/>
          </p:cNvSpPr>
          <p:nvPr/>
        </p:nvSpPr>
        <p:spPr bwMode="auto">
          <a:xfrm>
            <a:off x="1847851" y="5876926"/>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拓扑序列：</a:t>
            </a:r>
          </a:p>
        </p:txBody>
      </p:sp>
      <p:sp>
        <p:nvSpPr>
          <p:cNvPr id="251954" name="Text Box 50"/>
          <p:cNvSpPr txBox="1">
            <a:spLocks noChangeArrowheads="1"/>
          </p:cNvSpPr>
          <p:nvPr/>
        </p:nvSpPr>
        <p:spPr bwMode="auto">
          <a:xfrm>
            <a:off x="42243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c2</a:t>
            </a:r>
          </a:p>
        </p:txBody>
      </p:sp>
      <p:sp>
        <p:nvSpPr>
          <p:cNvPr id="251955" name="Text Box 51"/>
          <p:cNvSpPr txBox="1">
            <a:spLocks noChangeArrowheads="1"/>
          </p:cNvSpPr>
          <p:nvPr/>
        </p:nvSpPr>
        <p:spPr bwMode="auto">
          <a:xfrm>
            <a:off x="47275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c3</a:t>
            </a:r>
          </a:p>
        </p:txBody>
      </p:sp>
      <p:sp>
        <p:nvSpPr>
          <p:cNvPr id="251956" name="Text Box 52"/>
          <p:cNvSpPr txBox="1">
            <a:spLocks noChangeArrowheads="1"/>
          </p:cNvSpPr>
          <p:nvPr/>
        </p:nvSpPr>
        <p:spPr bwMode="auto">
          <a:xfrm>
            <a:off x="51593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c4</a:t>
            </a:r>
          </a:p>
        </p:txBody>
      </p:sp>
      <p:sp>
        <p:nvSpPr>
          <p:cNvPr id="251957" name="Text Box 53"/>
          <p:cNvSpPr txBox="1">
            <a:spLocks noChangeArrowheads="1"/>
          </p:cNvSpPr>
          <p:nvPr/>
        </p:nvSpPr>
        <p:spPr bwMode="auto">
          <a:xfrm>
            <a:off x="55911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c5</a:t>
            </a:r>
          </a:p>
        </p:txBody>
      </p:sp>
      <p:sp>
        <p:nvSpPr>
          <p:cNvPr id="251958" name="Text Box 54"/>
          <p:cNvSpPr txBox="1">
            <a:spLocks noChangeArrowheads="1"/>
          </p:cNvSpPr>
          <p:nvPr/>
        </p:nvSpPr>
        <p:spPr bwMode="auto">
          <a:xfrm>
            <a:off x="60245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c7</a:t>
            </a:r>
          </a:p>
        </p:txBody>
      </p:sp>
      <p:sp>
        <p:nvSpPr>
          <p:cNvPr id="251959" name="Text Box 55"/>
          <p:cNvSpPr txBox="1">
            <a:spLocks noChangeArrowheads="1"/>
          </p:cNvSpPr>
          <p:nvPr/>
        </p:nvSpPr>
        <p:spPr bwMode="auto">
          <a:xfrm>
            <a:off x="64563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c9</a:t>
            </a:r>
          </a:p>
        </p:txBody>
      </p:sp>
      <p:sp>
        <p:nvSpPr>
          <p:cNvPr id="251960" name="Text Box 56"/>
          <p:cNvSpPr txBox="1">
            <a:spLocks noChangeArrowheads="1"/>
          </p:cNvSpPr>
          <p:nvPr/>
        </p:nvSpPr>
        <p:spPr bwMode="auto">
          <a:xfrm>
            <a:off x="6959601" y="5876925"/>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c10</a:t>
            </a:r>
          </a:p>
        </p:txBody>
      </p:sp>
      <p:sp>
        <p:nvSpPr>
          <p:cNvPr id="251961" name="Text Box 57"/>
          <p:cNvSpPr txBox="1">
            <a:spLocks noChangeArrowheads="1"/>
          </p:cNvSpPr>
          <p:nvPr/>
        </p:nvSpPr>
        <p:spPr bwMode="auto">
          <a:xfrm>
            <a:off x="7535863" y="587692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c11</a:t>
            </a:r>
          </a:p>
        </p:txBody>
      </p:sp>
      <p:sp>
        <p:nvSpPr>
          <p:cNvPr id="251962" name="Text Box 58"/>
          <p:cNvSpPr txBox="1">
            <a:spLocks noChangeArrowheads="1"/>
          </p:cNvSpPr>
          <p:nvPr/>
        </p:nvSpPr>
        <p:spPr bwMode="auto">
          <a:xfrm>
            <a:off x="811212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c6</a:t>
            </a:r>
          </a:p>
        </p:txBody>
      </p:sp>
      <p:sp>
        <p:nvSpPr>
          <p:cNvPr id="251963" name="Text Box 59"/>
          <p:cNvSpPr txBox="1">
            <a:spLocks noChangeArrowheads="1"/>
          </p:cNvSpPr>
          <p:nvPr/>
        </p:nvSpPr>
        <p:spPr bwMode="auto">
          <a:xfrm>
            <a:off x="8543926" y="5876925"/>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c12</a:t>
            </a:r>
          </a:p>
        </p:txBody>
      </p:sp>
      <p:sp>
        <p:nvSpPr>
          <p:cNvPr id="251964" name="Text Box 60"/>
          <p:cNvSpPr txBox="1">
            <a:spLocks noChangeArrowheads="1"/>
          </p:cNvSpPr>
          <p:nvPr/>
        </p:nvSpPr>
        <p:spPr bwMode="auto">
          <a:xfrm>
            <a:off x="912018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c8</a:t>
            </a:r>
          </a:p>
        </p:txBody>
      </p:sp>
      <p:sp>
        <p:nvSpPr>
          <p:cNvPr id="57" name="Rectangle 2"/>
          <p:cNvSpPr txBox="1">
            <a:spLocks noChangeArrowheads="1"/>
          </p:cNvSpPr>
          <p:nvPr/>
        </p:nvSpPr>
        <p:spPr bwMode="auto">
          <a:xfrm>
            <a:off x="913926" y="109184"/>
            <a:ext cx="5508625" cy="5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拓扑排序算法演示</a:t>
            </a:r>
          </a:p>
        </p:txBody>
      </p:sp>
    </p:spTree>
    <p:extLst>
      <p:ext uri="{BB962C8B-B14F-4D97-AF65-F5344CB8AC3E}">
        <p14:creationId xmlns:p14="http://schemas.microsoft.com/office/powerpoint/2010/main" val="17528396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1000"/>
                                        <p:tgtEl>
                                          <p:spTgt spid="251907"/>
                                        </p:tgtEl>
                                      </p:cBhvr>
                                    </p:animEffect>
                                    <p:set>
                                      <p:cBhvr>
                                        <p:cTn id="7" dur="1" fill="hold">
                                          <p:stCondLst>
                                            <p:cond delay="999"/>
                                          </p:stCondLst>
                                        </p:cTn>
                                        <p:tgtEl>
                                          <p:spTgt spid="251907"/>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1000"/>
                                        <p:tgtEl>
                                          <p:spTgt spid="251908"/>
                                        </p:tgtEl>
                                      </p:cBhvr>
                                    </p:animEffect>
                                    <p:set>
                                      <p:cBhvr>
                                        <p:cTn id="10" dur="1" fill="hold">
                                          <p:stCondLst>
                                            <p:cond delay="999"/>
                                          </p:stCondLst>
                                        </p:cTn>
                                        <p:tgtEl>
                                          <p:spTgt spid="25190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1000"/>
                                        <p:tgtEl>
                                          <p:spTgt spid="251923"/>
                                        </p:tgtEl>
                                      </p:cBhvr>
                                    </p:animEffect>
                                    <p:set>
                                      <p:cBhvr>
                                        <p:cTn id="15" dur="1" fill="hold">
                                          <p:stCondLst>
                                            <p:cond delay="999"/>
                                          </p:stCondLst>
                                        </p:cTn>
                                        <p:tgtEl>
                                          <p:spTgt spid="25192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51924"/>
                                        </p:tgtEl>
                                      </p:cBhvr>
                                    </p:animEffect>
                                    <p:set>
                                      <p:cBhvr>
                                        <p:cTn id="18" dur="1" fill="hold">
                                          <p:stCondLst>
                                            <p:cond delay="999"/>
                                          </p:stCondLst>
                                        </p:cTn>
                                        <p:tgtEl>
                                          <p:spTgt spid="251924"/>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51925"/>
                                        </p:tgtEl>
                                      </p:cBhvr>
                                    </p:animEffect>
                                    <p:set>
                                      <p:cBhvr>
                                        <p:cTn id="21" dur="1" fill="hold">
                                          <p:stCondLst>
                                            <p:cond delay="999"/>
                                          </p:stCondLst>
                                        </p:cTn>
                                        <p:tgtEl>
                                          <p:spTgt spid="251925"/>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1000"/>
                                        <p:tgtEl>
                                          <p:spTgt spid="251926"/>
                                        </p:tgtEl>
                                      </p:cBhvr>
                                    </p:animEffect>
                                    <p:set>
                                      <p:cBhvr>
                                        <p:cTn id="24" dur="1" fill="hold">
                                          <p:stCondLst>
                                            <p:cond delay="999"/>
                                          </p:stCondLst>
                                        </p:cTn>
                                        <p:tgtEl>
                                          <p:spTgt spid="25192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32" fill="hold" grpId="0" nodeType="clickEffect">
                                  <p:stCondLst>
                                    <p:cond delay="0"/>
                                  </p:stCondLst>
                                  <p:childTnLst>
                                    <p:set>
                                      <p:cBhvr>
                                        <p:cTn id="28" dur="1" fill="hold">
                                          <p:stCondLst>
                                            <p:cond delay="0"/>
                                          </p:stCondLst>
                                        </p:cTn>
                                        <p:tgtEl>
                                          <p:spTgt spid="251953"/>
                                        </p:tgtEl>
                                        <p:attrNameLst>
                                          <p:attrName>style.visibility</p:attrName>
                                        </p:attrNameLst>
                                      </p:cBhvr>
                                      <p:to>
                                        <p:strVal val="visible"/>
                                      </p:to>
                                    </p:set>
                                    <p:animEffect transition="in" filter="diamond(out)">
                                      <p:cBhvr>
                                        <p:cTn id="29" dur="1000"/>
                                        <p:tgtEl>
                                          <p:spTgt spid="251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32" fill="hold" grpId="0" nodeType="clickEffect">
                                  <p:stCondLst>
                                    <p:cond delay="0"/>
                                  </p:stCondLst>
                                  <p:childTnLst>
                                    <p:set>
                                      <p:cBhvr>
                                        <p:cTn id="33" dur="1" fill="hold">
                                          <p:stCondLst>
                                            <p:cond delay="0"/>
                                          </p:stCondLst>
                                        </p:cTn>
                                        <p:tgtEl>
                                          <p:spTgt spid="251952"/>
                                        </p:tgtEl>
                                        <p:attrNameLst>
                                          <p:attrName>style.visibility</p:attrName>
                                        </p:attrNameLst>
                                      </p:cBhvr>
                                      <p:to>
                                        <p:strVal val="visible"/>
                                      </p:to>
                                    </p:set>
                                    <p:animEffect transition="in" filter="diamond(out)">
                                      <p:cBhvr>
                                        <p:cTn id="34" dur="1000"/>
                                        <p:tgtEl>
                                          <p:spTgt spid="2519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xit" presetSubtype="16" fill="hold" grpId="0" nodeType="clickEffect">
                                  <p:stCondLst>
                                    <p:cond delay="0"/>
                                  </p:stCondLst>
                                  <p:childTnLst>
                                    <p:animEffect transition="out" filter="diamond(in)">
                                      <p:cBhvr>
                                        <p:cTn id="38" dur="1000"/>
                                        <p:tgtEl>
                                          <p:spTgt spid="251913"/>
                                        </p:tgtEl>
                                      </p:cBhvr>
                                    </p:animEffect>
                                    <p:set>
                                      <p:cBhvr>
                                        <p:cTn id="39" dur="1" fill="hold">
                                          <p:stCondLst>
                                            <p:cond delay="999"/>
                                          </p:stCondLst>
                                        </p:cTn>
                                        <p:tgtEl>
                                          <p:spTgt spid="251913"/>
                                        </p:tgtEl>
                                        <p:attrNameLst>
                                          <p:attrName>style.visibility</p:attrName>
                                        </p:attrNameLst>
                                      </p:cBhvr>
                                      <p:to>
                                        <p:strVal val="hidden"/>
                                      </p:to>
                                    </p:set>
                                  </p:childTnLst>
                                </p:cTn>
                              </p:par>
                              <p:par>
                                <p:cTn id="40" presetID="8" presetClass="exit" presetSubtype="16" fill="hold" grpId="0" nodeType="withEffect">
                                  <p:stCondLst>
                                    <p:cond delay="0"/>
                                  </p:stCondLst>
                                  <p:childTnLst>
                                    <p:animEffect transition="out" filter="diamond(in)">
                                      <p:cBhvr>
                                        <p:cTn id="41" dur="1000"/>
                                        <p:tgtEl>
                                          <p:spTgt spid="251914"/>
                                        </p:tgtEl>
                                      </p:cBhvr>
                                    </p:animEffect>
                                    <p:set>
                                      <p:cBhvr>
                                        <p:cTn id="42" dur="1" fill="hold">
                                          <p:stCondLst>
                                            <p:cond delay="999"/>
                                          </p:stCondLst>
                                        </p:cTn>
                                        <p:tgtEl>
                                          <p:spTgt spid="2519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51931"/>
                                        </p:tgtEl>
                                      </p:cBhvr>
                                    </p:animEffect>
                                    <p:set>
                                      <p:cBhvr>
                                        <p:cTn id="47" dur="1" fill="hold">
                                          <p:stCondLst>
                                            <p:cond delay="999"/>
                                          </p:stCondLst>
                                        </p:cTn>
                                        <p:tgtEl>
                                          <p:spTgt spid="251931"/>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251954"/>
                                        </p:tgtEl>
                                        <p:attrNameLst>
                                          <p:attrName>style.visibility</p:attrName>
                                        </p:attrNameLst>
                                      </p:cBhvr>
                                      <p:to>
                                        <p:strVal val="visible"/>
                                      </p:to>
                                    </p:set>
                                    <p:animEffect transition="in" filter="diamond(out)">
                                      <p:cBhvr>
                                        <p:cTn id="52" dur="1000"/>
                                        <p:tgtEl>
                                          <p:spTgt spid="251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xit" presetSubtype="16" fill="hold" grpId="0" nodeType="clickEffect">
                                  <p:stCondLst>
                                    <p:cond delay="0"/>
                                  </p:stCondLst>
                                  <p:childTnLst>
                                    <p:animEffect transition="out" filter="diamond(in)">
                                      <p:cBhvr>
                                        <p:cTn id="56" dur="1000"/>
                                        <p:tgtEl>
                                          <p:spTgt spid="251921"/>
                                        </p:tgtEl>
                                      </p:cBhvr>
                                    </p:animEffect>
                                    <p:set>
                                      <p:cBhvr>
                                        <p:cTn id="57" dur="1" fill="hold">
                                          <p:stCondLst>
                                            <p:cond delay="999"/>
                                          </p:stCondLst>
                                        </p:cTn>
                                        <p:tgtEl>
                                          <p:spTgt spid="251921"/>
                                        </p:tgtEl>
                                        <p:attrNameLst>
                                          <p:attrName>style.visibility</p:attrName>
                                        </p:attrNameLst>
                                      </p:cBhvr>
                                      <p:to>
                                        <p:strVal val="hidden"/>
                                      </p:to>
                                    </p:set>
                                  </p:childTnLst>
                                </p:cTn>
                              </p:par>
                              <p:par>
                                <p:cTn id="58" presetID="8" presetClass="exit" presetSubtype="16" fill="hold" grpId="0" nodeType="withEffect">
                                  <p:stCondLst>
                                    <p:cond delay="0"/>
                                  </p:stCondLst>
                                  <p:childTnLst>
                                    <p:animEffect transition="out" filter="diamond(in)">
                                      <p:cBhvr>
                                        <p:cTn id="59" dur="1000"/>
                                        <p:tgtEl>
                                          <p:spTgt spid="251922"/>
                                        </p:tgtEl>
                                      </p:cBhvr>
                                    </p:animEffect>
                                    <p:set>
                                      <p:cBhvr>
                                        <p:cTn id="60" dur="1" fill="hold">
                                          <p:stCondLst>
                                            <p:cond delay="999"/>
                                          </p:stCondLst>
                                        </p:cTn>
                                        <p:tgtEl>
                                          <p:spTgt spid="25192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xit" presetSubtype="8" fill="hold" grpId="0" nodeType="clickEffect">
                                  <p:stCondLst>
                                    <p:cond delay="0"/>
                                  </p:stCondLst>
                                  <p:childTnLst>
                                    <p:animEffect transition="out" filter="wipe(left)">
                                      <p:cBhvr>
                                        <p:cTn id="64" dur="1000"/>
                                        <p:tgtEl>
                                          <p:spTgt spid="251942"/>
                                        </p:tgtEl>
                                      </p:cBhvr>
                                    </p:animEffect>
                                    <p:set>
                                      <p:cBhvr>
                                        <p:cTn id="65" dur="1" fill="hold">
                                          <p:stCondLst>
                                            <p:cond delay="999"/>
                                          </p:stCondLst>
                                        </p:cTn>
                                        <p:tgtEl>
                                          <p:spTgt spid="251942"/>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1000"/>
                                        <p:tgtEl>
                                          <p:spTgt spid="251944"/>
                                        </p:tgtEl>
                                      </p:cBhvr>
                                    </p:animEffect>
                                    <p:set>
                                      <p:cBhvr>
                                        <p:cTn id="68" dur="1" fill="hold">
                                          <p:stCondLst>
                                            <p:cond delay="999"/>
                                          </p:stCondLst>
                                        </p:cTn>
                                        <p:tgtEl>
                                          <p:spTgt spid="251944"/>
                                        </p:tgtEl>
                                        <p:attrNameLst>
                                          <p:attrName>style.visibility</p:attrName>
                                        </p:attrNameLst>
                                      </p:cBhvr>
                                      <p:to>
                                        <p:strVal val="hidden"/>
                                      </p:to>
                                    </p:set>
                                  </p:childTnLst>
                                </p:cTn>
                              </p:par>
                              <p:par>
                                <p:cTn id="69" presetID="22" presetClass="exit" presetSubtype="8" fill="hold" grpId="0" nodeType="withEffect">
                                  <p:stCondLst>
                                    <p:cond delay="0"/>
                                  </p:stCondLst>
                                  <p:childTnLst>
                                    <p:animEffect transition="out" filter="wipe(left)">
                                      <p:cBhvr>
                                        <p:cTn id="70" dur="1000"/>
                                        <p:tgtEl>
                                          <p:spTgt spid="251945"/>
                                        </p:tgtEl>
                                      </p:cBhvr>
                                    </p:animEffect>
                                    <p:set>
                                      <p:cBhvr>
                                        <p:cTn id="71" dur="1" fill="hold">
                                          <p:stCondLst>
                                            <p:cond delay="999"/>
                                          </p:stCondLst>
                                        </p:cTn>
                                        <p:tgtEl>
                                          <p:spTgt spid="251945"/>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8" presetClass="entr" presetSubtype="32" fill="hold" grpId="0" nodeType="clickEffect">
                                  <p:stCondLst>
                                    <p:cond delay="0"/>
                                  </p:stCondLst>
                                  <p:childTnLst>
                                    <p:set>
                                      <p:cBhvr>
                                        <p:cTn id="75" dur="1" fill="hold">
                                          <p:stCondLst>
                                            <p:cond delay="0"/>
                                          </p:stCondLst>
                                        </p:cTn>
                                        <p:tgtEl>
                                          <p:spTgt spid="251955"/>
                                        </p:tgtEl>
                                        <p:attrNameLst>
                                          <p:attrName>style.visibility</p:attrName>
                                        </p:attrNameLst>
                                      </p:cBhvr>
                                      <p:to>
                                        <p:strVal val="visible"/>
                                      </p:to>
                                    </p:set>
                                    <p:animEffect transition="in" filter="diamond(out)">
                                      <p:cBhvr>
                                        <p:cTn id="76" dur="1000"/>
                                        <p:tgtEl>
                                          <p:spTgt spid="25195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8" presetClass="exit" presetSubtype="16" fill="hold" grpId="0" nodeType="clickEffect">
                                  <p:stCondLst>
                                    <p:cond delay="0"/>
                                  </p:stCondLst>
                                  <p:childTnLst>
                                    <p:animEffect transition="out" filter="diamond(in)">
                                      <p:cBhvr>
                                        <p:cTn id="80" dur="1000"/>
                                        <p:tgtEl>
                                          <p:spTgt spid="251911"/>
                                        </p:tgtEl>
                                      </p:cBhvr>
                                    </p:animEffect>
                                    <p:set>
                                      <p:cBhvr>
                                        <p:cTn id="81" dur="1" fill="hold">
                                          <p:stCondLst>
                                            <p:cond delay="999"/>
                                          </p:stCondLst>
                                        </p:cTn>
                                        <p:tgtEl>
                                          <p:spTgt spid="251911"/>
                                        </p:tgtEl>
                                        <p:attrNameLst>
                                          <p:attrName>style.visibility</p:attrName>
                                        </p:attrNameLst>
                                      </p:cBhvr>
                                      <p:to>
                                        <p:strVal val="hidden"/>
                                      </p:to>
                                    </p:set>
                                  </p:childTnLst>
                                </p:cTn>
                              </p:par>
                              <p:par>
                                <p:cTn id="82" presetID="8" presetClass="exit" presetSubtype="16" fill="hold" grpId="0" nodeType="withEffect">
                                  <p:stCondLst>
                                    <p:cond delay="0"/>
                                  </p:stCondLst>
                                  <p:childTnLst>
                                    <p:animEffect transition="out" filter="diamond(in)">
                                      <p:cBhvr>
                                        <p:cTn id="83" dur="1000"/>
                                        <p:tgtEl>
                                          <p:spTgt spid="251912"/>
                                        </p:tgtEl>
                                      </p:cBhvr>
                                    </p:animEffect>
                                    <p:set>
                                      <p:cBhvr>
                                        <p:cTn id="84" dur="1" fill="hold">
                                          <p:stCondLst>
                                            <p:cond delay="999"/>
                                          </p:stCondLst>
                                        </p:cTn>
                                        <p:tgtEl>
                                          <p:spTgt spid="25191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1000"/>
                                        <p:tgtEl>
                                          <p:spTgt spid="251936"/>
                                        </p:tgtEl>
                                      </p:cBhvr>
                                    </p:animEffect>
                                    <p:set>
                                      <p:cBhvr>
                                        <p:cTn id="89" dur="1" fill="hold">
                                          <p:stCondLst>
                                            <p:cond delay="999"/>
                                          </p:stCondLst>
                                        </p:cTn>
                                        <p:tgtEl>
                                          <p:spTgt spid="251936"/>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8" presetClass="entr" presetSubtype="32" fill="hold" grpId="0" nodeType="clickEffect">
                                  <p:stCondLst>
                                    <p:cond delay="0"/>
                                  </p:stCondLst>
                                  <p:childTnLst>
                                    <p:set>
                                      <p:cBhvr>
                                        <p:cTn id="93" dur="1" fill="hold">
                                          <p:stCondLst>
                                            <p:cond delay="0"/>
                                          </p:stCondLst>
                                        </p:cTn>
                                        <p:tgtEl>
                                          <p:spTgt spid="251956"/>
                                        </p:tgtEl>
                                        <p:attrNameLst>
                                          <p:attrName>style.visibility</p:attrName>
                                        </p:attrNameLst>
                                      </p:cBhvr>
                                      <p:to>
                                        <p:strVal val="visible"/>
                                      </p:to>
                                    </p:set>
                                    <p:animEffect transition="in" filter="diamond(out)">
                                      <p:cBhvr>
                                        <p:cTn id="94" dur="1000"/>
                                        <p:tgtEl>
                                          <p:spTgt spid="25195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8" presetClass="exit" presetSubtype="16" fill="hold" grpId="0" nodeType="clickEffect">
                                  <p:stCondLst>
                                    <p:cond delay="0"/>
                                  </p:stCondLst>
                                  <p:childTnLst>
                                    <p:animEffect transition="out" filter="diamond(in)">
                                      <p:cBhvr>
                                        <p:cTn id="98" dur="1000"/>
                                        <p:tgtEl>
                                          <p:spTgt spid="251932"/>
                                        </p:tgtEl>
                                      </p:cBhvr>
                                    </p:animEffect>
                                    <p:set>
                                      <p:cBhvr>
                                        <p:cTn id="99" dur="1" fill="hold">
                                          <p:stCondLst>
                                            <p:cond delay="999"/>
                                          </p:stCondLst>
                                        </p:cTn>
                                        <p:tgtEl>
                                          <p:spTgt spid="251932"/>
                                        </p:tgtEl>
                                        <p:attrNameLst>
                                          <p:attrName>style.visibility</p:attrName>
                                        </p:attrNameLst>
                                      </p:cBhvr>
                                      <p:to>
                                        <p:strVal val="hidden"/>
                                      </p:to>
                                    </p:set>
                                  </p:childTnLst>
                                </p:cTn>
                              </p:par>
                              <p:par>
                                <p:cTn id="100" presetID="8" presetClass="exit" presetSubtype="16" fill="hold" grpId="0" nodeType="withEffect">
                                  <p:stCondLst>
                                    <p:cond delay="0"/>
                                  </p:stCondLst>
                                  <p:childTnLst>
                                    <p:animEffect transition="out" filter="diamond(in)">
                                      <p:cBhvr>
                                        <p:cTn id="101" dur="1000"/>
                                        <p:tgtEl>
                                          <p:spTgt spid="251933"/>
                                        </p:tgtEl>
                                      </p:cBhvr>
                                    </p:animEffect>
                                    <p:set>
                                      <p:cBhvr>
                                        <p:cTn id="102" dur="1" fill="hold">
                                          <p:stCondLst>
                                            <p:cond delay="999"/>
                                          </p:stCondLst>
                                        </p:cTn>
                                        <p:tgtEl>
                                          <p:spTgt spid="251933"/>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1000"/>
                                        <p:tgtEl>
                                          <p:spTgt spid="251943"/>
                                        </p:tgtEl>
                                      </p:cBhvr>
                                    </p:animEffect>
                                    <p:set>
                                      <p:cBhvr>
                                        <p:cTn id="107" dur="1" fill="hold">
                                          <p:stCondLst>
                                            <p:cond delay="999"/>
                                          </p:stCondLst>
                                        </p:cTn>
                                        <p:tgtEl>
                                          <p:spTgt spid="251943"/>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8" presetClass="entr" presetSubtype="32" fill="hold" grpId="0" nodeType="clickEffect">
                                  <p:stCondLst>
                                    <p:cond delay="0"/>
                                  </p:stCondLst>
                                  <p:childTnLst>
                                    <p:set>
                                      <p:cBhvr>
                                        <p:cTn id="111" dur="1" fill="hold">
                                          <p:stCondLst>
                                            <p:cond delay="0"/>
                                          </p:stCondLst>
                                        </p:cTn>
                                        <p:tgtEl>
                                          <p:spTgt spid="251957"/>
                                        </p:tgtEl>
                                        <p:attrNameLst>
                                          <p:attrName>style.visibility</p:attrName>
                                        </p:attrNameLst>
                                      </p:cBhvr>
                                      <p:to>
                                        <p:strVal val="visible"/>
                                      </p:to>
                                    </p:set>
                                    <p:animEffect transition="in" filter="diamond(out)">
                                      <p:cBhvr>
                                        <p:cTn id="112" dur="1000"/>
                                        <p:tgtEl>
                                          <p:spTgt spid="2519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8" presetClass="exit" presetSubtype="16" fill="hold" grpId="0" nodeType="clickEffect">
                                  <p:stCondLst>
                                    <p:cond delay="0"/>
                                  </p:stCondLst>
                                  <p:childTnLst>
                                    <p:animEffect transition="out" filter="diamond(in)">
                                      <p:cBhvr>
                                        <p:cTn id="116" dur="1000"/>
                                        <p:tgtEl>
                                          <p:spTgt spid="251938"/>
                                        </p:tgtEl>
                                      </p:cBhvr>
                                    </p:animEffect>
                                    <p:set>
                                      <p:cBhvr>
                                        <p:cTn id="117" dur="1" fill="hold">
                                          <p:stCondLst>
                                            <p:cond delay="999"/>
                                          </p:stCondLst>
                                        </p:cTn>
                                        <p:tgtEl>
                                          <p:spTgt spid="251938"/>
                                        </p:tgtEl>
                                        <p:attrNameLst>
                                          <p:attrName>style.visibility</p:attrName>
                                        </p:attrNameLst>
                                      </p:cBhvr>
                                      <p:to>
                                        <p:strVal val="hidden"/>
                                      </p:to>
                                    </p:set>
                                  </p:childTnLst>
                                </p:cTn>
                              </p:par>
                              <p:par>
                                <p:cTn id="118" presetID="8" presetClass="exit" presetSubtype="16" fill="hold" grpId="0" nodeType="withEffect">
                                  <p:stCondLst>
                                    <p:cond delay="0"/>
                                  </p:stCondLst>
                                  <p:childTnLst>
                                    <p:animEffect transition="out" filter="diamond(in)">
                                      <p:cBhvr>
                                        <p:cTn id="119" dur="1000"/>
                                        <p:tgtEl>
                                          <p:spTgt spid="251939"/>
                                        </p:tgtEl>
                                      </p:cBhvr>
                                    </p:animEffect>
                                    <p:set>
                                      <p:cBhvr>
                                        <p:cTn id="120" dur="1" fill="hold">
                                          <p:stCondLst>
                                            <p:cond delay="999"/>
                                          </p:stCondLst>
                                        </p:cTn>
                                        <p:tgtEl>
                                          <p:spTgt spid="251939"/>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8" presetClass="entr" presetSubtype="32" fill="hold" grpId="0" nodeType="clickEffect">
                                  <p:stCondLst>
                                    <p:cond delay="0"/>
                                  </p:stCondLst>
                                  <p:childTnLst>
                                    <p:set>
                                      <p:cBhvr>
                                        <p:cTn id="124" dur="1" fill="hold">
                                          <p:stCondLst>
                                            <p:cond delay="0"/>
                                          </p:stCondLst>
                                        </p:cTn>
                                        <p:tgtEl>
                                          <p:spTgt spid="251958"/>
                                        </p:tgtEl>
                                        <p:attrNameLst>
                                          <p:attrName>style.visibility</p:attrName>
                                        </p:attrNameLst>
                                      </p:cBhvr>
                                      <p:to>
                                        <p:strVal val="visible"/>
                                      </p:to>
                                    </p:set>
                                    <p:animEffect transition="in" filter="diamond(out)">
                                      <p:cBhvr>
                                        <p:cTn id="125" dur="1000"/>
                                        <p:tgtEl>
                                          <p:spTgt spid="25195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8" presetClass="exit" presetSubtype="16" fill="hold" grpId="0" nodeType="clickEffect">
                                  <p:stCondLst>
                                    <p:cond delay="0"/>
                                  </p:stCondLst>
                                  <p:childTnLst>
                                    <p:animEffect transition="out" filter="diamond(in)">
                                      <p:cBhvr>
                                        <p:cTn id="129" dur="1000"/>
                                        <p:tgtEl>
                                          <p:spTgt spid="251909"/>
                                        </p:tgtEl>
                                      </p:cBhvr>
                                    </p:animEffect>
                                    <p:set>
                                      <p:cBhvr>
                                        <p:cTn id="130" dur="1" fill="hold">
                                          <p:stCondLst>
                                            <p:cond delay="999"/>
                                          </p:stCondLst>
                                        </p:cTn>
                                        <p:tgtEl>
                                          <p:spTgt spid="251909"/>
                                        </p:tgtEl>
                                        <p:attrNameLst>
                                          <p:attrName>style.visibility</p:attrName>
                                        </p:attrNameLst>
                                      </p:cBhvr>
                                      <p:to>
                                        <p:strVal val="hidden"/>
                                      </p:to>
                                    </p:set>
                                  </p:childTnLst>
                                </p:cTn>
                              </p:par>
                              <p:par>
                                <p:cTn id="131" presetID="8" presetClass="exit" presetSubtype="16" fill="hold" grpId="0" nodeType="withEffect">
                                  <p:stCondLst>
                                    <p:cond delay="0"/>
                                  </p:stCondLst>
                                  <p:childTnLst>
                                    <p:animEffect transition="out" filter="diamond(in)">
                                      <p:cBhvr>
                                        <p:cTn id="132" dur="1000"/>
                                        <p:tgtEl>
                                          <p:spTgt spid="251910"/>
                                        </p:tgtEl>
                                      </p:cBhvr>
                                    </p:animEffect>
                                    <p:set>
                                      <p:cBhvr>
                                        <p:cTn id="133" dur="1" fill="hold">
                                          <p:stCondLst>
                                            <p:cond delay="999"/>
                                          </p:stCondLst>
                                        </p:cTn>
                                        <p:tgtEl>
                                          <p:spTgt spid="251910"/>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xit" presetSubtype="8" fill="hold" grpId="0" nodeType="clickEffect">
                                  <p:stCondLst>
                                    <p:cond delay="0"/>
                                  </p:stCondLst>
                                  <p:childTnLst>
                                    <p:animEffect transition="out" filter="wipe(left)">
                                      <p:cBhvr>
                                        <p:cTn id="137" dur="1000"/>
                                        <p:tgtEl>
                                          <p:spTgt spid="251927"/>
                                        </p:tgtEl>
                                      </p:cBhvr>
                                    </p:animEffect>
                                    <p:set>
                                      <p:cBhvr>
                                        <p:cTn id="138" dur="1" fill="hold">
                                          <p:stCondLst>
                                            <p:cond delay="999"/>
                                          </p:stCondLst>
                                        </p:cTn>
                                        <p:tgtEl>
                                          <p:spTgt spid="251927"/>
                                        </p:tgtEl>
                                        <p:attrNameLst>
                                          <p:attrName>style.visibility</p:attrName>
                                        </p:attrNameLst>
                                      </p:cBhvr>
                                      <p:to>
                                        <p:strVal val="hidden"/>
                                      </p:to>
                                    </p:set>
                                  </p:childTnLst>
                                </p:cTn>
                              </p:par>
                              <p:par>
                                <p:cTn id="139" presetID="22" presetClass="exit" presetSubtype="8" fill="hold" grpId="0" nodeType="withEffect">
                                  <p:stCondLst>
                                    <p:cond delay="0"/>
                                  </p:stCondLst>
                                  <p:childTnLst>
                                    <p:animEffect transition="out" filter="wipe(left)">
                                      <p:cBhvr>
                                        <p:cTn id="140" dur="1000"/>
                                        <p:tgtEl>
                                          <p:spTgt spid="251928"/>
                                        </p:tgtEl>
                                      </p:cBhvr>
                                    </p:animEffect>
                                    <p:set>
                                      <p:cBhvr>
                                        <p:cTn id="141" dur="1" fill="hold">
                                          <p:stCondLst>
                                            <p:cond delay="999"/>
                                          </p:stCondLst>
                                        </p:cTn>
                                        <p:tgtEl>
                                          <p:spTgt spid="251928"/>
                                        </p:tgtEl>
                                        <p:attrNameLst>
                                          <p:attrName>style.visibility</p:attrName>
                                        </p:attrNameLst>
                                      </p:cBhvr>
                                      <p:to>
                                        <p:strVal val="hidden"/>
                                      </p:to>
                                    </p:set>
                                  </p:childTnLst>
                                </p:cTn>
                              </p:par>
                              <p:par>
                                <p:cTn id="142" presetID="22" presetClass="exit" presetSubtype="8" fill="hold" grpId="0" nodeType="withEffect">
                                  <p:stCondLst>
                                    <p:cond delay="0"/>
                                  </p:stCondLst>
                                  <p:childTnLst>
                                    <p:animEffect transition="out" filter="wipe(left)">
                                      <p:cBhvr>
                                        <p:cTn id="143" dur="1000"/>
                                        <p:tgtEl>
                                          <p:spTgt spid="251929"/>
                                        </p:tgtEl>
                                      </p:cBhvr>
                                    </p:animEffect>
                                    <p:set>
                                      <p:cBhvr>
                                        <p:cTn id="144" dur="1" fill="hold">
                                          <p:stCondLst>
                                            <p:cond delay="999"/>
                                          </p:stCondLst>
                                        </p:cTn>
                                        <p:tgtEl>
                                          <p:spTgt spid="251929"/>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8" presetClass="entr" presetSubtype="32" fill="hold" grpId="0" nodeType="clickEffect">
                                  <p:stCondLst>
                                    <p:cond delay="0"/>
                                  </p:stCondLst>
                                  <p:childTnLst>
                                    <p:set>
                                      <p:cBhvr>
                                        <p:cTn id="148" dur="1" fill="hold">
                                          <p:stCondLst>
                                            <p:cond delay="0"/>
                                          </p:stCondLst>
                                        </p:cTn>
                                        <p:tgtEl>
                                          <p:spTgt spid="251959"/>
                                        </p:tgtEl>
                                        <p:attrNameLst>
                                          <p:attrName>style.visibility</p:attrName>
                                        </p:attrNameLst>
                                      </p:cBhvr>
                                      <p:to>
                                        <p:strVal val="visible"/>
                                      </p:to>
                                    </p:set>
                                    <p:animEffect transition="in" filter="diamond(out)">
                                      <p:cBhvr>
                                        <p:cTn id="149" dur="1000"/>
                                        <p:tgtEl>
                                          <p:spTgt spid="25195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8" presetClass="exit" presetSubtype="16" fill="hold" grpId="0" nodeType="clickEffect">
                                  <p:stCondLst>
                                    <p:cond delay="0"/>
                                  </p:stCondLst>
                                  <p:childTnLst>
                                    <p:animEffect transition="out" filter="diamond(in)">
                                      <p:cBhvr>
                                        <p:cTn id="153" dur="1000"/>
                                        <p:tgtEl>
                                          <p:spTgt spid="251917"/>
                                        </p:tgtEl>
                                      </p:cBhvr>
                                    </p:animEffect>
                                    <p:set>
                                      <p:cBhvr>
                                        <p:cTn id="154" dur="1" fill="hold">
                                          <p:stCondLst>
                                            <p:cond delay="999"/>
                                          </p:stCondLst>
                                        </p:cTn>
                                        <p:tgtEl>
                                          <p:spTgt spid="251917"/>
                                        </p:tgtEl>
                                        <p:attrNameLst>
                                          <p:attrName>style.visibility</p:attrName>
                                        </p:attrNameLst>
                                      </p:cBhvr>
                                      <p:to>
                                        <p:strVal val="hidden"/>
                                      </p:to>
                                    </p:set>
                                  </p:childTnLst>
                                </p:cTn>
                              </p:par>
                              <p:par>
                                <p:cTn id="155" presetID="8" presetClass="exit" presetSubtype="16" fill="hold" grpId="0" nodeType="withEffect">
                                  <p:stCondLst>
                                    <p:cond delay="0"/>
                                  </p:stCondLst>
                                  <p:childTnLst>
                                    <p:animEffect transition="out" filter="diamond(in)">
                                      <p:cBhvr>
                                        <p:cTn id="156" dur="1000"/>
                                        <p:tgtEl>
                                          <p:spTgt spid="251918"/>
                                        </p:tgtEl>
                                      </p:cBhvr>
                                    </p:animEffect>
                                    <p:set>
                                      <p:cBhvr>
                                        <p:cTn id="157" dur="1" fill="hold">
                                          <p:stCondLst>
                                            <p:cond delay="999"/>
                                          </p:stCondLst>
                                        </p:cTn>
                                        <p:tgtEl>
                                          <p:spTgt spid="251918"/>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1000"/>
                                        <p:tgtEl>
                                          <p:spTgt spid="251930"/>
                                        </p:tgtEl>
                                      </p:cBhvr>
                                    </p:animEffect>
                                    <p:set>
                                      <p:cBhvr>
                                        <p:cTn id="162" dur="1" fill="hold">
                                          <p:stCondLst>
                                            <p:cond delay="999"/>
                                          </p:stCondLst>
                                        </p:cTn>
                                        <p:tgtEl>
                                          <p:spTgt spid="251930"/>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8" presetClass="entr" presetSubtype="32" fill="hold" grpId="0" nodeType="clickEffect">
                                  <p:stCondLst>
                                    <p:cond delay="0"/>
                                  </p:stCondLst>
                                  <p:childTnLst>
                                    <p:set>
                                      <p:cBhvr>
                                        <p:cTn id="166" dur="1" fill="hold">
                                          <p:stCondLst>
                                            <p:cond delay="0"/>
                                          </p:stCondLst>
                                        </p:cTn>
                                        <p:tgtEl>
                                          <p:spTgt spid="251960"/>
                                        </p:tgtEl>
                                        <p:attrNameLst>
                                          <p:attrName>style.visibility</p:attrName>
                                        </p:attrNameLst>
                                      </p:cBhvr>
                                      <p:to>
                                        <p:strVal val="visible"/>
                                      </p:to>
                                    </p:set>
                                    <p:animEffect transition="in" filter="diamond(out)">
                                      <p:cBhvr>
                                        <p:cTn id="167" dur="1000"/>
                                        <p:tgtEl>
                                          <p:spTgt spid="25196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8" presetClass="exit" presetSubtype="16" fill="hold" grpId="0" nodeType="clickEffect">
                                  <p:stCondLst>
                                    <p:cond delay="0"/>
                                  </p:stCondLst>
                                  <p:childTnLst>
                                    <p:animEffect transition="out" filter="diamond(in)">
                                      <p:cBhvr>
                                        <p:cTn id="171" dur="1000"/>
                                        <p:tgtEl>
                                          <p:spTgt spid="251919"/>
                                        </p:tgtEl>
                                      </p:cBhvr>
                                    </p:animEffect>
                                    <p:set>
                                      <p:cBhvr>
                                        <p:cTn id="172" dur="1" fill="hold">
                                          <p:stCondLst>
                                            <p:cond delay="999"/>
                                          </p:stCondLst>
                                        </p:cTn>
                                        <p:tgtEl>
                                          <p:spTgt spid="251919"/>
                                        </p:tgtEl>
                                        <p:attrNameLst>
                                          <p:attrName>style.visibility</p:attrName>
                                        </p:attrNameLst>
                                      </p:cBhvr>
                                      <p:to>
                                        <p:strVal val="hidden"/>
                                      </p:to>
                                    </p:set>
                                  </p:childTnLst>
                                </p:cTn>
                              </p:par>
                              <p:par>
                                <p:cTn id="173" presetID="8" presetClass="exit" presetSubtype="16" fill="hold" grpId="0" nodeType="withEffect">
                                  <p:stCondLst>
                                    <p:cond delay="0"/>
                                  </p:stCondLst>
                                  <p:childTnLst>
                                    <p:animEffect transition="out" filter="diamond(in)">
                                      <p:cBhvr>
                                        <p:cTn id="174" dur="1000"/>
                                        <p:tgtEl>
                                          <p:spTgt spid="251920"/>
                                        </p:tgtEl>
                                      </p:cBhvr>
                                    </p:animEffect>
                                    <p:set>
                                      <p:cBhvr>
                                        <p:cTn id="175" dur="1" fill="hold">
                                          <p:stCondLst>
                                            <p:cond delay="999"/>
                                          </p:stCondLst>
                                        </p:cTn>
                                        <p:tgtEl>
                                          <p:spTgt spid="251920"/>
                                        </p:tgtEl>
                                        <p:attrNameLst>
                                          <p:attrName>style.visibility</p:attrName>
                                        </p:attrNameLst>
                                      </p:cBhvr>
                                      <p:to>
                                        <p:strVal val="hidden"/>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xit" presetSubtype="8" fill="hold" grpId="0" nodeType="clickEffect">
                                  <p:stCondLst>
                                    <p:cond delay="0"/>
                                  </p:stCondLst>
                                  <p:childTnLst>
                                    <p:animEffect transition="out" filter="wipe(left)">
                                      <p:cBhvr>
                                        <p:cTn id="179" dur="1000"/>
                                        <p:tgtEl>
                                          <p:spTgt spid="251937"/>
                                        </p:tgtEl>
                                      </p:cBhvr>
                                    </p:animEffect>
                                    <p:set>
                                      <p:cBhvr>
                                        <p:cTn id="180" dur="1" fill="hold">
                                          <p:stCondLst>
                                            <p:cond delay="999"/>
                                          </p:stCondLst>
                                        </p:cTn>
                                        <p:tgtEl>
                                          <p:spTgt spid="251937"/>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8" presetClass="entr" presetSubtype="32" fill="hold" grpId="0" nodeType="clickEffect">
                                  <p:stCondLst>
                                    <p:cond delay="0"/>
                                  </p:stCondLst>
                                  <p:childTnLst>
                                    <p:set>
                                      <p:cBhvr>
                                        <p:cTn id="184" dur="1" fill="hold">
                                          <p:stCondLst>
                                            <p:cond delay="0"/>
                                          </p:stCondLst>
                                        </p:cTn>
                                        <p:tgtEl>
                                          <p:spTgt spid="251961"/>
                                        </p:tgtEl>
                                        <p:attrNameLst>
                                          <p:attrName>style.visibility</p:attrName>
                                        </p:attrNameLst>
                                      </p:cBhvr>
                                      <p:to>
                                        <p:strVal val="visible"/>
                                      </p:to>
                                    </p:set>
                                    <p:animEffect transition="in" filter="diamond(out)">
                                      <p:cBhvr>
                                        <p:cTn id="185" dur="1000"/>
                                        <p:tgtEl>
                                          <p:spTgt spid="25196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8" presetClass="exit" presetSubtype="16" fill="hold" grpId="0" nodeType="clickEffect">
                                  <p:stCondLst>
                                    <p:cond delay="0"/>
                                  </p:stCondLst>
                                  <p:childTnLst>
                                    <p:animEffect transition="out" filter="diamond(in)">
                                      <p:cBhvr>
                                        <p:cTn id="189" dur="1000"/>
                                        <p:tgtEl>
                                          <p:spTgt spid="251934"/>
                                        </p:tgtEl>
                                      </p:cBhvr>
                                    </p:animEffect>
                                    <p:set>
                                      <p:cBhvr>
                                        <p:cTn id="190" dur="1" fill="hold">
                                          <p:stCondLst>
                                            <p:cond delay="999"/>
                                          </p:stCondLst>
                                        </p:cTn>
                                        <p:tgtEl>
                                          <p:spTgt spid="251934"/>
                                        </p:tgtEl>
                                        <p:attrNameLst>
                                          <p:attrName>style.visibility</p:attrName>
                                        </p:attrNameLst>
                                      </p:cBhvr>
                                      <p:to>
                                        <p:strVal val="hidden"/>
                                      </p:to>
                                    </p:set>
                                  </p:childTnLst>
                                </p:cTn>
                              </p:par>
                              <p:par>
                                <p:cTn id="191" presetID="8" presetClass="exit" presetSubtype="16" fill="hold" grpId="0" nodeType="withEffect">
                                  <p:stCondLst>
                                    <p:cond delay="0"/>
                                  </p:stCondLst>
                                  <p:childTnLst>
                                    <p:animEffect transition="out" filter="diamond(in)">
                                      <p:cBhvr>
                                        <p:cTn id="192" dur="1000"/>
                                        <p:tgtEl>
                                          <p:spTgt spid="251935"/>
                                        </p:tgtEl>
                                      </p:cBhvr>
                                    </p:animEffect>
                                    <p:set>
                                      <p:cBhvr>
                                        <p:cTn id="193" dur="1" fill="hold">
                                          <p:stCondLst>
                                            <p:cond delay="999"/>
                                          </p:stCondLst>
                                        </p:cTn>
                                        <p:tgtEl>
                                          <p:spTgt spid="251935"/>
                                        </p:tgtEl>
                                        <p:attrNameLst>
                                          <p:attrName>style.visibility</p:attrName>
                                        </p:attrNameLst>
                                      </p:cBhvr>
                                      <p:to>
                                        <p:strVal val="hidden"/>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xit" presetSubtype="8" fill="hold" grpId="0" nodeType="clickEffect">
                                  <p:stCondLst>
                                    <p:cond delay="0"/>
                                  </p:stCondLst>
                                  <p:childTnLst>
                                    <p:animEffect transition="out" filter="wipe(left)">
                                      <p:cBhvr>
                                        <p:cTn id="197" dur="1000"/>
                                        <p:tgtEl>
                                          <p:spTgt spid="251946"/>
                                        </p:tgtEl>
                                      </p:cBhvr>
                                    </p:animEffect>
                                    <p:set>
                                      <p:cBhvr>
                                        <p:cTn id="198" dur="1" fill="hold">
                                          <p:stCondLst>
                                            <p:cond delay="999"/>
                                          </p:stCondLst>
                                        </p:cTn>
                                        <p:tgtEl>
                                          <p:spTgt spid="251946"/>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8" presetClass="entr" presetSubtype="32" fill="hold" grpId="0" nodeType="clickEffect">
                                  <p:stCondLst>
                                    <p:cond delay="0"/>
                                  </p:stCondLst>
                                  <p:childTnLst>
                                    <p:set>
                                      <p:cBhvr>
                                        <p:cTn id="202" dur="1" fill="hold">
                                          <p:stCondLst>
                                            <p:cond delay="0"/>
                                          </p:stCondLst>
                                        </p:cTn>
                                        <p:tgtEl>
                                          <p:spTgt spid="251962"/>
                                        </p:tgtEl>
                                        <p:attrNameLst>
                                          <p:attrName>style.visibility</p:attrName>
                                        </p:attrNameLst>
                                      </p:cBhvr>
                                      <p:to>
                                        <p:strVal val="visible"/>
                                      </p:to>
                                    </p:set>
                                    <p:animEffect transition="in" filter="diamond(out)">
                                      <p:cBhvr>
                                        <p:cTn id="203" dur="1000"/>
                                        <p:tgtEl>
                                          <p:spTgt spid="251962"/>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8" presetClass="entr" presetSubtype="32" fill="hold" grpId="0" nodeType="clickEffect">
                                  <p:stCondLst>
                                    <p:cond delay="0"/>
                                  </p:stCondLst>
                                  <p:childTnLst>
                                    <p:set>
                                      <p:cBhvr>
                                        <p:cTn id="207" dur="1" fill="hold">
                                          <p:stCondLst>
                                            <p:cond delay="0"/>
                                          </p:stCondLst>
                                        </p:cTn>
                                        <p:tgtEl>
                                          <p:spTgt spid="251963"/>
                                        </p:tgtEl>
                                        <p:attrNameLst>
                                          <p:attrName>style.visibility</p:attrName>
                                        </p:attrNameLst>
                                      </p:cBhvr>
                                      <p:to>
                                        <p:strVal val="visible"/>
                                      </p:to>
                                    </p:set>
                                    <p:animEffect transition="in" filter="diamond(out)">
                                      <p:cBhvr>
                                        <p:cTn id="208" dur="1000"/>
                                        <p:tgtEl>
                                          <p:spTgt spid="25196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8" presetClass="exit" presetSubtype="16" fill="hold" grpId="0" nodeType="clickEffect">
                                  <p:stCondLst>
                                    <p:cond delay="0"/>
                                  </p:stCondLst>
                                  <p:childTnLst>
                                    <p:animEffect transition="out" filter="diamond(in)">
                                      <p:cBhvr>
                                        <p:cTn id="212" dur="1000"/>
                                        <p:tgtEl>
                                          <p:spTgt spid="251915"/>
                                        </p:tgtEl>
                                      </p:cBhvr>
                                    </p:animEffect>
                                    <p:set>
                                      <p:cBhvr>
                                        <p:cTn id="213" dur="1" fill="hold">
                                          <p:stCondLst>
                                            <p:cond delay="999"/>
                                          </p:stCondLst>
                                        </p:cTn>
                                        <p:tgtEl>
                                          <p:spTgt spid="251915"/>
                                        </p:tgtEl>
                                        <p:attrNameLst>
                                          <p:attrName>style.visibility</p:attrName>
                                        </p:attrNameLst>
                                      </p:cBhvr>
                                      <p:to>
                                        <p:strVal val="hidden"/>
                                      </p:to>
                                    </p:set>
                                  </p:childTnLst>
                                </p:cTn>
                              </p:par>
                              <p:par>
                                <p:cTn id="214" presetID="8" presetClass="exit" presetSubtype="16" fill="hold" grpId="0" nodeType="withEffect">
                                  <p:stCondLst>
                                    <p:cond delay="0"/>
                                  </p:stCondLst>
                                  <p:childTnLst>
                                    <p:animEffect transition="out" filter="diamond(in)">
                                      <p:cBhvr>
                                        <p:cTn id="215" dur="1000"/>
                                        <p:tgtEl>
                                          <p:spTgt spid="251916"/>
                                        </p:tgtEl>
                                      </p:cBhvr>
                                    </p:animEffect>
                                    <p:set>
                                      <p:cBhvr>
                                        <p:cTn id="216" dur="1" fill="hold">
                                          <p:stCondLst>
                                            <p:cond delay="999"/>
                                          </p:stCondLst>
                                        </p:cTn>
                                        <p:tgtEl>
                                          <p:spTgt spid="251916"/>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8" presetClass="entr" presetSubtype="32" fill="hold" grpId="0" nodeType="clickEffect">
                                  <p:stCondLst>
                                    <p:cond delay="0"/>
                                  </p:stCondLst>
                                  <p:childTnLst>
                                    <p:set>
                                      <p:cBhvr>
                                        <p:cTn id="220" dur="1" fill="hold">
                                          <p:stCondLst>
                                            <p:cond delay="0"/>
                                          </p:stCondLst>
                                        </p:cTn>
                                        <p:tgtEl>
                                          <p:spTgt spid="251964"/>
                                        </p:tgtEl>
                                        <p:attrNameLst>
                                          <p:attrName>style.visibility</p:attrName>
                                        </p:attrNameLst>
                                      </p:cBhvr>
                                      <p:to>
                                        <p:strVal val="visible"/>
                                      </p:to>
                                    </p:set>
                                    <p:animEffect transition="in" filter="diamond(out)">
                                      <p:cBhvr>
                                        <p:cTn id="221" dur="1000"/>
                                        <p:tgtEl>
                                          <p:spTgt spid="251964"/>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8" presetClass="exit" presetSubtype="16" fill="hold" grpId="0" nodeType="clickEffect">
                                  <p:stCondLst>
                                    <p:cond delay="0"/>
                                  </p:stCondLst>
                                  <p:childTnLst>
                                    <p:animEffect transition="out" filter="diamond(in)">
                                      <p:cBhvr>
                                        <p:cTn id="225" dur="1000"/>
                                        <p:tgtEl>
                                          <p:spTgt spid="251940"/>
                                        </p:tgtEl>
                                      </p:cBhvr>
                                    </p:animEffect>
                                    <p:set>
                                      <p:cBhvr>
                                        <p:cTn id="226" dur="1" fill="hold">
                                          <p:stCondLst>
                                            <p:cond delay="999"/>
                                          </p:stCondLst>
                                        </p:cTn>
                                        <p:tgtEl>
                                          <p:spTgt spid="251940"/>
                                        </p:tgtEl>
                                        <p:attrNameLst>
                                          <p:attrName>style.visibility</p:attrName>
                                        </p:attrNameLst>
                                      </p:cBhvr>
                                      <p:to>
                                        <p:strVal val="hidden"/>
                                      </p:to>
                                    </p:set>
                                  </p:childTnLst>
                                </p:cTn>
                              </p:par>
                              <p:par>
                                <p:cTn id="227" presetID="8" presetClass="exit" presetSubtype="16" fill="hold" grpId="0" nodeType="withEffect">
                                  <p:stCondLst>
                                    <p:cond delay="0"/>
                                  </p:stCondLst>
                                  <p:childTnLst>
                                    <p:animEffect transition="out" filter="diamond(in)">
                                      <p:cBhvr>
                                        <p:cTn id="228" dur="1000"/>
                                        <p:tgtEl>
                                          <p:spTgt spid="251941"/>
                                        </p:tgtEl>
                                      </p:cBhvr>
                                    </p:animEffect>
                                    <p:set>
                                      <p:cBhvr>
                                        <p:cTn id="229" dur="1" fill="hold">
                                          <p:stCondLst>
                                            <p:cond delay="999"/>
                                          </p:stCondLst>
                                        </p:cTn>
                                        <p:tgtEl>
                                          <p:spTgt spid="25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animBg="1"/>
      <p:bldP spid="251910" grpId="0"/>
      <p:bldP spid="251911" grpId="0" animBg="1"/>
      <p:bldP spid="251912" grpId="0"/>
      <p:bldP spid="251913" grpId="0" animBg="1"/>
      <p:bldP spid="251914" grpId="0"/>
      <p:bldP spid="251915" grpId="0" animBg="1"/>
      <p:bldP spid="251916" grpId="0"/>
      <p:bldP spid="251917" grpId="0" animBg="1"/>
      <p:bldP spid="251918" grpId="0"/>
      <p:bldP spid="251919" grpId="0" animBg="1"/>
      <p:bldP spid="251920" grpId="0"/>
      <p:bldP spid="251921" grpId="0" animBg="1"/>
      <p:bldP spid="251922" grpId="0"/>
      <p:bldP spid="251923" grpId="0" animBg="1"/>
      <p:bldP spid="251924" grpId="0" animBg="1"/>
      <p:bldP spid="251925" grpId="0" animBg="1"/>
      <p:bldP spid="251926" grpId="0" animBg="1"/>
      <p:bldP spid="251927" grpId="0" animBg="1"/>
      <p:bldP spid="251928" grpId="0" animBg="1"/>
      <p:bldP spid="251929" grpId="0" animBg="1"/>
      <p:bldP spid="251930" grpId="0" animBg="1"/>
      <p:bldP spid="251931" grpId="0" animBg="1"/>
      <p:bldP spid="251932" grpId="0" animBg="1"/>
      <p:bldP spid="251933" grpId="0"/>
      <p:bldP spid="251934" grpId="0" animBg="1"/>
      <p:bldP spid="251935" grpId="0"/>
      <p:bldP spid="251936" grpId="0" animBg="1"/>
      <p:bldP spid="251937" grpId="0" animBg="1"/>
      <p:bldP spid="251938" grpId="0" animBg="1"/>
      <p:bldP spid="251939" grpId="0"/>
      <p:bldP spid="251940" grpId="0" animBg="1"/>
      <p:bldP spid="251941" grpId="0"/>
      <p:bldP spid="251942" grpId="0" animBg="1"/>
      <p:bldP spid="251943" grpId="0" animBg="1"/>
      <p:bldP spid="251944" grpId="0" animBg="1"/>
      <p:bldP spid="251945" grpId="0" animBg="1"/>
      <p:bldP spid="251946" grpId="0" animBg="1"/>
      <p:bldP spid="251952" grpId="0"/>
      <p:bldP spid="251953" grpId="0"/>
      <p:bldP spid="251954" grpId="0"/>
      <p:bldP spid="251955" grpId="0"/>
      <p:bldP spid="251956" grpId="0"/>
      <p:bldP spid="251957" grpId="0"/>
      <p:bldP spid="251958" grpId="0"/>
      <p:bldP spid="251959" grpId="0"/>
      <p:bldP spid="251960" grpId="0"/>
      <p:bldP spid="251961" grpId="0"/>
      <p:bldP spid="251962" grpId="0"/>
      <p:bldP spid="251963" grpId="0"/>
      <p:bldP spid="251964"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981200" y="10810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solidFill>
                  <a:srgbClr val="000099"/>
                </a:solidFill>
                <a:latin typeface="Times New Roman" panose="02020603050405020304" pitchFamily="18" charset="0"/>
                <a:ea typeface="楷体_GB2312" pitchFamily="49" charset="-122"/>
              </a:rPr>
              <a:t>对于下列</a:t>
            </a:r>
            <a:r>
              <a:rPr kumimoji="1" lang="en-US" altLang="zh-CN" sz="2800" b="1" dirty="0">
                <a:solidFill>
                  <a:srgbClr val="000099"/>
                </a:solidFill>
                <a:latin typeface="Times New Roman" panose="02020603050405020304" pitchFamily="18" charset="0"/>
                <a:ea typeface="楷体_GB2312" pitchFamily="49" charset="-122"/>
              </a:rPr>
              <a:t>AOV</a:t>
            </a:r>
            <a:r>
              <a:rPr kumimoji="1" lang="zh-CN" altLang="en-US" sz="2800" b="1" dirty="0">
                <a:solidFill>
                  <a:srgbClr val="000099"/>
                </a:solidFill>
                <a:latin typeface="Times New Roman" panose="02020603050405020304" pitchFamily="18" charset="0"/>
                <a:ea typeface="楷体_GB2312" pitchFamily="49" charset="-122"/>
              </a:rPr>
              <a:t>网</a:t>
            </a:r>
            <a:endParaRPr kumimoji="1" lang="zh-CN" altLang="en-US" sz="2800" b="1" dirty="0">
              <a:latin typeface="Times New Roman" panose="02020603050405020304" pitchFamily="18" charset="0"/>
            </a:endParaRPr>
          </a:p>
        </p:txBody>
      </p:sp>
      <p:grpSp>
        <p:nvGrpSpPr>
          <p:cNvPr id="182275" name="Group 3"/>
          <p:cNvGrpSpPr>
            <a:grpSpLocks/>
          </p:cNvGrpSpPr>
          <p:nvPr/>
        </p:nvGrpSpPr>
        <p:grpSpPr bwMode="auto">
          <a:xfrm>
            <a:off x="2283768" y="1689100"/>
            <a:ext cx="3048000" cy="1587500"/>
            <a:chOff x="864" y="1832"/>
            <a:chExt cx="1920" cy="1000"/>
          </a:xfrm>
        </p:grpSpPr>
        <p:sp>
          <p:nvSpPr>
            <p:cNvPr id="182276"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77"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78"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182279"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80"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84" name="Text Box 12"/>
          <p:cNvSpPr txBox="1">
            <a:spLocks noChangeArrowheads="1"/>
          </p:cNvSpPr>
          <p:nvPr/>
        </p:nvSpPr>
        <p:spPr bwMode="auto">
          <a:xfrm>
            <a:off x="2207568" y="3379788"/>
            <a:ext cx="383096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000099"/>
                </a:solidFill>
                <a:latin typeface="Times New Roman" panose="02020603050405020304" pitchFamily="18" charset="0"/>
                <a:ea typeface="楷体_GB2312" pitchFamily="49" charset="-122"/>
              </a:rPr>
              <a:t>可求得</a:t>
            </a:r>
            <a:r>
              <a:rPr kumimoji="1" lang="zh-CN" altLang="en-US" sz="2800" b="1" dirty="0">
                <a:solidFill>
                  <a:srgbClr val="800000"/>
                </a:solidFill>
                <a:latin typeface="Times New Roman" panose="02020603050405020304" pitchFamily="18" charset="0"/>
                <a:ea typeface="楷体_GB2312" pitchFamily="49" charset="-122"/>
              </a:rPr>
              <a:t>拓扑序列</a:t>
            </a:r>
            <a:r>
              <a:rPr kumimoji="1" lang="zh-CN" altLang="en-US" sz="2800" b="1" dirty="0">
                <a:latin typeface="Times New Roman" panose="02020603050405020304" pitchFamily="18" charset="0"/>
              </a:rPr>
              <a:t>：</a:t>
            </a:r>
          </a:p>
          <a:p>
            <a:pPr>
              <a:spcBef>
                <a:spcPct val="50000"/>
              </a:spcBef>
            </a:pP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B C D</a:t>
            </a:r>
            <a:r>
              <a:rPr kumimoji="1" lang="en-US" altLang="zh-CN" sz="2800" b="1" dirty="0">
                <a:latin typeface="Times New Roman" panose="02020603050405020304" pitchFamily="18" charset="0"/>
              </a:rPr>
              <a:t>    </a:t>
            </a:r>
          </a:p>
          <a:p>
            <a:pPr>
              <a:spcBef>
                <a:spcPct val="50000"/>
              </a:spcBef>
            </a:pPr>
            <a:r>
              <a:rPr kumimoji="1" lang="zh-CN" altLang="en-US" sz="2800" b="1" dirty="0">
                <a:solidFill>
                  <a:srgbClr val="000099"/>
                </a:solidFill>
                <a:latin typeface="Times New Roman" panose="02020603050405020304" pitchFamily="18" charset="0"/>
              </a:rPr>
              <a:t>或</a:t>
            </a: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C B D</a:t>
            </a:r>
            <a:endParaRPr kumimoji="1" lang="en-US" altLang="zh-CN" sz="2800" b="1" dirty="0">
              <a:latin typeface="Times New Roman" panose="02020603050405020304" pitchFamily="18" charset="0"/>
            </a:endParaRPr>
          </a:p>
        </p:txBody>
      </p:sp>
      <p:grpSp>
        <p:nvGrpSpPr>
          <p:cNvPr id="182287" name="Group 15"/>
          <p:cNvGrpSpPr>
            <a:grpSpLocks/>
          </p:cNvGrpSpPr>
          <p:nvPr/>
        </p:nvGrpSpPr>
        <p:grpSpPr bwMode="auto">
          <a:xfrm>
            <a:off x="6474768" y="1676400"/>
            <a:ext cx="3048000" cy="1524000"/>
            <a:chOff x="960" y="1104"/>
            <a:chExt cx="1920" cy="960"/>
          </a:xfrm>
        </p:grpSpPr>
        <p:sp>
          <p:nvSpPr>
            <p:cNvPr id="182288"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89"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90"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82291"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92"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7" name="Text Box 25"/>
          <p:cNvSpPr txBox="1">
            <a:spLocks noChangeArrowheads="1"/>
          </p:cNvSpPr>
          <p:nvPr/>
        </p:nvSpPr>
        <p:spPr bwMode="auto">
          <a:xfrm>
            <a:off x="5941369" y="335280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Times New Roman" panose="02020603050405020304" pitchFamily="18" charset="0"/>
                <a:ea typeface="楷体_GB2312" pitchFamily="49" charset="-122"/>
              </a:rPr>
              <a:t>不能求得它的拓扑序列。</a:t>
            </a:r>
            <a:endParaRPr kumimoji="1" lang="zh-CN" altLang="en-US" sz="2800" b="1" dirty="0">
              <a:latin typeface="Times New Roman" panose="02020603050405020304" pitchFamily="18" charset="0"/>
            </a:endParaRPr>
          </a:p>
        </p:txBody>
      </p:sp>
      <p:sp>
        <p:nvSpPr>
          <p:cNvPr id="182298" name="Text Box 26"/>
          <p:cNvSpPr txBox="1">
            <a:spLocks noChangeArrowheads="1"/>
          </p:cNvSpPr>
          <p:nvPr/>
        </p:nvSpPr>
        <p:spPr bwMode="auto">
          <a:xfrm>
            <a:off x="5995344" y="4191000"/>
            <a:ext cx="375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CC0000"/>
                </a:solidFill>
                <a:latin typeface="宋体" panose="02010600030101010101" pitchFamily="2" charset="-122"/>
              </a:rPr>
              <a:t>因为图中存在一个回路</a:t>
            </a:r>
          </a:p>
          <a:p>
            <a:r>
              <a:rPr kumimoji="1" lang="zh-CN" altLang="en-US" sz="2800" b="1" dirty="0">
                <a:solidFill>
                  <a:srgbClr val="CC0000"/>
                </a:solidFill>
                <a:latin typeface="宋体" panose="02010600030101010101" pitchFamily="2" charset="-122"/>
              </a:rPr>
              <a:t> </a:t>
            </a:r>
            <a:r>
              <a:rPr kumimoji="1" lang="en-US" altLang="zh-CN" sz="2800" b="1" dirty="0">
                <a:solidFill>
                  <a:srgbClr val="CC0000"/>
                </a:solidFill>
                <a:latin typeface="宋体" panose="02010600030101010101" pitchFamily="2" charset="-122"/>
              </a:rPr>
              <a:t>{B, C, D}</a:t>
            </a:r>
            <a:endParaRPr kumimoji="1" lang="en-US" altLang="zh-CN" sz="2800" b="1" dirty="0">
              <a:latin typeface="宋体" panose="02010600030101010101" pitchFamily="2" charset="-122"/>
            </a:endParaRPr>
          </a:p>
        </p:txBody>
      </p:sp>
      <p:sp>
        <p:nvSpPr>
          <p:cNvPr id="182299" name="Text Box 27"/>
          <p:cNvSpPr txBox="1">
            <a:spLocks noChangeArrowheads="1"/>
          </p:cNvSpPr>
          <p:nvPr/>
        </p:nvSpPr>
        <p:spPr bwMode="auto">
          <a:xfrm>
            <a:off x="1028700" y="51435"/>
            <a:ext cx="350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dirty="0">
                <a:solidFill>
                  <a:srgbClr val="0000FF"/>
                </a:solidFill>
                <a:latin typeface="+mj-ea"/>
                <a:ea typeface="+mj-ea"/>
              </a:rPr>
              <a:t>拓扑排序的性质</a:t>
            </a:r>
          </a:p>
        </p:txBody>
      </p:sp>
      <p:sp>
        <p:nvSpPr>
          <p:cNvPr id="2" name="云形标注 1"/>
          <p:cNvSpPr/>
          <p:nvPr/>
        </p:nvSpPr>
        <p:spPr>
          <a:xfrm>
            <a:off x="2942184" y="5733256"/>
            <a:ext cx="2736304" cy="93610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1</a:t>
            </a:r>
            <a:r>
              <a:rPr lang="zh-CN" altLang="en-US" dirty="0">
                <a:solidFill>
                  <a:srgbClr val="0000CC"/>
                </a:solidFill>
              </a:rPr>
              <a:t>：</a:t>
            </a:r>
            <a:r>
              <a:rPr lang="zh-CN" altLang="en-US" dirty="0">
                <a:solidFill>
                  <a:schemeClr val="tx1"/>
                </a:solidFill>
              </a:rPr>
              <a:t>拓扑序列通常不唯一！</a:t>
            </a:r>
          </a:p>
        </p:txBody>
      </p:sp>
      <p:sp>
        <p:nvSpPr>
          <p:cNvPr id="27" name="云形标注 26"/>
          <p:cNvSpPr/>
          <p:nvPr/>
        </p:nvSpPr>
        <p:spPr>
          <a:xfrm>
            <a:off x="6746860" y="5725050"/>
            <a:ext cx="2808312" cy="94178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2</a:t>
            </a:r>
            <a:r>
              <a:rPr lang="zh-CN" altLang="en-US" dirty="0">
                <a:solidFill>
                  <a:srgbClr val="0000CC"/>
                </a:solidFill>
              </a:rPr>
              <a:t>：</a:t>
            </a:r>
            <a:r>
              <a:rPr lang="zh-CN" altLang="en-US" dirty="0">
                <a:solidFill>
                  <a:schemeClr val="tx1"/>
                </a:solidFill>
              </a:rPr>
              <a:t>存在回路时不能得到拓扑序列！</a:t>
            </a:r>
          </a:p>
        </p:txBody>
      </p:sp>
    </p:spTree>
    <p:extLst>
      <p:ext uri="{BB962C8B-B14F-4D97-AF65-F5344CB8AC3E}">
        <p14:creationId xmlns:p14="http://schemas.microsoft.com/office/powerpoint/2010/main" val="2911994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84"/>
                                        </p:tgtEl>
                                        <p:attrNameLst>
                                          <p:attrName>style.visibility</p:attrName>
                                        </p:attrNameLst>
                                      </p:cBhvr>
                                      <p:to>
                                        <p:strVal val="visible"/>
                                      </p:to>
                                    </p:set>
                                    <p:animEffect transition="in" filter="wipe(left)">
                                      <p:cBhvr>
                                        <p:cTn id="7" dur="500"/>
                                        <p:tgtEl>
                                          <p:spTgt spid="182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2297"/>
                                        </p:tgtEl>
                                        <p:attrNameLst>
                                          <p:attrName>style.visibility</p:attrName>
                                        </p:attrNameLst>
                                      </p:cBhvr>
                                      <p:to>
                                        <p:strVal val="visible"/>
                                      </p:to>
                                    </p:set>
                                    <p:animEffect transition="in" filter="blinds(horizontal)">
                                      <p:cBhvr>
                                        <p:cTn id="16" dur="500"/>
                                        <p:tgtEl>
                                          <p:spTgt spid="18229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2298"/>
                                        </p:tgtEl>
                                        <p:attrNameLst>
                                          <p:attrName>style.visibility</p:attrName>
                                        </p:attrNameLst>
                                      </p:cBhvr>
                                      <p:to>
                                        <p:strVal val="visible"/>
                                      </p:to>
                                    </p:set>
                                    <p:animEffect transition="in" filter="wipe(left)">
                                      <p:cBhvr>
                                        <p:cTn id="20" dur="500"/>
                                        <p:tgtEl>
                                          <p:spTgt spid="1822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autoUpdateAnimBg="0"/>
      <p:bldP spid="182297" grpId="0"/>
      <p:bldP spid="182298" grpId="0" autoUpdateAnimBg="0"/>
      <p:bldP spid="2" grpId="0" animBg="1"/>
      <p:bldP spid="2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bwMode="auto">
          <a:xfrm>
            <a:off x="938869" y="-29120"/>
            <a:ext cx="6696422" cy="8540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fontScale="90000"/>
          </a:bodyPr>
          <a:lstStyle/>
          <a:p>
            <a:r>
              <a:rPr lang="zh-CN" altLang="en-US"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回路检测问题</a:t>
            </a:r>
            <a: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
            </a:r>
            <a:b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拓扑排序的应用</a:t>
            </a:r>
          </a:p>
        </p:txBody>
      </p:sp>
      <p:sp>
        <p:nvSpPr>
          <p:cNvPr id="372741" name="Rectangle 5"/>
          <p:cNvSpPr>
            <a:spLocks noChangeArrowheads="1"/>
          </p:cNvSpPr>
          <p:nvPr/>
        </p:nvSpPr>
        <p:spPr bwMode="auto">
          <a:xfrm>
            <a:off x="1919537" y="4293097"/>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hlink"/>
              </a:buClr>
              <a:buSzPct val="75000"/>
              <a:buFont typeface="Wingdings" panose="05000000000000000000" pitchFamily="2" charset="2"/>
              <a:buChar char="n"/>
            </a:pP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都输出到一个拓扑序列中，则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无回路</a:t>
            </a:r>
            <a:endPar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endParaRPr lang="zh-CN" altLang="en-US" dirty="0">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无法输出</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的拓扑序列，则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存在回路</a:t>
            </a:r>
            <a:endPar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6" name="Group 15"/>
          <p:cNvGrpSpPr>
            <a:grpSpLocks/>
          </p:cNvGrpSpPr>
          <p:nvPr/>
        </p:nvGrpSpPr>
        <p:grpSpPr bwMode="auto">
          <a:xfrm>
            <a:off x="6254552" y="1556792"/>
            <a:ext cx="3048000" cy="1524000"/>
            <a:chOff x="960" y="1104"/>
            <a:chExt cx="1920" cy="960"/>
          </a:xfrm>
        </p:grpSpPr>
        <p:sp>
          <p:nvSpPr>
            <p:cNvPr id="7"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8"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9"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0"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1"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3"/>
          <p:cNvGrpSpPr>
            <a:grpSpLocks/>
          </p:cNvGrpSpPr>
          <p:nvPr/>
        </p:nvGrpSpPr>
        <p:grpSpPr bwMode="auto">
          <a:xfrm>
            <a:off x="2063552" y="1569492"/>
            <a:ext cx="3048000" cy="1587500"/>
            <a:chOff x="864" y="1832"/>
            <a:chExt cx="1920" cy="1000"/>
          </a:xfrm>
        </p:grpSpPr>
        <p:sp>
          <p:nvSpPr>
            <p:cNvPr id="17"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9"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20"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1"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云形标注 1"/>
          <p:cNvSpPr/>
          <p:nvPr/>
        </p:nvSpPr>
        <p:spPr>
          <a:xfrm>
            <a:off x="7824193" y="3356992"/>
            <a:ext cx="2854325" cy="823900"/>
          </a:xfrm>
          <a:prstGeom prst="cloudCallout">
            <a:avLst>
              <a:gd name="adj1" fmla="val -29994"/>
              <a:gd name="adj2" fmla="val 70124"/>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网代表的工程可行！</a:t>
            </a:r>
            <a:endParaRPr lang="zh-CN" altLang="en-US" dirty="0">
              <a:solidFill>
                <a:srgbClr val="0000CC"/>
              </a:solidFill>
            </a:endParaRPr>
          </a:p>
        </p:txBody>
      </p:sp>
      <p:sp>
        <p:nvSpPr>
          <p:cNvPr id="3" name="云形标注 2"/>
          <p:cNvSpPr/>
          <p:nvPr/>
        </p:nvSpPr>
        <p:spPr>
          <a:xfrm>
            <a:off x="7745908" y="5771895"/>
            <a:ext cx="2886597" cy="779133"/>
          </a:xfrm>
          <a:prstGeom prst="cloudCallout">
            <a:avLst>
              <a:gd name="adj1" fmla="val -35433"/>
              <a:gd name="adj2" fmla="val -952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网代表的工程不可行！</a:t>
            </a:r>
            <a:endParaRPr lang="zh-CN" altLang="en-US" dirty="0">
              <a:solidFill>
                <a:srgbClr val="FF0000"/>
              </a:solidFill>
            </a:endParaRPr>
          </a:p>
        </p:txBody>
      </p:sp>
      <p:sp>
        <p:nvSpPr>
          <p:cNvPr id="4" name="矩形 3"/>
          <p:cNvSpPr/>
          <p:nvPr/>
        </p:nvSpPr>
        <p:spPr>
          <a:xfrm>
            <a:off x="2937993" y="3453409"/>
            <a:ext cx="1349087" cy="461665"/>
          </a:xfrm>
          <a:prstGeom prst="rect">
            <a:avLst/>
          </a:prstGeom>
        </p:spPr>
        <p:txBody>
          <a:bodyPr wrap="none">
            <a:spAutoFit/>
          </a:bodyPr>
          <a:lstStyle/>
          <a:p>
            <a:r>
              <a:rPr kumimoji="1" lang="en-US" altLang="zh-CN" b="1" dirty="0">
                <a:solidFill>
                  <a:srgbClr val="0000FF"/>
                </a:solidFill>
                <a:latin typeface="Times New Roman" panose="02020603050405020304" pitchFamily="18" charset="0"/>
              </a:rPr>
              <a:t>A B C D</a:t>
            </a:r>
            <a:r>
              <a:rPr kumimoji="1" lang="en-US" altLang="zh-CN" b="1" dirty="0">
                <a:latin typeface="Times New Roman" panose="02020603050405020304" pitchFamily="18" charset="0"/>
              </a:rPr>
              <a:t> </a:t>
            </a:r>
            <a:endParaRPr lang="zh-CN" altLang="en-US" dirty="0"/>
          </a:p>
        </p:txBody>
      </p:sp>
      <p:sp>
        <p:nvSpPr>
          <p:cNvPr id="26" name="矩形 25"/>
          <p:cNvSpPr/>
          <p:nvPr/>
        </p:nvSpPr>
        <p:spPr>
          <a:xfrm>
            <a:off x="7588702" y="3453409"/>
            <a:ext cx="389850" cy="461665"/>
          </a:xfrm>
          <a:prstGeom prst="rect">
            <a:avLst/>
          </a:prstGeom>
        </p:spPr>
        <p:txBody>
          <a:bodyPr wrap="none">
            <a:spAutoFit/>
          </a:bodyPr>
          <a:lstStyle/>
          <a:p>
            <a:r>
              <a:rPr lang="en-US" altLang="zh-CN" dirty="0">
                <a:solidFill>
                  <a:srgbClr val="0000CC"/>
                </a:solidFill>
              </a:rPr>
              <a:t>A</a:t>
            </a:r>
            <a:endParaRPr lang="zh-CN" altLang="en-US" dirty="0">
              <a:solidFill>
                <a:srgbClr val="0000CC"/>
              </a:solidFill>
            </a:endParaRPr>
          </a:p>
        </p:txBody>
      </p:sp>
    </p:spTree>
    <p:extLst>
      <p:ext uri="{BB962C8B-B14F-4D97-AF65-F5344CB8AC3E}">
        <p14:creationId xmlns:p14="http://schemas.microsoft.com/office/powerpoint/2010/main" val="408939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2741">
                                            <p:txEl>
                                              <p:pRg st="0" end="0"/>
                                            </p:txEl>
                                          </p:spTgt>
                                        </p:tgtEl>
                                        <p:attrNameLst>
                                          <p:attrName>style.visibility</p:attrName>
                                        </p:attrNameLst>
                                      </p:cBhvr>
                                      <p:to>
                                        <p:strVal val="visible"/>
                                      </p:to>
                                    </p:set>
                                    <p:anim calcmode="lin" valueType="num">
                                      <p:cBhvr>
                                        <p:cTn id="7" dur="250" fill="hold"/>
                                        <p:tgtEl>
                                          <p:spTgt spid="3727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2741">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3727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27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27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72741">
                                            <p:txEl>
                                              <p:pRg st="2" end="2"/>
                                            </p:txEl>
                                          </p:spTgt>
                                        </p:tgtEl>
                                        <p:attrNameLst>
                                          <p:attrName>style.visibility</p:attrName>
                                        </p:attrNameLst>
                                      </p:cBhvr>
                                      <p:to>
                                        <p:strVal val="visible"/>
                                      </p:to>
                                    </p:set>
                                    <p:anim calcmode="lin" valueType="num">
                                      <p:cBhvr>
                                        <p:cTn id="20" dur="250" fill="hold"/>
                                        <p:tgtEl>
                                          <p:spTgt spid="37274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372741">
                                            <p:txEl>
                                              <p:pRg st="2" end="2"/>
                                            </p:txEl>
                                          </p:spTgt>
                                        </p:tgtEl>
                                        <p:attrNameLst>
                                          <p:attrName>ppt_y</p:attrName>
                                        </p:attrNameLst>
                                      </p:cBhvr>
                                      <p:tavLst>
                                        <p:tav tm="0">
                                          <p:val>
                                            <p:strVal val="#ppt_y"/>
                                          </p:val>
                                        </p:tav>
                                        <p:tav tm="100000">
                                          <p:val>
                                            <p:strVal val="#ppt_y"/>
                                          </p:val>
                                        </p:tav>
                                      </p:tavLst>
                                    </p:anim>
                                    <p:anim calcmode="lin" valueType="num">
                                      <p:cBhvr>
                                        <p:cTn id="22" dur="250" fill="hold"/>
                                        <p:tgtEl>
                                          <p:spTgt spid="37274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37274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37274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1631504" y="1168400"/>
            <a:ext cx="8496300" cy="5689600"/>
          </a:xfrm>
        </p:spPr>
        <p:txBody>
          <a:bodyPr>
            <a:normAutofit/>
          </a:bodyPr>
          <a:lstStyle/>
          <a:p>
            <a:pPr lvl="1" eaLnBrk="1" hangingPunct="1">
              <a:defRPr/>
            </a:pPr>
            <a:r>
              <a:rPr kumimoji="1" lang="zh-CN" altLang="en-US" sz="2800" b="1" dirty="0">
                <a:latin typeface="Times New Roman" panose="02020603050405020304" pitchFamily="18" charset="0"/>
                <a:cs typeface="Times New Roman" panose="02020603050405020304" pitchFamily="18" charset="0"/>
              </a:rPr>
              <a:t>设图</a:t>
            </a:r>
            <a:r>
              <a:rPr kumimoji="1" lang="en-US" altLang="zh-CN" sz="2800" b="1" dirty="0">
                <a:latin typeface="Times New Roman" panose="02020603050405020304" pitchFamily="18" charset="0"/>
                <a:cs typeface="Times New Roman" panose="02020603050405020304" pitchFamily="18" charset="0"/>
              </a:rPr>
              <a:t>G</a:t>
            </a:r>
            <a:r>
              <a:rPr kumimoji="1" lang="zh-CN" altLang="en-US" sz="2800" b="1" dirty="0">
                <a:latin typeface="Times New Roman" panose="02020603050405020304" pitchFamily="18" charset="0"/>
                <a:cs typeface="Times New Roman" panose="02020603050405020304" pitchFamily="18" charset="0"/>
              </a:rPr>
              <a:t>的顶点数为</a:t>
            </a:r>
            <a:r>
              <a:rPr kumimoji="1" lang="en-US" altLang="zh-CN" sz="2800" b="1" dirty="0">
                <a:latin typeface="Times New Roman" panose="02020603050405020304" pitchFamily="18" charset="0"/>
                <a:cs typeface="Times New Roman" panose="02020603050405020304" pitchFamily="18" charset="0"/>
              </a:rPr>
              <a:t>n</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对各顶点求入度</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、初始化栈</a:t>
            </a:r>
            <a:r>
              <a:rPr kumimoji="1" lang="en-US" altLang="zh-CN" sz="2400" b="1" dirty="0" smtClean="0">
                <a:latin typeface="Times New Roman" panose="02020603050405020304" pitchFamily="18" charset="0"/>
                <a:cs typeface="Times New Roman" panose="02020603050405020304" pitchFamily="18" charset="0"/>
              </a:rPr>
              <a:t>S</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把所有入度为</a:t>
            </a:r>
            <a:r>
              <a:rPr kumimoji="1" lang="en-US" altLang="zh-CN" sz="2400" b="1" dirty="0" smtClean="0">
                <a:solidFill>
                  <a:srgbClr val="FF0000"/>
                </a:solidFill>
                <a:latin typeface="Times New Roman" panose="02020603050405020304" pitchFamily="18" charset="0"/>
                <a:cs typeface="Times New Roman" panose="02020603050405020304" pitchFamily="18" charset="0"/>
              </a:rPr>
              <a:t>0</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的顶点入栈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、当栈</a:t>
            </a:r>
            <a:r>
              <a:rPr kumimoji="1" lang="en-US" altLang="zh-CN" sz="2400" b="1" dirty="0" smtClean="0">
                <a:latin typeface="Times New Roman" panose="02020603050405020304" pitchFamily="18" charset="0"/>
                <a:cs typeface="Times New Roman" panose="02020603050405020304" pitchFamily="18" charset="0"/>
              </a:rPr>
              <a:t>S</a:t>
            </a:r>
            <a:r>
              <a:rPr kumimoji="1" lang="zh-CN" altLang="en-US" sz="2400" b="1" dirty="0" smtClean="0">
                <a:latin typeface="Times New Roman" panose="02020603050405020304" pitchFamily="18" charset="0"/>
                <a:cs typeface="Times New Roman" panose="02020603050405020304" pitchFamily="18" charset="0"/>
              </a:rPr>
              <a:t>非空时循环</a:t>
            </a:r>
            <a:endParaRPr kumimoji="1" lang="en-US" altLang="zh-CN" sz="24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4.1 </a:t>
            </a:r>
            <a:r>
              <a:rPr kumimoji="1" lang="zh-CN" altLang="en-US" sz="2000" b="1" dirty="0" smtClean="0">
                <a:latin typeface="Times New Roman" panose="02020603050405020304" pitchFamily="18" charset="0"/>
                <a:cs typeface="Times New Roman" panose="02020603050405020304" pitchFamily="18" charset="0"/>
              </a:rPr>
              <a:t>访问栈顶元素</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并出栈；</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4.2 </a:t>
            </a:r>
            <a:r>
              <a:rPr kumimoji="1" lang="zh-CN" altLang="en-US" sz="2000" b="1" dirty="0" smtClean="0">
                <a:latin typeface="Times New Roman" panose="02020603050405020304" pitchFamily="18" charset="0"/>
                <a:cs typeface="Times New Roman" panose="02020603050405020304" pitchFamily="18" charset="0"/>
              </a:rPr>
              <a:t>获得所有与</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邻接的未被访问的顶点</a:t>
            </a:r>
            <a:r>
              <a:rPr kumimoji="1" lang="en-US" altLang="zh-CN" sz="2000" b="1" dirty="0" smtClean="0">
                <a:latin typeface="Times New Roman" panose="02020603050405020304" pitchFamily="18" charset="0"/>
                <a:cs typeface="Times New Roman" panose="02020603050405020304" pitchFamily="18" charset="0"/>
              </a:rPr>
              <a:t>w</a:t>
            </a: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4.3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把</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的入度减1</a:t>
            </a:r>
            <a:r>
              <a:rPr kumimoji="1" lang="zh-CN" altLang="en-US" sz="2000" b="1" dirty="0" smtClean="0">
                <a:latin typeface="Times New Roman" panose="02020603050405020304" pitchFamily="18" charset="0"/>
                <a:cs typeface="Times New Roman" panose="02020603050405020304" pitchFamily="18" charset="0"/>
              </a:rPr>
              <a:t>；</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4.4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若</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的入度为0则入栈</a:t>
            </a:r>
            <a:r>
              <a:rPr kumimoji="1" lang="en-US" altLang="zh-CN" sz="20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0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	</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直至栈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空为止</a:t>
            </a:r>
            <a:endParaRPr kumimoji="1" lang="en-US" altLang="zh-CN"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、如果存在顶点未被访问，则有向图有环，不存在拓扑序列，拓扑排序失败；否则，拓扑排序成功</a:t>
            </a:r>
            <a:endParaRPr kumimoji="1" lang="en-US" altLang="zh-CN" sz="2400" b="1" dirty="0" smtClean="0">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6</a:t>
            </a:r>
            <a:r>
              <a:rPr kumimoji="1" lang="zh-CN" altLang="en-US" sz="2400" b="1" dirty="0" smtClean="0">
                <a:latin typeface="Times New Roman" panose="02020603050405020304" pitchFamily="18" charset="0"/>
                <a:cs typeface="Times New Roman" panose="02020603050405020304" pitchFamily="18" charset="0"/>
              </a:rPr>
              <a:t>、结束</a:t>
            </a:r>
          </a:p>
        </p:txBody>
      </p:sp>
      <p:sp>
        <p:nvSpPr>
          <p:cNvPr id="216067" name="矩形 2"/>
          <p:cNvSpPr/>
          <p:nvPr/>
        </p:nvSpPr>
        <p:spPr>
          <a:xfrm>
            <a:off x="2424114" y="3140968"/>
            <a:ext cx="7560319" cy="1800200"/>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 name="矩形 1"/>
          <p:cNvSpPr/>
          <p:nvPr/>
        </p:nvSpPr>
        <p:spPr>
          <a:xfrm>
            <a:off x="695400" y="0"/>
            <a:ext cx="4762842" cy="707886"/>
          </a:xfrm>
          <a:prstGeom prst="rect">
            <a:avLst/>
          </a:prstGeom>
        </p:spPr>
        <p:txBody>
          <a:bodyPr wrap="none">
            <a:spAutoFit/>
          </a:bodyPr>
          <a:lstStyle/>
          <a:p>
            <a:pPr lvl="1" eaLnBrk="1" hangingPunct="1">
              <a:defRPr/>
            </a:pPr>
            <a:r>
              <a:rPr kumimoji="1" lang="zh-CN" altLang="en-US" sz="4000" b="1" dirty="0">
                <a:solidFill>
                  <a:srgbClr val="0000FF"/>
                </a:solidFill>
                <a:latin typeface="Times New Roman" panose="02020603050405020304" pitchFamily="18" charset="0"/>
                <a:cs typeface="Times New Roman" panose="02020603050405020304" pitchFamily="18" charset="0"/>
              </a:rPr>
              <a:t>拓扑排序算法实现</a:t>
            </a:r>
            <a:endParaRPr kumimoji="1" lang="en-US" altLang="zh-CN" sz="40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0">
                                            <p:txEl>
                                              <p:pRg st="3" end="3"/>
                                            </p:txEl>
                                          </p:spTgt>
                                        </p:tgtEl>
                                        <p:attrNameLst>
                                          <p:attrName>style.visibility</p:attrName>
                                        </p:attrNameLst>
                                      </p:cBhvr>
                                      <p:to>
                                        <p:strVal val="visible"/>
                                      </p:to>
                                    </p:set>
                                    <p:anim calcmode="lin" valueType="num">
                                      <p:cBhvr additive="base">
                                        <p:cTn id="7" dur="500" fill="hold"/>
                                        <p:tgtEl>
                                          <p:spTgt spid="32770">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770">
                                            <p:txEl>
                                              <p:pRg st="4" end="4"/>
                                            </p:txEl>
                                          </p:spTgt>
                                        </p:tgtEl>
                                        <p:attrNameLst>
                                          <p:attrName>style.visibility</p:attrName>
                                        </p:attrNameLst>
                                      </p:cBhvr>
                                      <p:to>
                                        <p:strVal val="visible"/>
                                      </p:to>
                                    </p:set>
                                    <p:anim calcmode="lin" valueType="num">
                                      <p:cBhvr additive="base">
                                        <p:cTn id="13" dur="500" fill="hold"/>
                                        <p:tgtEl>
                                          <p:spTgt spid="32770">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0">
                                            <p:txEl>
                                              <p:pRg st="5" end="5"/>
                                            </p:txEl>
                                          </p:spTgt>
                                        </p:tgtEl>
                                        <p:attrNameLst>
                                          <p:attrName>style.visibility</p:attrName>
                                        </p:attrNameLst>
                                      </p:cBhvr>
                                      <p:to>
                                        <p:strVal val="visible"/>
                                      </p:to>
                                    </p:set>
                                    <p:anim calcmode="lin" valueType="num">
                                      <p:cBhvr additive="base">
                                        <p:cTn id="19" dur="500" fill="hold"/>
                                        <p:tgtEl>
                                          <p:spTgt spid="32770">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0">
                                            <p:txEl>
                                              <p:pRg st="6" end="6"/>
                                            </p:txEl>
                                          </p:spTgt>
                                        </p:tgtEl>
                                        <p:attrNameLst>
                                          <p:attrName>style.visibility</p:attrName>
                                        </p:attrNameLst>
                                      </p:cBhvr>
                                      <p:to>
                                        <p:strVal val="visible"/>
                                      </p:to>
                                    </p:set>
                                    <p:anim calcmode="lin" valueType="num">
                                      <p:cBhvr additive="base">
                                        <p:cTn id="25" dur="500" fill="hold"/>
                                        <p:tgtEl>
                                          <p:spTgt spid="3277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70">
                                            <p:txEl>
                                              <p:pRg st="7" end="7"/>
                                            </p:txEl>
                                          </p:spTgt>
                                        </p:tgtEl>
                                        <p:attrNameLst>
                                          <p:attrName>style.visibility</p:attrName>
                                        </p:attrNameLst>
                                      </p:cBhvr>
                                      <p:to>
                                        <p:strVal val="visible"/>
                                      </p:to>
                                    </p:set>
                                    <p:anim calcmode="lin" valueType="num">
                                      <p:cBhvr additive="base">
                                        <p:cTn id="31" dur="500" fill="hold"/>
                                        <p:tgtEl>
                                          <p:spTgt spid="32770">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770">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770">
                                            <p:txEl>
                                              <p:pRg st="8" end="8"/>
                                            </p:txEl>
                                          </p:spTgt>
                                        </p:tgtEl>
                                        <p:attrNameLst>
                                          <p:attrName>style.visibility</p:attrName>
                                        </p:attrNameLst>
                                      </p:cBhvr>
                                      <p:to>
                                        <p:strVal val="visible"/>
                                      </p:to>
                                    </p:set>
                                    <p:anim calcmode="lin" valueType="num">
                                      <p:cBhvr additive="base">
                                        <p:cTn id="37" dur="500" fill="hold"/>
                                        <p:tgtEl>
                                          <p:spTgt spid="32770">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770">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770">
                                            <p:txEl>
                                              <p:pRg st="9" end="9"/>
                                            </p:txEl>
                                          </p:spTgt>
                                        </p:tgtEl>
                                        <p:attrNameLst>
                                          <p:attrName>style.visibility</p:attrName>
                                        </p:attrNameLst>
                                      </p:cBhvr>
                                      <p:to>
                                        <p:strVal val="visible"/>
                                      </p:to>
                                    </p:set>
                                    <p:anim calcmode="lin" valueType="num">
                                      <p:cBhvr additive="base">
                                        <p:cTn id="43" dur="500" fill="hold"/>
                                        <p:tgtEl>
                                          <p:spTgt spid="32770">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770">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770">
                                            <p:txEl>
                                              <p:pRg st="10" end="10"/>
                                            </p:txEl>
                                          </p:spTgt>
                                        </p:tgtEl>
                                        <p:attrNameLst>
                                          <p:attrName>style.visibility</p:attrName>
                                        </p:attrNameLst>
                                      </p:cBhvr>
                                      <p:to>
                                        <p:strVal val="visible"/>
                                      </p:to>
                                    </p:set>
                                    <p:anim calcmode="lin" valueType="num">
                                      <p:cBhvr additive="base">
                                        <p:cTn id="49" dur="500" fill="hold"/>
                                        <p:tgtEl>
                                          <p:spTgt spid="32770">
                                            <p:txEl>
                                              <p:pRg st="10" end="1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770">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p:stCondLst>
                        <p:cond delay="indefinite"/>
                      </p:stCondLst>
                      <p:childTnLst>
                        <p:par>
                          <p:cTn id="52" fill="hold" nodeType="after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770">
                                            <p:txEl>
                                              <p:pRg st="11" end="11"/>
                                            </p:txEl>
                                          </p:spTgt>
                                        </p:tgtEl>
                                        <p:attrNameLst>
                                          <p:attrName>style.visibility</p:attrName>
                                        </p:attrNameLst>
                                      </p:cBhvr>
                                      <p:to>
                                        <p:strVal val="visible"/>
                                      </p:to>
                                    </p:set>
                                    <p:anim calcmode="lin" valueType="num">
                                      <p:cBhvr additive="base">
                                        <p:cTn id="55" dur="500" fill="hold"/>
                                        <p:tgtEl>
                                          <p:spTgt spid="32770">
                                            <p:txEl>
                                              <p:pRg st="11" end="11"/>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770">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178714" y="915153"/>
            <a:ext cx="4724400" cy="649288"/>
          </a:xfrm>
        </p:spPr>
        <p:txBody>
          <a:bodyPr/>
          <a:lstStyle/>
          <a:p>
            <a:pPr eaLnBrk="1" hangingPunct="1">
              <a:buFont typeface="Wingdings" panose="05000000000000000000" pitchFamily="2" charset="2"/>
              <a:buNone/>
              <a:defRPr/>
            </a:pP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2</a:t>
            </a:r>
            <a:r>
              <a:rPr kumimoji="1" lang="zh-CN" altLang="en-US" sz="2800" b="1" dirty="0">
                <a:latin typeface="Times New Roman" panose="02020603050405020304" pitchFamily="18" charset="0"/>
              </a:rPr>
              <a:t>的一些子图：</a:t>
            </a:r>
            <a:endParaRPr kumimoji="1" lang="zh-CN" altLang="en-US" sz="2800" b="1" dirty="0"/>
          </a:p>
        </p:txBody>
      </p:sp>
      <p:grpSp>
        <p:nvGrpSpPr>
          <p:cNvPr id="19459" name="Group 4"/>
          <p:cNvGrpSpPr>
            <a:grpSpLocks/>
          </p:cNvGrpSpPr>
          <p:nvPr/>
        </p:nvGrpSpPr>
        <p:grpSpPr bwMode="auto">
          <a:xfrm>
            <a:off x="1828800" y="3379788"/>
            <a:ext cx="8610600" cy="2209800"/>
            <a:chOff x="0" y="0"/>
            <a:chExt cx="6710" cy="1431"/>
          </a:xfrm>
        </p:grpSpPr>
        <p:grpSp>
          <p:nvGrpSpPr>
            <p:cNvPr id="25626" name="Group 5"/>
            <p:cNvGrpSpPr>
              <a:grpSpLocks/>
            </p:cNvGrpSpPr>
            <p:nvPr/>
          </p:nvGrpSpPr>
          <p:grpSpPr bwMode="auto">
            <a:xfrm>
              <a:off x="4795" y="0"/>
              <a:ext cx="1915" cy="1431"/>
              <a:chOff x="0" y="0"/>
              <a:chExt cx="1915" cy="1431"/>
            </a:xfrm>
          </p:grpSpPr>
          <p:grpSp>
            <p:nvGrpSpPr>
              <p:cNvPr id="25654" name="Group 6"/>
              <p:cNvGrpSpPr>
                <a:grpSpLocks/>
              </p:cNvGrpSpPr>
              <p:nvPr/>
            </p:nvGrpSpPr>
            <p:grpSpPr bwMode="auto">
              <a:xfrm>
                <a:off x="1440" y="597"/>
                <a:ext cx="475" cy="339"/>
                <a:chOff x="0" y="0"/>
                <a:chExt cx="475" cy="339"/>
              </a:xfrm>
            </p:grpSpPr>
            <p:sp>
              <p:nvSpPr>
                <p:cNvPr id="27715" name="AutoShape 7"/>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6" name="Text Box 8"/>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55" name="Group 9"/>
              <p:cNvGrpSpPr>
                <a:grpSpLocks/>
              </p:cNvGrpSpPr>
              <p:nvPr/>
            </p:nvGrpSpPr>
            <p:grpSpPr bwMode="auto">
              <a:xfrm>
                <a:off x="720" y="0"/>
                <a:ext cx="475" cy="339"/>
                <a:chOff x="0" y="0"/>
                <a:chExt cx="475" cy="339"/>
              </a:xfrm>
            </p:grpSpPr>
            <p:sp>
              <p:nvSpPr>
                <p:cNvPr id="27713" name="AutoShape 1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4" name="Text Box 11"/>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56" name="Group 12"/>
              <p:cNvGrpSpPr>
                <a:grpSpLocks/>
              </p:cNvGrpSpPr>
              <p:nvPr/>
            </p:nvGrpSpPr>
            <p:grpSpPr bwMode="auto">
              <a:xfrm>
                <a:off x="0" y="597"/>
                <a:ext cx="475" cy="339"/>
                <a:chOff x="0" y="0"/>
                <a:chExt cx="475" cy="339"/>
              </a:xfrm>
            </p:grpSpPr>
            <p:sp>
              <p:nvSpPr>
                <p:cNvPr id="3" name="AutoShape 13"/>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4"/>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57" name="Group 15"/>
              <p:cNvGrpSpPr>
                <a:grpSpLocks/>
              </p:cNvGrpSpPr>
              <p:nvPr/>
            </p:nvGrpSpPr>
            <p:grpSpPr bwMode="auto">
              <a:xfrm>
                <a:off x="720" y="1092"/>
                <a:ext cx="475" cy="339"/>
                <a:chOff x="0" y="0"/>
                <a:chExt cx="475" cy="339"/>
              </a:xfrm>
            </p:grpSpPr>
            <p:sp>
              <p:nvSpPr>
                <p:cNvPr id="7" name="AutoShape 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7"/>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58" name="Line 18"/>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9" name="Line 1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0" name="Line 2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7" name="Group 21"/>
            <p:cNvGrpSpPr>
              <a:grpSpLocks/>
            </p:cNvGrpSpPr>
            <p:nvPr/>
          </p:nvGrpSpPr>
          <p:grpSpPr bwMode="auto">
            <a:xfrm>
              <a:off x="2995" y="0"/>
              <a:ext cx="1195" cy="1431"/>
              <a:chOff x="0" y="0"/>
              <a:chExt cx="1195" cy="1431"/>
            </a:xfrm>
          </p:grpSpPr>
          <p:grpSp>
            <p:nvGrpSpPr>
              <p:cNvPr id="25643" name="Group 22"/>
              <p:cNvGrpSpPr>
                <a:grpSpLocks/>
              </p:cNvGrpSpPr>
              <p:nvPr/>
            </p:nvGrpSpPr>
            <p:grpSpPr bwMode="auto">
              <a:xfrm>
                <a:off x="720" y="0"/>
                <a:ext cx="475" cy="339"/>
                <a:chOff x="0" y="0"/>
                <a:chExt cx="475" cy="339"/>
              </a:xfrm>
            </p:grpSpPr>
            <p:sp>
              <p:nvSpPr>
                <p:cNvPr id="27700"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3" name="Text Box 24"/>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44" name="Group 25"/>
              <p:cNvGrpSpPr>
                <a:grpSpLocks/>
              </p:cNvGrpSpPr>
              <p:nvPr/>
            </p:nvGrpSpPr>
            <p:grpSpPr bwMode="auto">
              <a:xfrm>
                <a:off x="0" y="597"/>
                <a:ext cx="475" cy="339"/>
                <a:chOff x="0" y="0"/>
                <a:chExt cx="475" cy="339"/>
              </a:xfrm>
            </p:grpSpPr>
            <p:sp>
              <p:nvSpPr>
                <p:cNvPr id="14" name="AutoShape 26"/>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9" name="Text Box 27"/>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45" name="Group 28"/>
              <p:cNvGrpSpPr>
                <a:grpSpLocks/>
              </p:cNvGrpSpPr>
              <p:nvPr/>
            </p:nvGrpSpPr>
            <p:grpSpPr bwMode="auto">
              <a:xfrm>
                <a:off x="720" y="1092"/>
                <a:ext cx="475" cy="339"/>
                <a:chOff x="0" y="0"/>
                <a:chExt cx="475" cy="339"/>
              </a:xfrm>
            </p:grpSpPr>
            <p:sp>
              <p:nvSpPr>
                <p:cNvPr id="27696"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7" name="Text Box 30"/>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46" name="Line 3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3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8" name="Group 33"/>
            <p:cNvGrpSpPr>
              <a:grpSpLocks/>
            </p:cNvGrpSpPr>
            <p:nvPr/>
          </p:nvGrpSpPr>
          <p:grpSpPr bwMode="auto">
            <a:xfrm>
              <a:off x="655" y="27"/>
              <a:ext cx="1915" cy="936"/>
              <a:chOff x="0" y="0"/>
              <a:chExt cx="1915" cy="936"/>
            </a:xfrm>
          </p:grpSpPr>
          <p:grpSp>
            <p:nvGrpSpPr>
              <p:cNvPr id="25632" name="Group 34"/>
              <p:cNvGrpSpPr>
                <a:grpSpLocks/>
              </p:cNvGrpSpPr>
              <p:nvPr/>
            </p:nvGrpSpPr>
            <p:grpSpPr bwMode="auto">
              <a:xfrm>
                <a:off x="1440" y="597"/>
                <a:ext cx="475" cy="339"/>
                <a:chOff x="0" y="0"/>
                <a:chExt cx="475" cy="339"/>
              </a:xfrm>
            </p:grpSpPr>
            <p:sp>
              <p:nvSpPr>
                <p:cNvPr id="15" name="AutoShape 35"/>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6" name="Text Box 36"/>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33" name="Group 37"/>
              <p:cNvGrpSpPr>
                <a:grpSpLocks/>
              </p:cNvGrpSpPr>
              <p:nvPr/>
            </p:nvGrpSpPr>
            <p:grpSpPr bwMode="auto">
              <a:xfrm>
                <a:off x="720" y="0"/>
                <a:ext cx="475" cy="339"/>
                <a:chOff x="0" y="0"/>
                <a:chExt cx="475" cy="339"/>
              </a:xfrm>
            </p:grpSpPr>
            <p:sp>
              <p:nvSpPr>
                <p:cNvPr id="27687" name="AutoShape 38"/>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88" name="Text Box 39"/>
                <p:cNvSpPr txBox="1"/>
                <p:nvPr/>
              </p:nvSpPr>
              <p:spPr>
                <a:xfrm>
                  <a:off x="112"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34" name="Group 40"/>
              <p:cNvGrpSpPr>
                <a:grpSpLocks/>
              </p:cNvGrpSpPr>
              <p:nvPr/>
            </p:nvGrpSpPr>
            <p:grpSpPr bwMode="auto">
              <a:xfrm>
                <a:off x="0" y="597"/>
                <a:ext cx="475" cy="339"/>
                <a:chOff x="0" y="0"/>
                <a:chExt cx="475" cy="339"/>
              </a:xfrm>
            </p:grpSpPr>
            <p:sp>
              <p:nvSpPr>
                <p:cNvPr id="27685" name="AutoShape 41"/>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42"/>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5635" name="Line 43"/>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44"/>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9" name="Group 45"/>
            <p:cNvGrpSpPr>
              <a:grpSpLocks/>
            </p:cNvGrpSpPr>
            <p:nvPr/>
          </p:nvGrpSpPr>
          <p:grpSpPr bwMode="auto">
            <a:xfrm>
              <a:off x="0" y="183"/>
              <a:ext cx="475" cy="339"/>
              <a:chOff x="0" y="0"/>
              <a:chExt cx="475" cy="339"/>
            </a:xfrm>
          </p:grpSpPr>
          <p:sp>
            <p:nvSpPr>
              <p:cNvPr id="5" name="AutoShape 4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7"/>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grpSp>
        <p:nvGrpSpPr>
          <p:cNvPr id="25604" name="Group 48"/>
          <p:cNvGrpSpPr>
            <a:grpSpLocks/>
          </p:cNvGrpSpPr>
          <p:nvPr/>
        </p:nvGrpSpPr>
        <p:grpSpPr bwMode="auto">
          <a:xfrm>
            <a:off x="5009108" y="846632"/>
            <a:ext cx="2959100" cy="2262188"/>
            <a:chOff x="0" y="0"/>
            <a:chExt cx="2160" cy="1560"/>
          </a:xfrm>
        </p:grpSpPr>
        <p:grpSp>
          <p:nvGrpSpPr>
            <p:cNvPr id="25607" name="Group 49"/>
            <p:cNvGrpSpPr>
              <a:grpSpLocks/>
            </p:cNvGrpSpPr>
            <p:nvPr/>
          </p:nvGrpSpPr>
          <p:grpSpPr bwMode="auto">
            <a:xfrm>
              <a:off x="1440" y="597"/>
              <a:ext cx="475" cy="339"/>
              <a:chOff x="0" y="0"/>
              <a:chExt cx="475" cy="339"/>
            </a:xfrm>
          </p:grpSpPr>
          <p:sp>
            <p:nvSpPr>
              <p:cNvPr id="27672" name="AutoShape 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73" name="Text Box 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08" name="Group 52"/>
            <p:cNvGrpSpPr>
              <a:grpSpLocks/>
            </p:cNvGrpSpPr>
            <p:nvPr/>
          </p:nvGrpSpPr>
          <p:grpSpPr bwMode="auto">
            <a:xfrm>
              <a:off x="720" y="0"/>
              <a:ext cx="475" cy="339"/>
              <a:chOff x="0" y="0"/>
              <a:chExt cx="475" cy="339"/>
            </a:xfrm>
          </p:grpSpPr>
          <p:sp>
            <p:nvSpPr>
              <p:cNvPr id="27670" name="AutoShape 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5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09" name="Group 55"/>
            <p:cNvGrpSpPr>
              <a:grpSpLocks/>
            </p:cNvGrpSpPr>
            <p:nvPr/>
          </p:nvGrpSpPr>
          <p:grpSpPr bwMode="auto">
            <a:xfrm>
              <a:off x="0" y="597"/>
              <a:ext cx="475" cy="339"/>
              <a:chOff x="0" y="0"/>
              <a:chExt cx="475" cy="339"/>
            </a:xfrm>
          </p:grpSpPr>
          <p:sp>
            <p:nvSpPr>
              <p:cNvPr id="10" name="AutoShape 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69" name="Text Box 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10" name="Group 58"/>
            <p:cNvGrpSpPr>
              <a:grpSpLocks/>
            </p:cNvGrpSpPr>
            <p:nvPr/>
          </p:nvGrpSpPr>
          <p:grpSpPr bwMode="auto">
            <a:xfrm>
              <a:off x="720" y="1092"/>
              <a:ext cx="475" cy="339"/>
              <a:chOff x="0" y="0"/>
              <a:chExt cx="475" cy="339"/>
            </a:xfrm>
          </p:grpSpPr>
          <p:sp>
            <p:nvSpPr>
              <p:cNvPr id="11" name="AutoShape 5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6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11" name="Line 6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6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6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6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6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27653" name="TextBox 66"/>
          <p:cNvSpPr txBox="1"/>
          <p:nvPr/>
        </p:nvSpPr>
        <p:spPr>
          <a:xfrm>
            <a:off x="5232401" y="5876925"/>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的一些子图</a:t>
            </a:r>
          </a:p>
        </p:txBody>
      </p:sp>
      <p:sp>
        <p:nvSpPr>
          <p:cNvPr id="27654" name="Rectangle 69"/>
          <p:cNvSpPr/>
          <p:nvPr/>
        </p:nvSpPr>
        <p:spPr>
          <a:xfrm>
            <a:off x="1666876" y="3068638"/>
            <a:ext cx="8893175" cy="33131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26625"/>
          <p:cNvGrpSpPr>
            <a:grpSpLocks/>
          </p:cNvGrpSpPr>
          <p:nvPr/>
        </p:nvGrpSpPr>
        <p:grpSpPr bwMode="auto">
          <a:xfrm>
            <a:off x="1725614" y="1504950"/>
            <a:ext cx="3667125" cy="3989388"/>
            <a:chOff x="0" y="0"/>
            <a:chExt cx="2717" cy="2655"/>
          </a:xfrm>
        </p:grpSpPr>
        <p:sp>
          <p:nvSpPr>
            <p:cNvPr id="209936" name="Oval 3"/>
            <p:cNvSpPr/>
            <p:nvPr/>
          </p:nvSpPr>
          <p:spPr>
            <a:xfrm>
              <a:off x="0" y="881"/>
              <a:ext cx="311" cy="279"/>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C1</a:t>
              </a:r>
            </a:p>
          </p:txBody>
        </p:sp>
        <p:sp>
          <p:nvSpPr>
            <p:cNvPr id="209937"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209938"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209939"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209940"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209941"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209942"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209943"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209944"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C9</a:t>
              </a:r>
            </a:p>
          </p:txBody>
        </p:sp>
        <p:sp>
          <p:nvSpPr>
            <p:cNvPr id="209945"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209946"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209947"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61"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2"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3"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4"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5"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6"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7"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8"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9" name="Line 23"/>
            <p:cNvSpPr>
              <a:spLocks noChangeShapeType="1"/>
            </p:cNvSpPr>
            <p:nvPr/>
          </p:nvSpPr>
          <p:spPr bwMode="auto">
            <a:xfrm>
              <a:off x="266" y="1115"/>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0"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1"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2"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3"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4"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5"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6"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2819" name="组合 26625"/>
          <p:cNvGrpSpPr>
            <a:grpSpLocks/>
          </p:cNvGrpSpPr>
          <p:nvPr/>
        </p:nvGrpSpPr>
        <p:grpSpPr bwMode="auto">
          <a:xfrm>
            <a:off x="6605589" y="1581150"/>
            <a:ext cx="3667125" cy="3989388"/>
            <a:chOff x="0" y="0"/>
            <a:chExt cx="2717" cy="2655"/>
          </a:xfrm>
        </p:grpSpPr>
        <p:sp>
          <p:nvSpPr>
            <p:cNvPr id="45" name="Oval 3"/>
            <p:cNvSpPr/>
            <p:nvPr/>
          </p:nvSpPr>
          <p:spPr>
            <a:xfrm>
              <a:off x="0" y="881"/>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C1</a:t>
              </a:r>
            </a:p>
          </p:txBody>
        </p:sp>
        <p:sp>
          <p:nvSpPr>
            <p:cNvPr id="46"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47"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48"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49"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50"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51"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52"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53"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54"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55"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56"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34"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8"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0"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3"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5"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7"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2820" name="Line 16"/>
          <p:cNvSpPr>
            <a:spLocks noChangeShapeType="1"/>
          </p:cNvSpPr>
          <p:nvPr/>
        </p:nvSpPr>
        <p:spPr bwMode="auto">
          <a:xfrm flipH="1" flipV="1">
            <a:off x="7005638" y="3255963"/>
            <a:ext cx="493712" cy="36671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爆炸形 1 1"/>
          <p:cNvSpPr>
            <a:spLocks noChangeArrowheads="1"/>
          </p:cNvSpPr>
          <p:nvPr/>
        </p:nvSpPr>
        <p:spPr bwMode="auto">
          <a:xfrm>
            <a:off x="4094331" y="112418"/>
            <a:ext cx="4015527" cy="1647973"/>
          </a:xfrm>
          <a:prstGeom prst="irregularSeal1">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ahoma" panose="020B0604030504040204" pitchFamily="34" charset="0"/>
                <a:ea typeface="黑体" panose="02010609060101010101" pitchFamily="49" charset="-122"/>
              </a:rPr>
              <a:t>课堂作业：写出以下两图的拓扑序列</a:t>
            </a:r>
          </a:p>
        </p:txBody>
      </p:sp>
      <p:pic>
        <p:nvPicPr>
          <p:cNvPr id="61"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84432" y="18459"/>
            <a:ext cx="2216150" cy="1477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4"/>
          <p:cNvSpPr txBox="1"/>
          <p:nvPr/>
        </p:nvSpPr>
        <p:spPr>
          <a:xfrm>
            <a:off x="1981200" y="44625"/>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template &lt;class </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class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void </a:t>
            </a:r>
            <a:r>
              <a:rPr lang="en-US" altLang="zh-CN" sz="1400" dirty="0" err="1">
                <a:effectLst>
                  <a:outerShdw blurRad="38100" dist="38100" dir="2700000" algn="tl">
                    <a:srgbClr val="C0C0C0"/>
                  </a:outerShdw>
                </a:effectLst>
                <a:latin typeface="Times New Roman" panose="02020603050405020304" pitchFamily="18" charset="0"/>
              </a:rPr>
              <a:t>TopologicalSort</a:t>
            </a:r>
            <a:r>
              <a:rPr lang="en-US" altLang="zh-CN" sz="1400" dirty="0">
                <a:effectLst>
                  <a:outerShdw blurRad="38100" dist="38100" dir="2700000" algn="tl">
                    <a:srgbClr val="C0C0C0"/>
                  </a:outerShdw>
                </a:effectLst>
                <a:latin typeface="Times New Roman" panose="02020603050405020304" pitchFamily="18" charset="0"/>
              </a:rPr>
              <a:t> (Graph</a:t>
            </a:r>
            <a:r>
              <a:rPr lang="en-US" altLang="zh-CN" sz="1400" b="1" dirty="0">
                <a:effectLst>
                  <a:outerShdw blurRad="38100" dist="38100" dir="2700000" algn="tl">
                    <a:srgbClr val="C0C0C0"/>
                  </a:outerShdw>
                </a:effectLst>
                <a:latin typeface="Times New Roman" panose="02020603050405020304" pitchFamily="18" charset="0"/>
              </a:rPr>
              <a:t>&lt;</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&gt;&amp; </a:t>
            </a:r>
            <a:r>
              <a:rPr lang="en-US" altLang="zh-CN" sz="1400" dirty="0">
                <a:effectLst>
                  <a:outerShdw blurRad="38100" dist="38100" dir="2700000" algn="tl">
                    <a:srgbClr val="C0C0C0"/>
                  </a:outerShdw>
                </a:effectLst>
                <a:latin typeface="Times New Roman" panose="02020603050405020304" pitchFamily="18" charset="0"/>
              </a:rPr>
              <a:t>G)</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w</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v</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top =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入度为零顶点的栈初始化</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n = </a:t>
            </a:r>
            <a:r>
              <a:rPr lang="en-US" altLang="zh-CN" sz="1400" dirty="0" err="1">
                <a:effectLst>
                  <a:outerShdw blurRad="38100" dist="38100" dir="2700000" algn="tl">
                    <a:srgbClr val="C0C0C0"/>
                  </a:outerShdw>
                </a:effectLst>
                <a:latin typeface="Times New Roman" panose="02020603050405020304" pitchFamily="18" charset="0"/>
              </a:rPr>
              <a:t>G.NumberOfVertices</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网络中顶点个数</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 =</a:t>
            </a:r>
            <a:r>
              <a:rPr lang="en-US" altLang="zh-CN" sz="1400" b="1" dirty="0">
                <a:effectLst>
                  <a:outerShdw blurRad="38100" dist="38100" dir="2700000" algn="tl">
                    <a:srgbClr val="C0C0C0"/>
                  </a:outerShdw>
                </a:effectLst>
                <a:latin typeface="Times New Roman" panose="02020603050405020304" pitchFamily="18" charset="0"/>
              </a:rPr>
              <a:t> new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入度数组兼入度为零顶点栈</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for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count[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cin</a:t>
            </a:r>
            <a:r>
              <a:rPr lang="en-US" altLang="zh-CN" sz="1400" b="1" dirty="0">
                <a:effectLst>
                  <a:outerShdw blurRad="38100" dist="38100" dir="2700000" algn="tl">
                    <a:srgbClr val="C0C0C0"/>
                  </a:outerShdw>
                </a:effectLst>
                <a:latin typeface="Times New Roman" panose="02020603050405020304" pitchFamily="18" charset="0"/>
              </a:rPr>
              <a:t> &gt;&gt; </a:t>
            </a:r>
            <a:r>
              <a:rPr lang="en-US" altLang="zh-CN" sz="1400" b="1"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&gt;&gt; j;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输入一条边</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en-US" altLang="zh-CN" sz="1400" b="1" dirty="0" err="1">
                <a:solidFill>
                  <a:schemeClr val="tx2"/>
                </a:solidFill>
                <a:effectLst>
                  <a:outerShdw blurRad="38100" dist="38100" dir="2700000" algn="tl">
                    <a:srgbClr val="C0C0C0"/>
                  </a:outerShdw>
                </a:effectLst>
                <a:latin typeface="Times New Roman" panose="02020603050405020304" pitchFamily="18" charset="0"/>
              </a:rPr>
              <a:t>i</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 j)</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while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G.insertEdge</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count[j]++</a:t>
            </a:r>
            <a:r>
              <a:rPr lang="en-US" altLang="zh-CN" sz="1400" b="1" dirty="0">
                <a:effectLst>
                  <a:outerShdw blurRad="38100" dist="38100" dir="2700000" algn="tl">
                    <a:srgbClr val="C0C0C0"/>
                  </a:outerShdw>
                </a:effectLst>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cin</a:t>
            </a:r>
            <a:r>
              <a:rPr lang="en-US" altLang="zh-CN" sz="1400" b="1" dirty="0">
                <a:latin typeface="Times New Roman" panose="02020603050405020304" pitchFamily="18" charset="0"/>
              </a:rPr>
              <a:t> &gt;&gt;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&gt;&gt; </a:t>
            </a:r>
            <a:r>
              <a:rPr lang="en-US" altLang="zh-CN" sz="1400" dirty="0">
                <a:latin typeface="Times New Roman" panose="02020603050405020304" pitchFamily="18" charset="0"/>
              </a:rPr>
              <a:t>j</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检查网络所有顶点</a:t>
            </a:r>
          </a:p>
          <a:p>
            <a:pPr eaLnBrk="1" hangingPunct="1">
              <a:lnSpc>
                <a:spcPct val="105000"/>
              </a:lnSpc>
              <a:spcBef>
                <a:spcPct val="5000"/>
              </a:spcBef>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a:latin typeface="Times New Roman" panose="02020603050405020304" pitchFamily="18" charset="0"/>
              </a:rPr>
              <a:t> 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a:t>
            </a:r>
            <a:r>
              <a:rPr lang="en-US" altLang="zh-CN" sz="1400" b="1" dirty="0">
                <a:latin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入度为零的顶点进栈</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期望输出</a:t>
            </a:r>
            <a:r>
              <a:rPr lang="en-US" altLang="zh-CN" sz="1400" b="1" dirty="0">
                <a:solidFill>
                  <a:schemeClr val="tx2"/>
                </a:solidFill>
                <a:latin typeface="Times New Roman" panose="02020603050405020304" pitchFamily="18" charset="0"/>
              </a:rPr>
              <a:t>n</a:t>
            </a:r>
            <a:r>
              <a:rPr lang="zh-CN" altLang="en-US" sz="1400" dirty="0">
                <a:solidFill>
                  <a:schemeClr val="tx2"/>
                </a:solidFill>
                <a:latin typeface="Times New Roman" panose="02020603050405020304" pitchFamily="18" charset="0"/>
                <a:ea typeface="隶书" panose="02010509060101010101" pitchFamily="49" charset="-122"/>
              </a:rPr>
              <a:t>个顶点</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Courier New" panose="02070309020205020404" pitchFamily="49" charset="0"/>
              </a:rPr>
              <a:t>-</a:t>
            </a:r>
            <a:r>
              <a:rPr lang="en-US" altLang="zh-CN" sz="1400" dirty="0">
                <a:latin typeface="Times New Roman" panose="02020603050405020304" pitchFamily="18" charset="0"/>
              </a:rPr>
              <a:t>1)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中途栈空</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转出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zh-CN" altLang="en-US" sz="1400" dirty="0">
                <a:latin typeface="Times New Roman" panose="02020603050405020304" pitchFamily="18" charset="0"/>
                <a:ea typeface="隶书" panose="02010509060101010101" pitchFamily="49" charset="-122"/>
              </a:rPr>
              <a:t>网络中有回路</a:t>
            </a:r>
            <a:r>
              <a:rPr lang="zh-CN" altLang="en-US" sz="1400" b="1" dirty="0">
                <a:latin typeface="Times New Roman" panose="02020603050405020304" pitchFamily="18" charset="0"/>
              </a:rPr>
              <a:t>！</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return;</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else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继续拓扑排序</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v = 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count[top]</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退栈</a:t>
            </a:r>
            <a:r>
              <a:rPr lang="en-US" altLang="zh-CN" sz="1400" b="1" dirty="0">
                <a:solidFill>
                  <a:schemeClr val="tx2"/>
                </a:solidFill>
                <a:latin typeface="Times New Roman" panose="02020603050405020304" pitchFamily="18" charset="0"/>
              </a:rPr>
              <a:t>v</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en-US" altLang="zh-CN" sz="1400" dirty="0" err="1">
                <a:latin typeface="Times New Roman" panose="02020603050405020304" pitchFamily="18" charset="0"/>
              </a:rPr>
              <a:t>G.getValue</a:t>
            </a:r>
            <a:r>
              <a:rPr lang="en-US" altLang="zh-CN" sz="1400" dirty="0">
                <a:latin typeface="Times New Roman" panose="02020603050405020304" pitchFamily="18" charset="0"/>
              </a:rPr>
              <a:t>(v)</a:t>
            </a:r>
            <a:r>
              <a:rPr lang="en-US" altLang="zh-CN" sz="1400" b="1" dirty="0">
                <a:latin typeface="Times New Roman" panose="02020603050405020304" pitchFamily="18" charset="0"/>
              </a:rPr>
              <a:t> &lt;&lt; </a:t>
            </a:r>
            <a:r>
              <a:rPr lang="en-US" altLang="zh-CN" sz="1400" dirty="0">
                <a:latin typeface="Times New Roman" panose="02020603050405020304" pitchFamily="18" charset="0"/>
              </a:rPr>
              <a:t>"  "</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G.GetFirstNeighbor</a:t>
            </a:r>
            <a:r>
              <a:rPr lang="en-US" altLang="zh-CN" sz="1400" dirty="0">
                <a:latin typeface="Times New Roman" panose="02020603050405020304" pitchFamily="18" charset="0"/>
              </a:rPr>
              <a:t>(v)</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while </a:t>
            </a:r>
            <a:r>
              <a:rPr lang="en-US" altLang="zh-CN" sz="1400" dirty="0">
                <a:latin typeface="Times New Roman" panose="02020603050405020304" pitchFamily="18" charset="0"/>
              </a:rPr>
              <a:t>(w</a:t>
            </a:r>
            <a:r>
              <a:rPr lang="en-US" altLang="zh-CN" sz="1400" b="1" dirty="0">
                <a:latin typeface="Times New Roman" panose="02020603050405020304" pitchFamily="18" charset="0"/>
              </a:rPr>
              <a:t> != </a:t>
            </a:r>
            <a:r>
              <a:rPr lang="en-US" altLang="zh-CN" sz="1400" dirty="0">
                <a:latin typeface="Courier New" panose="02070309020205020404" pitchFamily="49" charset="0"/>
              </a:rPr>
              <a:t>-</a:t>
            </a:r>
            <a:r>
              <a:rPr lang="en-US" altLang="zh-CN" sz="1400" dirty="0">
                <a:latin typeface="Times New Roman" panose="02020603050405020304" pitchFamily="18" charset="0"/>
              </a:rPr>
              <a:t>1)</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扫描顶点</a:t>
            </a:r>
            <a:r>
              <a:rPr lang="en-US" altLang="zh-CN" sz="1400" b="1" dirty="0">
                <a:solidFill>
                  <a:schemeClr val="tx2"/>
                </a:solidFill>
                <a:latin typeface="Times New Roman" panose="02020603050405020304" pitchFamily="18" charset="0"/>
              </a:rPr>
              <a:t>v</a:t>
            </a:r>
            <a:r>
              <a:rPr lang="zh-CN" altLang="en-US" sz="1400" dirty="0">
                <a:solidFill>
                  <a:schemeClr val="tx2"/>
                </a:solidFill>
                <a:latin typeface="Times New Roman" panose="02020603050405020304" pitchFamily="18" charset="0"/>
                <a:ea typeface="隶书" panose="02010509060101010101" pitchFamily="49" charset="-122"/>
              </a:rPr>
              <a:t>的出边表</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dirty="0">
                <a:latin typeface="Courier New" panose="02070309020205020404" pitchFamily="49"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邻接顶点入度减一</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a:t>
            </a:r>
            <a:r>
              <a:rPr lang="en-US" altLang="zh-CN" sz="1400" b="1" dirty="0">
                <a:latin typeface="Times New Roman" panose="02020603050405020304" pitchFamily="18" charset="0"/>
              </a:rPr>
              <a:t>!</a:t>
            </a:r>
            <a:r>
              <a:rPr lang="en-US" altLang="zh-CN" sz="1400" dirty="0">
                <a:latin typeface="Times New Roman" panose="02020603050405020304" pitchFamily="18" charset="0"/>
              </a:rPr>
              <a:t>count[w])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入度减至零</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进栈</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w</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G.GetNextNeighbor</a:t>
            </a:r>
            <a:r>
              <a:rPr lang="en-US" altLang="zh-CN" sz="1400" dirty="0">
                <a:latin typeface="Times New Roman" panose="02020603050405020304" pitchFamily="18" charset="0"/>
              </a:rPr>
              <a:t> (v</a:t>
            </a:r>
            <a:r>
              <a:rPr lang="en-US" altLang="zh-CN" sz="1400" b="1" dirty="0">
                <a:latin typeface="Times New Roman" panose="02020603050405020304" pitchFamily="18" charset="0"/>
              </a:rPr>
              <a:t>, </a:t>
            </a:r>
            <a:r>
              <a:rPr lang="en-US" altLang="zh-CN" sz="1400" dirty="0">
                <a:latin typeface="Times New Roman" panose="02020603050405020304" pitchFamily="18" charset="0"/>
              </a:rPr>
              <a:t>w)</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一个顶点输出后，调整其邻接顶点入度</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输出一个顶点，继续</a:t>
            </a:r>
            <a:r>
              <a:rPr lang="en-US" altLang="zh-CN" sz="1400" b="1" dirty="0">
                <a:solidFill>
                  <a:schemeClr val="tx2"/>
                </a:solidFill>
                <a:latin typeface="Times New Roman" panose="02020603050405020304" pitchFamily="18" charset="0"/>
              </a:rPr>
              <a:t>for</a:t>
            </a:r>
            <a:r>
              <a:rPr lang="zh-CN" altLang="en-US" sz="1400" dirty="0">
                <a:solidFill>
                  <a:schemeClr val="tx2"/>
                </a:solidFill>
                <a:latin typeface="Times New Roman" panose="02020603050405020304" pitchFamily="18" charset="0"/>
                <a:ea typeface="隶书" panose="02010509060101010101" pitchFamily="49" charset="-122"/>
              </a:rPr>
              <a:t>循环</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a:t>
            </a:r>
            <a:endParaRPr lang="en-US" altLang="zh-CN" sz="1400" b="1" dirty="0">
              <a:effectLst>
                <a:outerShdw blurRad="38100" dist="38100" dir="2700000" algn="tl">
                  <a:srgbClr val="C0C0C0"/>
                </a:outerShdw>
              </a:effectLst>
              <a:latin typeface="Times New Roman" panose="02020603050405020304" pitchFamily="18" charset="0"/>
            </a:endParaRPr>
          </a:p>
        </p:txBody>
      </p:sp>
      <p:sp>
        <p:nvSpPr>
          <p:cNvPr id="2" name="文本框 1"/>
          <p:cNvSpPr txBox="1"/>
          <p:nvPr/>
        </p:nvSpPr>
        <p:spPr>
          <a:xfrm>
            <a:off x="9862482" y="2204864"/>
            <a:ext cx="553998" cy="3096344"/>
          </a:xfrm>
          <a:prstGeom prst="rect">
            <a:avLst/>
          </a:prstGeom>
          <a:noFill/>
        </p:spPr>
        <p:txBody>
          <a:bodyPr vert="eaVert" wrap="square" rtlCol="0">
            <a:spAutoFit/>
          </a:bodyPr>
          <a:lstStyle/>
          <a:p>
            <a:r>
              <a:rPr lang="zh-CN" altLang="en-US" dirty="0">
                <a:solidFill>
                  <a:srgbClr val="0000FF"/>
                </a:solidFill>
              </a:rPr>
              <a:t>拓扑排序的算法实现</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823242" y="-27384"/>
            <a:ext cx="7793038" cy="817563"/>
          </a:xfrm>
        </p:spPr>
        <p:txBody>
          <a:bodyPr>
            <a:normAutofit/>
          </a:bodyPr>
          <a:lstStyle/>
          <a:p>
            <a:pPr eaLnBrk="1" hangingPunct="1"/>
            <a:r>
              <a:rPr lang="en-US" altLang="zh-CN" sz="4000" b="1" dirty="0" smtClean="0">
                <a:solidFill>
                  <a:srgbClr val="0000FF"/>
                </a:solidFill>
              </a:rPr>
              <a:t>拓</a:t>
            </a:r>
            <a:r>
              <a:rPr lang="zh-CN" altLang="en-US" sz="4000" b="1" dirty="0" smtClean="0">
                <a:solidFill>
                  <a:srgbClr val="0000FF"/>
                </a:solidFill>
              </a:rPr>
              <a:t>扑排序算法分析</a:t>
            </a:r>
          </a:p>
        </p:txBody>
      </p:sp>
      <p:sp>
        <p:nvSpPr>
          <p:cNvPr id="231427" name="Rectangle 3"/>
          <p:cNvSpPr>
            <a:spLocks noGrp="1" noChangeArrowheads="1"/>
          </p:cNvSpPr>
          <p:nvPr>
            <p:ph type="body" idx="4294967295"/>
          </p:nvPr>
        </p:nvSpPr>
        <p:spPr>
          <a:xfrm>
            <a:off x="1080120" y="1369342"/>
            <a:ext cx="9912424" cy="4579938"/>
          </a:xfrm>
        </p:spPr>
        <p:txBody>
          <a:bodyPr>
            <a:normAutofit/>
          </a:bodyPr>
          <a:lstStyle/>
          <a:p>
            <a:pPr eaLnBrk="1" hangingPunct="1">
              <a:lnSpc>
                <a:spcPct val="80000"/>
              </a:lnSpc>
              <a:defRPr/>
            </a:pPr>
            <a:r>
              <a:rPr kumimoji="1" lang="zh-CN" altLang="en-US" b="1" dirty="0" smtClean="0">
                <a:latin typeface="Times New Roman" panose="02020603050405020304" pitchFamily="18" charset="0"/>
                <a:cs typeface="Times New Roman" panose="02020603050405020304" pitchFamily="18" charset="0"/>
              </a:rPr>
              <a:t>算法</a:t>
            </a:r>
            <a:r>
              <a:rPr kumimoji="1" lang="zh-CN" altLang="en-US" b="1" dirty="0">
                <a:latin typeface="Times New Roman" panose="02020603050405020304" pitchFamily="18" charset="0"/>
                <a:cs typeface="Times New Roman" panose="02020603050405020304" pitchFamily="18" charset="0"/>
              </a:rPr>
              <a:t>在开始时要找出所有入度为</a:t>
            </a:r>
            <a:r>
              <a:rPr kumimoji="1" lang="en-US" altLang="zh-CN" b="1"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的顶点（同时可知道其它顶点的入度）</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邻接矩阵</a:t>
            </a:r>
            <a:r>
              <a:rPr kumimoji="1" lang="zh-CN" altLang="en-US" sz="2800" b="1" dirty="0">
                <a:latin typeface="Times New Roman" panose="02020603050405020304" pitchFamily="18" charset="0"/>
                <a:cs typeface="Times New Roman" panose="02020603050405020304" pitchFamily="18" charset="0"/>
              </a:rPr>
              <a:t>时，算法在开始时找所有入度为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的顶点需要 </a:t>
            </a:r>
            <a:r>
              <a:rPr kumimoji="1" lang="en-US" altLang="zh-CN" sz="2800" b="1" dirty="0">
                <a:latin typeface="Times New Roman" panose="02020603050405020304" pitchFamily="18" charset="0"/>
                <a:cs typeface="Times New Roman" panose="02020603050405020304" pitchFamily="18" charset="0"/>
              </a:rPr>
              <a:t>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+e+n)= 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p>
          <a:p>
            <a:pPr lvl="1" eaLnBrk="1" hangingPunct="1">
              <a:lnSpc>
                <a:spcPct val="80000"/>
              </a:lnSpc>
              <a:defRPr/>
            </a:pPr>
            <a:endParaRPr kumimoji="1" lang="en-US" altLang="zh-CN" sz="2800"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邻接表</a:t>
            </a:r>
            <a:r>
              <a:rPr kumimoji="1" lang="zh-CN" altLang="en-US" sz="2800" b="1" dirty="0">
                <a:latin typeface="Times New Roman" panose="02020603050405020304" pitchFamily="18" charset="0"/>
                <a:cs typeface="Times New Roman" panose="02020603050405020304" pitchFamily="18" charset="0"/>
              </a:rPr>
              <a:t>时，因为在顶点表的每个顶点中可以有一个字段来</a:t>
            </a:r>
            <a:r>
              <a:rPr kumimoji="1" lang="zh-CN" altLang="en-US" sz="2800" b="1" dirty="0">
                <a:solidFill>
                  <a:srgbClr val="FF0000"/>
                </a:solidFill>
                <a:latin typeface="Times New Roman" panose="02020603050405020304" pitchFamily="18" charset="0"/>
                <a:cs typeface="Times New Roman" panose="02020603050405020304" pitchFamily="18" charset="0"/>
              </a:rPr>
              <a:t>存储入度</a:t>
            </a:r>
            <a:r>
              <a:rPr kumimoji="1" lang="zh-CN" altLang="en-US" sz="2800" b="1" dirty="0">
                <a:latin typeface="Times New Roman" panose="02020603050405020304" pitchFamily="18" charset="0"/>
                <a:cs typeface="Times New Roman" panose="02020603050405020304" pitchFamily="18" charset="0"/>
              </a:rPr>
              <a:t>，所以算法在开始时找所有入度为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的顶点只需要</a:t>
            </a:r>
            <a:r>
              <a:rPr kumimoji="1" lang="en-US" altLang="zh-CN" sz="2800" b="1" dirty="0">
                <a:latin typeface="Times New Roman" panose="02020603050405020304" pitchFamily="18" charset="0"/>
                <a:cs typeface="Times New Roman" panose="02020603050405020304" pitchFamily="18" charset="0"/>
              </a:rPr>
              <a:t>O(e)</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O(n+2e)=O(</a:t>
            </a:r>
            <a:r>
              <a:rPr kumimoji="1" lang="en-US" altLang="zh-CN" sz="2800" b="1" dirty="0" err="1">
                <a:latin typeface="Times New Roman" panose="02020603050405020304" pitchFamily="18" charset="0"/>
                <a:cs typeface="Times New Roman" panose="02020603050405020304" pitchFamily="18" charset="0"/>
              </a:rPr>
              <a:t>n+e</a:t>
            </a:r>
            <a:r>
              <a:rPr kumimoji="1" lang="en-US" altLang="zh-CN" sz="2800" b="1" dirty="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39416" y="-82349"/>
            <a:ext cx="7793038" cy="81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r>
              <a:rPr lang="zh-CN" altLang="en-US" b="1" dirty="0" smtClean="0">
                <a:solidFill>
                  <a:srgbClr val="0000FF"/>
                </a:solidFill>
              </a:rPr>
              <a:t>补充知识：</a:t>
            </a:r>
            <a:r>
              <a:rPr lang="zh-CN" altLang="en-US" b="1" dirty="0">
                <a:solidFill>
                  <a:srgbClr val="0000FF"/>
                </a:solidFill>
              </a:rPr>
              <a:t>基于</a:t>
            </a:r>
            <a:r>
              <a:rPr lang="en-US" altLang="zh-CN" b="1" dirty="0">
                <a:solidFill>
                  <a:srgbClr val="0000FF"/>
                </a:solidFill>
              </a:rPr>
              <a:t>DFS</a:t>
            </a:r>
            <a:r>
              <a:rPr lang="zh-CN" altLang="en-US" b="1" dirty="0">
                <a:solidFill>
                  <a:srgbClr val="0000FF"/>
                </a:solidFill>
              </a:rPr>
              <a:t>的</a:t>
            </a:r>
            <a:r>
              <a:rPr lang="en-US" altLang="zh-CN" b="1" dirty="0">
                <a:solidFill>
                  <a:srgbClr val="0000FF"/>
                </a:solidFill>
              </a:rPr>
              <a:t>拓</a:t>
            </a:r>
            <a:r>
              <a:rPr lang="zh-CN" altLang="en-US" b="1" dirty="0">
                <a:solidFill>
                  <a:srgbClr val="0000FF"/>
                </a:solidFill>
              </a:rPr>
              <a:t>扑排序</a:t>
            </a:r>
          </a:p>
        </p:txBody>
      </p:sp>
      <p:sp>
        <p:nvSpPr>
          <p:cNvPr id="3" name="Rectangle 3"/>
          <p:cNvSpPr txBox="1">
            <a:spLocks noChangeArrowheads="1"/>
          </p:cNvSpPr>
          <p:nvPr/>
        </p:nvSpPr>
        <p:spPr bwMode="auto">
          <a:xfrm>
            <a:off x="1343472" y="5229201"/>
            <a:ext cx="9960820" cy="105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最先退出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函数的顶点即为出度为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的顶点，为拓扑排序序列中最后一个顶点；</a:t>
            </a:r>
            <a:endParaRPr kumimoji="1" lang="en-US" altLang="zh-CN" sz="24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按退出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函数的先后记录下来的顶点序列即为逆向的拓扑排序序列。</a:t>
            </a:r>
            <a:endParaRPr kumimoji="1" lang="en-US" altLang="zh-CN" sz="24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2639616" y="980729"/>
            <a:ext cx="7128792" cy="4003229"/>
          </a:xfrm>
          <a:prstGeom prst="rect">
            <a:avLst/>
          </a:prstGeom>
        </p:spPr>
      </p:pic>
      <p:sp>
        <p:nvSpPr>
          <p:cNvPr id="6" name="圆角矩形标注 5"/>
          <p:cNvSpPr/>
          <p:nvPr/>
        </p:nvSpPr>
        <p:spPr bwMode="auto">
          <a:xfrm>
            <a:off x="8633131" y="1628800"/>
            <a:ext cx="2483768" cy="1944216"/>
          </a:xfrm>
          <a:prstGeom prst="wedgeRoundRectCallout">
            <a:avLst>
              <a:gd name="adj1" fmla="val -66153"/>
              <a:gd name="adj2" fmla="val 31026"/>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1</a:t>
            </a:r>
            <a:r>
              <a:rPr kumimoji="1" lang="en-US" altLang="zh-CN" b="1" dirty="0" smtClean="0">
                <a:solidFill>
                  <a:schemeClr val="bg1"/>
                </a:solidFill>
                <a:latin typeface="Tahoma" panose="020B0604030504040204" pitchFamily="34" charset="0"/>
                <a:ea typeface="黑体" panose="02010609060101010101" pitchFamily="49" charset="-122"/>
              </a:rPr>
              <a:t>.</a:t>
            </a:r>
            <a:r>
              <a:rPr kumimoji="1" lang="zh-CN" altLang="en-US" b="1" dirty="0">
                <a:solidFill>
                  <a:schemeClr val="bg1"/>
                </a:solidFill>
                <a:latin typeface="Tahoma" panose="020B0604030504040204" pitchFamily="34" charset="0"/>
                <a:ea typeface="黑体" panose="02010609060101010101" pitchFamily="49" charset="-122"/>
              </a:rPr>
              <a:t>如何</a:t>
            </a:r>
            <a:r>
              <a:rPr kumimoji="1" lang="zh-CN" altLang="en-US" b="1" dirty="0" smtClean="0">
                <a:solidFill>
                  <a:schemeClr val="bg1"/>
                </a:solidFill>
                <a:latin typeface="Tahoma" panose="020B0604030504040204" pitchFamily="34" charset="0"/>
                <a:ea typeface="黑体" panose="02010609060101010101" pitchFamily="49" charset="-122"/>
              </a:rPr>
              <a:t>对</a:t>
            </a:r>
            <a:r>
              <a:rPr kumimoji="1" lang="en-US" altLang="zh-CN" b="1" dirty="0">
                <a:solidFill>
                  <a:schemeClr val="bg1"/>
                </a:solidFill>
                <a:latin typeface="Tahoma" panose="020B0604030504040204" pitchFamily="34" charset="0"/>
                <a:ea typeface="黑体" panose="02010609060101010101" pitchFamily="49" charset="-122"/>
              </a:rPr>
              <a:t>DFS</a:t>
            </a:r>
            <a:r>
              <a:rPr kumimoji="1" lang="zh-CN" altLang="en-US" b="1" dirty="0">
                <a:solidFill>
                  <a:schemeClr val="bg1"/>
                </a:solidFill>
                <a:latin typeface="Tahoma" panose="020B0604030504040204" pitchFamily="34" charset="0"/>
                <a:ea typeface="黑体" panose="02010609060101010101" pitchFamily="49" charset="-122"/>
              </a:rPr>
              <a:t>代码进行修改实现拓扑排序？</a:t>
            </a:r>
            <a:endParaRPr kumimoji="1" lang="en-US" altLang="zh-CN" b="1" dirty="0">
              <a:solidFill>
                <a:schemeClr val="bg1"/>
              </a:solidFill>
              <a:latin typeface="Tahoma" panose="020B0604030504040204" pitchFamily="34" charset="0"/>
              <a:ea typeface="黑体" panose="02010609060101010101" pitchFamily="49" charset="-122"/>
            </a:endParaRPr>
          </a:p>
          <a:p>
            <a:pPr eaLnBrk="1" hangingPunct="1"/>
            <a:r>
              <a:rPr kumimoji="1" lang="en-US" altLang="zh-CN" b="1" dirty="0">
                <a:solidFill>
                  <a:schemeClr val="bg1"/>
                </a:solidFill>
                <a:latin typeface="Tahoma" panose="020B0604030504040204" pitchFamily="34" charset="0"/>
                <a:ea typeface="黑体" panose="02010609060101010101" pitchFamily="49" charset="-122"/>
              </a:rPr>
              <a:t>2.BFS</a:t>
            </a:r>
            <a:r>
              <a:rPr kumimoji="1" lang="zh-CN" altLang="en-US" b="1" dirty="0">
                <a:solidFill>
                  <a:schemeClr val="bg1"/>
                </a:solidFill>
                <a:latin typeface="Tahoma" panose="020B0604030504040204" pitchFamily="34" charset="0"/>
                <a:ea typeface="黑体" panose="02010609060101010101" pitchFamily="49" charset="-122"/>
              </a:rPr>
              <a:t>能否用于求解拓扑排序？</a:t>
            </a:r>
          </a:p>
        </p:txBody>
      </p:sp>
      <p:sp>
        <p:nvSpPr>
          <p:cNvPr id="7" name="矩形 6"/>
          <p:cNvSpPr/>
          <p:nvPr/>
        </p:nvSpPr>
        <p:spPr>
          <a:xfrm>
            <a:off x="6953672" y="6525989"/>
            <a:ext cx="5238328" cy="338554"/>
          </a:xfrm>
          <a:prstGeom prst="rect">
            <a:avLst/>
          </a:prstGeom>
        </p:spPr>
        <p:txBody>
          <a:bodyPr wrap="square">
            <a:spAutoFit/>
          </a:bodyPr>
          <a:lstStyle/>
          <a:p>
            <a:r>
              <a:rPr lang="zh-CN" altLang="en-US" sz="1600" dirty="0"/>
              <a:t>https://blog.csdn.net/qzq2514/article/details/61933675</a:t>
            </a:r>
          </a:p>
        </p:txBody>
      </p:sp>
    </p:spTree>
    <p:extLst>
      <p:ext uri="{BB962C8B-B14F-4D97-AF65-F5344CB8AC3E}">
        <p14:creationId xmlns:p14="http://schemas.microsoft.com/office/powerpoint/2010/main" val="206113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911424" y="14497"/>
            <a:ext cx="3816424"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更多的工程问题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Tree>
    <p:extLst>
      <p:ext uri="{BB962C8B-B14F-4D97-AF65-F5344CB8AC3E}">
        <p14:creationId xmlns:p14="http://schemas.microsoft.com/office/powerpoint/2010/main" val="216909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19536" y="4725144"/>
            <a:ext cx="8520018"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FF00"/>
                </a:solidFill>
                <a:latin typeface="+mj-ea"/>
                <a:ea typeface="+mj-ea"/>
              </a:rPr>
              <a:t>应按何种工序顺序展开施工？</a:t>
            </a:r>
            <a:endParaRPr lang="en-US" altLang="zh-CN" sz="2000" dirty="0">
              <a:solidFill>
                <a:srgbClr val="00FF00"/>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总工期多少天？</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如果必须在</a:t>
            </a:r>
            <a:r>
              <a:rPr lang="en-US" altLang="zh-CN" sz="2000" dirty="0">
                <a:solidFill>
                  <a:srgbClr val="0000FF"/>
                </a:solidFill>
                <a:latin typeface="+mj-ea"/>
                <a:ea typeface="+mj-ea"/>
              </a:rPr>
              <a:t>75</a:t>
            </a:r>
            <a:r>
              <a:rPr lang="zh-CN" altLang="en-US" sz="2000" dirty="0">
                <a:solidFill>
                  <a:srgbClr val="0000FF"/>
                </a:solidFill>
                <a:latin typeface="+mj-ea"/>
                <a:ea typeface="+mj-ea"/>
              </a:rPr>
              <a:t>天内完工，是否需要采取措施？应在那些方面采取措施？</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c</a:t>
            </a:r>
            <a:r>
              <a:rPr lang="zh-CN" altLang="en-US" sz="2000" dirty="0">
                <a:solidFill>
                  <a:srgbClr val="0000FF"/>
                </a:solidFill>
                <a:latin typeface="+mj-ea"/>
                <a:ea typeface="+mj-ea"/>
              </a:rPr>
              <a:t>拖后</a:t>
            </a:r>
            <a:r>
              <a:rPr lang="en-US" altLang="zh-CN" sz="2000" dirty="0">
                <a:solidFill>
                  <a:srgbClr val="0000FF"/>
                </a:solidFill>
                <a:latin typeface="+mj-ea"/>
                <a:ea typeface="+mj-ea"/>
              </a:rPr>
              <a:t>5</a:t>
            </a:r>
            <a:r>
              <a:rPr lang="zh-CN" altLang="en-US" sz="2000" dirty="0">
                <a:solidFill>
                  <a:srgbClr val="0000FF"/>
                </a:solidFill>
                <a:latin typeface="+mj-ea"/>
                <a:ea typeface="+mj-ea"/>
              </a:rPr>
              <a:t>天完成，工程会延期吗？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d</a:t>
            </a:r>
            <a:r>
              <a:rPr lang="zh-CN" altLang="en-US" sz="2000" dirty="0">
                <a:solidFill>
                  <a:srgbClr val="0000FF"/>
                </a:solidFill>
                <a:latin typeface="+mj-ea"/>
                <a:ea typeface="+mj-ea"/>
              </a:rPr>
              <a:t>提前</a:t>
            </a:r>
            <a:r>
              <a:rPr lang="en-US" altLang="zh-CN" sz="2000" dirty="0">
                <a:solidFill>
                  <a:srgbClr val="0000FF"/>
                </a:solidFill>
                <a:latin typeface="+mj-ea"/>
                <a:ea typeface="+mj-ea"/>
              </a:rPr>
              <a:t>2</a:t>
            </a:r>
            <a:r>
              <a:rPr lang="zh-CN" altLang="en-US" sz="2000" dirty="0">
                <a:solidFill>
                  <a:srgbClr val="0000FF"/>
                </a:solidFill>
                <a:latin typeface="+mj-ea"/>
                <a:ea typeface="+mj-ea"/>
              </a:rPr>
              <a:t>天完成，工程会提早吗？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为确保整个工程如期完成，应把关注的中心放在那几个工序上？</a:t>
            </a:r>
          </a:p>
        </p:txBody>
      </p:sp>
      <p:sp>
        <p:nvSpPr>
          <p:cNvPr id="8" name="Rectangle 2"/>
          <p:cNvSpPr txBox="1">
            <a:spLocks noChangeArrowheads="1"/>
          </p:cNvSpPr>
          <p:nvPr/>
        </p:nvSpPr>
        <p:spPr bwMode="auto">
          <a:xfrm>
            <a:off x="839416" y="44624"/>
            <a:ext cx="540060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1</a:t>
            </a:r>
            <a:r>
              <a:rPr lang="zh-CN" altLang="en-US" b="1" dirty="0">
                <a:solidFill>
                  <a:srgbClr val="0000FF"/>
                </a:solidFill>
              </a:rPr>
              <a:t>：车库及引道建造工程</a:t>
            </a:r>
          </a:p>
        </p:txBody>
      </p:sp>
      <p:pic>
        <p:nvPicPr>
          <p:cNvPr id="9" name="图片 8"/>
          <p:cNvPicPr>
            <a:picLocks noChangeAspect="1"/>
          </p:cNvPicPr>
          <p:nvPr/>
        </p:nvPicPr>
        <p:blipFill>
          <a:blip r:embed="rId2"/>
          <a:stretch>
            <a:fillRect/>
          </a:stretch>
        </p:blipFill>
        <p:spPr>
          <a:xfrm>
            <a:off x="1864080" y="836712"/>
            <a:ext cx="4807984" cy="382584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2494469"/>
            <a:ext cx="3191426" cy="2374691"/>
          </a:xfrm>
          <a:prstGeom prst="rect">
            <a:avLst/>
          </a:prstGeom>
        </p:spPr>
      </p:pic>
      <p:pic>
        <p:nvPicPr>
          <p:cNvPr id="179206" name="Picture 6" descr="https://ss1.bdstatic.com/70cFuXSh_Q1YnxGkpoWK1HF6hhy/it/u=1429979677,1798195096&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7" y="218868"/>
            <a:ext cx="3191425" cy="220202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08145" y="4869160"/>
            <a:ext cx="1360463" cy="1813951"/>
          </a:xfrm>
          <a:prstGeom prst="rect">
            <a:avLst/>
          </a:prstGeom>
        </p:spPr>
      </p:pic>
    </p:spTree>
    <p:extLst>
      <p:ext uri="{BB962C8B-B14F-4D97-AF65-F5344CB8AC3E}">
        <p14:creationId xmlns:p14="http://schemas.microsoft.com/office/powerpoint/2010/main" val="359185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47941" y="908720"/>
            <a:ext cx="6620102" cy="3528392"/>
          </a:xfrm>
          <a:prstGeom prst="rect">
            <a:avLst/>
          </a:prstGeom>
        </p:spPr>
      </p:pic>
      <p:pic>
        <p:nvPicPr>
          <p:cNvPr id="4"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703" y="1129489"/>
            <a:ext cx="4154295" cy="29475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040216" y="4141529"/>
            <a:ext cx="3312368" cy="1200329"/>
          </a:xfrm>
          <a:prstGeom prst="rect">
            <a:avLst/>
          </a:prstGeom>
          <a:noFill/>
        </p:spPr>
        <p:txBody>
          <a:bodyPr wrap="square" rtlCol="0">
            <a:spAutoFit/>
          </a:bodyPr>
          <a:lstStyle/>
          <a:p>
            <a:r>
              <a:rPr lang="zh-CN" altLang="en-US" dirty="0"/>
              <a:t>组装飞机所需要的</a:t>
            </a:r>
            <a:r>
              <a:rPr lang="zh-CN" altLang="en-US" dirty="0">
                <a:solidFill>
                  <a:srgbClr val="FF0000"/>
                </a:solidFill>
              </a:rPr>
              <a:t>最短</a:t>
            </a:r>
            <a:r>
              <a:rPr lang="zh-CN" altLang="en-US" dirty="0"/>
              <a:t>时间是</a:t>
            </a:r>
            <a:r>
              <a:rPr lang="en-US" altLang="zh-CN" dirty="0"/>
              <a:t>5+1+2=8</a:t>
            </a:r>
            <a:r>
              <a:rPr lang="zh-CN" altLang="en-US" dirty="0"/>
              <a:t>天，即图中</a:t>
            </a:r>
            <a:r>
              <a:rPr lang="zh-CN" altLang="en-US" dirty="0">
                <a:solidFill>
                  <a:srgbClr val="FF0000"/>
                </a:solidFill>
              </a:rPr>
              <a:t>路径最长</a:t>
            </a:r>
            <a:r>
              <a:rPr lang="zh-CN" altLang="en-US" dirty="0"/>
              <a:t>的一条</a:t>
            </a:r>
          </a:p>
        </p:txBody>
      </p:sp>
      <p:sp>
        <p:nvSpPr>
          <p:cNvPr id="6" name="文本框 5"/>
          <p:cNvSpPr txBox="1"/>
          <p:nvPr/>
        </p:nvSpPr>
        <p:spPr>
          <a:xfrm>
            <a:off x="1343472" y="4725144"/>
            <a:ext cx="5400600" cy="1200329"/>
          </a:xfrm>
          <a:prstGeom prst="rect">
            <a:avLst/>
          </a:prstGeom>
          <a:noFill/>
        </p:spPr>
        <p:txBody>
          <a:bodyPr wrap="square" rtlCol="0">
            <a:spAutoFit/>
          </a:bodyPr>
          <a:lstStyle/>
          <a:p>
            <a:r>
              <a:rPr lang="zh-CN" altLang="en-US" dirty="0"/>
              <a:t>图中橙色的路径则是完成整个工程所需要的最短时间，即</a:t>
            </a:r>
            <a:r>
              <a:rPr lang="zh-CN" altLang="en-US" dirty="0">
                <a:solidFill>
                  <a:srgbClr val="0000FF"/>
                </a:solidFill>
              </a:rPr>
              <a:t>关键路径</a:t>
            </a:r>
            <a:r>
              <a:rPr lang="zh-CN" altLang="en-US" dirty="0"/>
              <a:t>，该路径上的活动叫做</a:t>
            </a:r>
            <a:r>
              <a:rPr lang="zh-CN" altLang="en-US" dirty="0">
                <a:solidFill>
                  <a:srgbClr val="0000FF"/>
                </a:solidFill>
              </a:rPr>
              <a:t>关键活动</a:t>
            </a:r>
          </a:p>
        </p:txBody>
      </p:sp>
      <p:sp>
        <p:nvSpPr>
          <p:cNvPr id="7" name="椭圆形标注 6"/>
          <p:cNvSpPr/>
          <p:nvPr/>
        </p:nvSpPr>
        <p:spPr bwMode="auto">
          <a:xfrm>
            <a:off x="6744072" y="5373217"/>
            <a:ext cx="2978376" cy="1208688"/>
          </a:xfrm>
          <a:prstGeom prst="wedgeEllipseCallout">
            <a:avLst>
              <a:gd name="adj1" fmla="val -59173"/>
              <a:gd name="adj2" fmla="val -39755"/>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只有缩短关键活动的工期才能减少整个工程的工期！</a:t>
            </a:r>
          </a:p>
        </p:txBody>
      </p:sp>
      <p:sp>
        <p:nvSpPr>
          <p:cNvPr id="8" name="Rectangle 2"/>
          <p:cNvSpPr txBox="1">
            <a:spLocks noChangeArrowheads="1"/>
          </p:cNvSpPr>
          <p:nvPr/>
        </p:nvSpPr>
        <p:spPr bwMode="auto">
          <a:xfrm>
            <a:off x="983432" y="44624"/>
            <a:ext cx="3384376"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2</a:t>
            </a:r>
            <a:r>
              <a:rPr lang="zh-CN" altLang="en-US" b="1" dirty="0">
                <a:solidFill>
                  <a:srgbClr val="0000FF"/>
                </a:solidFill>
              </a:rPr>
              <a:t>：飞机制造</a:t>
            </a:r>
          </a:p>
        </p:txBody>
      </p:sp>
    </p:spTree>
    <p:extLst>
      <p:ext uri="{BB962C8B-B14F-4D97-AF65-F5344CB8AC3E}">
        <p14:creationId xmlns:p14="http://schemas.microsoft.com/office/powerpoint/2010/main" val="332518603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099148" y="4117924"/>
            <a:ext cx="6661148" cy="2191396"/>
          </a:xfrm>
          <a:prstGeom prst="rect">
            <a:avLst/>
          </a:prstGeom>
        </p:spPr>
      </p:pic>
      <p:sp>
        <p:nvSpPr>
          <p:cNvPr id="7" name="椭圆形标注 6"/>
          <p:cNvSpPr/>
          <p:nvPr/>
        </p:nvSpPr>
        <p:spPr bwMode="auto">
          <a:xfrm>
            <a:off x="8976320" y="4971768"/>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944536" y="85855"/>
            <a:ext cx="349528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3</a:t>
            </a:r>
            <a:r>
              <a:rPr lang="zh-CN" altLang="en-US" b="1" dirty="0">
                <a:solidFill>
                  <a:srgbClr val="0000FF"/>
                </a:solidFill>
              </a:rPr>
              <a:t>：展会筹备</a:t>
            </a:r>
          </a:p>
        </p:txBody>
      </p:sp>
      <p:pic>
        <p:nvPicPr>
          <p:cNvPr id="2" name="图片 1"/>
          <p:cNvPicPr>
            <a:picLocks noChangeAspect="1"/>
          </p:cNvPicPr>
          <p:nvPr/>
        </p:nvPicPr>
        <p:blipFill>
          <a:blip r:embed="rId3"/>
          <a:stretch>
            <a:fillRect/>
          </a:stretch>
        </p:blipFill>
        <p:spPr>
          <a:xfrm>
            <a:off x="839416" y="977808"/>
            <a:ext cx="5562860" cy="2883240"/>
          </a:xfrm>
          <a:prstGeom prst="rect">
            <a:avLst/>
          </a:prstGeom>
        </p:spPr>
      </p:pic>
      <p:pic>
        <p:nvPicPr>
          <p:cNvPr id="9" name="图片 8"/>
          <p:cNvPicPr>
            <a:picLocks noChangeAspect="1"/>
          </p:cNvPicPr>
          <p:nvPr/>
        </p:nvPicPr>
        <p:blipFill>
          <a:blip r:embed="rId4"/>
          <a:stretch>
            <a:fillRect/>
          </a:stretch>
        </p:blipFill>
        <p:spPr>
          <a:xfrm>
            <a:off x="6566635" y="1409068"/>
            <a:ext cx="5362013" cy="1659892"/>
          </a:xfrm>
          <a:prstGeom prst="rect">
            <a:avLst/>
          </a:prstGeom>
        </p:spPr>
      </p:pic>
    </p:spTree>
    <p:extLst>
      <p:ext uri="{BB962C8B-B14F-4D97-AF65-F5344CB8AC3E}">
        <p14:creationId xmlns:p14="http://schemas.microsoft.com/office/powerpoint/2010/main" val="380074109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形标注 6"/>
          <p:cNvSpPr/>
          <p:nvPr/>
        </p:nvSpPr>
        <p:spPr bwMode="auto">
          <a:xfrm>
            <a:off x="8184232" y="4005064"/>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1083357" y="44624"/>
            <a:ext cx="296850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4</a:t>
            </a:r>
            <a:r>
              <a:rPr lang="zh-CN" altLang="en-US" b="1" dirty="0">
                <a:solidFill>
                  <a:srgbClr val="0000FF"/>
                </a:solidFill>
              </a:rPr>
              <a:t>：做饭</a:t>
            </a:r>
          </a:p>
        </p:txBody>
      </p:sp>
      <p:pic>
        <p:nvPicPr>
          <p:cNvPr id="3" name="图片 2"/>
          <p:cNvPicPr>
            <a:picLocks noChangeAspect="1"/>
          </p:cNvPicPr>
          <p:nvPr/>
        </p:nvPicPr>
        <p:blipFill>
          <a:blip r:embed="rId2"/>
          <a:stretch>
            <a:fillRect/>
          </a:stretch>
        </p:blipFill>
        <p:spPr>
          <a:xfrm>
            <a:off x="1242914" y="1772816"/>
            <a:ext cx="5951368" cy="1538158"/>
          </a:xfrm>
          <a:prstGeom prst="rect">
            <a:avLst/>
          </a:prstGeom>
        </p:spPr>
      </p:pic>
      <p:sp>
        <p:nvSpPr>
          <p:cNvPr id="4" name="文本框 3"/>
          <p:cNvSpPr txBox="1"/>
          <p:nvPr/>
        </p:nvSpPr>
        <p:spPr>
          <a:xfrm>
            <a:off x="1199456" y="1196752"/>
            <a:ext cx="5112568" cy="461665"/>
          </a:xfrm>
          <a:prstGeom prst="rect">
            <a:avLst/>
          </a:prstGeom>
          <a:noFill/>
        </p:spPr>
        <p:txBody>
          <a:bodyPr wrap="square" rtlCol="0">
            <a:spAutoFit/>
          </a:bodyPr>
          <a:lstStyle/>
          <a:p>
            <a:r>
              <a:rPr lang="zh-CN" altLang="en-US" u="sng" dirty="0">
                <a:latin typeface="+mj-ea"/>
                <a:ea typeface="+mj-ea"/>
              </a:rPr>
              <a:t>妈妈下班买菜回到家，做饭的工序：</a:t>
            </a:r>
          </a:p>
        </p:txBody>
      </p:sp>
      <p:pic>
        <p:nvPicPr>
          <p:cNvPr id="10"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265" y="908720"/>
            <a:ext cx="3810311" cy="247029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2351929" y="4365105"/>
            <a:ext cx="5328247" cy="1512167"/>
          </a:xfrm>
          <a:prstGeom prst="rect">
            <a:avLst/>
          </a:prstGeom>
        </p:spPr>
      </p:pic>
    </p:spTree>
    <p:extLst>
      <p:ext uri="{BB962C8B-B14F-4D97-AF65-F5344CB8AC3E}">
        <p14:creationId xmlns:p14="http://schemas.microsoft.com/office/powerpoint/2010/main" val="29452973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556196" y="980728"/>
            <a:ext cx="9111804" cy="4480148"/>
          </a:xfrm>
        </p:spPr>
        <p:txBody>
          <a:bodyPr>
            <a:normAutofit/>
          </a:bodyPr>
          <a:lstStyle/>
          <a:p>
            <a:pPr lvl="1"/>
            <a:r>
              <a:rPr lang="zh-CN" altLang="en-US" sz="2800" dirty="0"/>
              <a:t>工期问题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表示事件</a:t>
            </a:r>
            <a:r>
              <a:rPr lang="en-US" altLang="zh-CN" sz="2400" dirty="0"/>
              <a:t>/</a:t>
            </a:r>
            <a:r>
              <a:rPr lang="zh-CN" altLang="en-US" sz="2400" dirty="0"/>
              <a:t>状态；</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a:t>
            </a:r>
            <a:r>
              <a:rPr lang="zh-CN" altLang="en-US" sz="2400" dirty="0">
                <a:solidFill>
                  <a:srgbClr val="FF0000"/>
                </a:solidFill>
              </a:rPr>
              <a:t>活动</a:t>
            </a:r>
            <a:r>
              <a:rPr lang="zh-CN" altLang="en-US" sz="2400" dirty="0"/>
              <a:t>；</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a:t>
            </a:r>
            <a:r>
              <a:rPr lang="en-US" altLang="zh-CN" sz="2400" dirty="0" err="1">
                <a:solidFill>
                  <a:srgbClr val="0000CC"/>
                </a:solidFill>
              </a:rPr>
              <a:t>V</a:t>
            </a:r>
            <a:r>
              <a:rPr lang="en-US" altLang="zh-CN" sz="2400" baseline="-25000" dirty="0" err="1">
                <a:solidFill>
                  <a:srgbClr val="0000CC"/>
                </a:solidFill>
              </a:rPr>
              <a:t>j</a:t>
            </a:r>
            <a:r>
              <a:rPr lang="en-US" altLang="zh-CN" sz="2400" dirty="0" smtClean="0">
                <a:solidFill>
                  <a:srgbClr val="0000CC"/>
                </a:solidFill>
              </a:rPr>
              <a:t>&gt;</a:t>
            </a:r>
            <a:r>
              <a:rPr lang="zh-CN" altLang="en-US" sz="2400" dirty="0" smtClean="0">
                <a:solidFill>
                  <a:srgbClr val="0000CC"/>
                </a:solidFill>
              </a:rPr>
              <a:t>的权值</a:t>
            </a:r>
            <a:r>
              <a:rPr lang="en-US" altLang="zh-CN" sz="2400" dirty="0" smtClean="0"/>
              <a:t>——</a:t>
            </a:r>
            <a:r>
              <a:rPr lang="zh-CN" altLang="en-US" sz="2400" dirty="0"/>
              <a:t>表示</a:t>
            </a:r>
            <a:r>
              <a:rPr lang="zh-CN" altLang="en-US" sz="2400" dirty="0" smtClean="0"/>
              <a:t>活动持续事件；</a:t>
            </a:r>
            <a:endParaRPr lang="en-US" altLang="zh-CN" sz="2400" dirty="0"/>
          </a:p>
          <a:p>
            <a:pPr marL="933450" lvl="2" indent="-19050">
              <a:buNone/>
            </a:pPr>
            <a:r>
              <a:rPr lang="zh-CN" altLang="en-US" sz="2400" dirty="0">
                <a:solidFill>
                  <a:srgbClr val="FF0000"/>
                </a:solidFill>
              </a:rPr>
              <a:t>完成整个工程需要多少时间，那些工序最关键不能延迟？</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14955"/>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501008"/>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0" y="4077072"/>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关键路径问题</a:t>
            </a:r>
          </a:p>
        </p:txBody>
      </p:sp>
      <p:sp>
        <p:nvSpPr>
          <p:cNvPr id="31" name="Line 18"/>
          <p:cNvSpPr>
            <a:spLocks noChangeShapeType="1"/>
          </p:cNvSpPr>
          <p:nvPr/>
        </p:nvSpPr>
        <p:spPr bwMode="auto">
          <a:xfrm>
            <a:off x="8142312" y="211189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89587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87491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
        <p:nvSpPr>
          <p:cNvPr id="2" name="文本框 1"/>
          <p:cNvSpPr txBox="1"/>
          <p:nvPr/>
        </p:nvSpPr>
        <p:spPr>
          <a:xfrm>
            <a:off x="8328248" y="1664197"/>
            <a:ext cx="284050" cy="461665"/>
          </a:xfrm>
          <a:prstGeom prst="rect">
            <a:avLst/>
          </a:prstGeom>
          <a:noFill/>
        </p:spPr>
        <p:txBody>
          <a:bodyPr wrap="square" rtlCol="0">
            <a:spAutoFit/>
          </a:bodyPr>
          <a:lstStyle/>
          <a:p>
            <a:r>
              <a:rPr lang="en-US" altLang="zh-CN" dirty="0"/>
              <a:t>d</a:t>
            </a:r>
            <a:endParaRPr lang="zh-CN" altLang="en-US" dirty="0"/>
          </a:p>
        </p:txBody>
      </p:sp>
      <p:pic>
        <p:nvPicPr>
          <p:cNvPr id="24" name="图片 23"/>
          <p:cNvPicPr>
            <a:picLocks noChangeAspect="1"/>
          </p:cNvPicPr>
          <p:nvPr/>
        </p:nvPicPr>
        <p:blipFill>
          <a:blip r:embed="rId2"/>
          <a:stretch>
            <a:fillRect/>
          </a:stretch>
        </p:blipFill>
        <p:spPr>
          <a:xfrm>
            <a:off x="2063552" y="4721066"/>
            <a:ext cx="3528393" cy="1828772"/>
          </a:xfrm>
          <a:prstGeom prst="rect">
            <a:avLst/>
          </a:prstGeom>
        </p:spPr>
      </p:pic>
      <p:pic>
        <p:nvPicPr>
          <p:cNvPr id="27" name="图片 26"/>
          <p:cNvPicPr>
            <a:picLocks noChangeAspect="1"/>
          </p:cNvPicPr>
          <p:nvPr/>
        </p:nvPicPr>
        <p:blipFill>
          <a:blip r:embed="rId3"/>
          <a:stretch>
            <a:fillRect/>
          </a:stretch>
        </p:blipFill>
        <p:spPr>
          <a:xfrm>
            <a:off x="7356139" y="5013176"/>
            <a:ext cx="3812775" cy="1180302"/>
          </a:xfrm>
          <a:prstGeom prst="rect">
            <a:avLst/>
          </a:prstGeom>
        </p:spPr>
      </p:pic>
      <p:sp>
        <p:nvSpPr>
          <p:cNvPr id="3" name="圆角矩形标注 2"/>
          <p:cNvSpPr/>
          <p:nvPr/>
        </p:nvSpPr>
        <p:spPr bwMode="auto">
          <a:xfrm>
            <a:off x="8688288" y="875123"/>
            <a:ext cx="1872208" cy="699120"/>
          </a:xfrm>
          <a:prstGeom prst="wedgeRoundRectCallout">
            <a:avLst>
              <a:gd name="adj1" fmla="val -24287"/>
              <a:gd name="adj2" fmla="val 87602"/>
              <a:gd name="adj3" fmla="val 16667"/>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1400" b="1" dirty="0">
                <a:solidFill>
                  <a:srgbClr val="0000FF"/>
                </a:solidFill>
                <a:latin typeface="+mn-ea"/>
              </a:rPr>
              <a:t>每个事件表示在它之前的活动已完成，在它之后的活动才可以开始</a:t>
            </a:r>
          </a:p>
        </p:txBody>
      </p:sp>
    </p:spTree>
    <p:extLst>
      <p:ext uri="{BB962C8B-B14F-4D97-AF65-F5344CB8AC3E}">
        <p14:creationId xmlns:p14="http://schemas.microsoft.com/office/powerpoint/2010/main" val="259016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20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2098">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1" grpId="0" animBg="1"/>
      <p:bldP spid="32" grpId="0" animBg="1"/>
      <p:bldP spid="34" grpId="0" animBg="1"/>
      <p:bldP spid="26"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0" y="772616"/>
            <a:ext cx="12072664" cy="6400800"/>
          </a:xfrm>
        </p:spPr>
        <p:txBody>
          <a:bodyPr>
            <a:noAutofit/>
          </a:bodyPr>
          <a:lstStyle/>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无向图中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 </a:t>
            </a:r>
            <a:r>
              <a:rPr kumimoji="1" lang="zh-CN" altLang="en-US" sz="2600" b="1" dirty="0">
                <a:latin typeface="Times New Roman" panose="02020603050405020304" pitchFamily="18" charset="0"/>
              </a:rPr>
              <a:t>：是和</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相关联的边</a:t>
            </a:r>
            <a:r>
              <a:rPr kumimoji="1" lang="zh-CN" altLang="en-US" sz="2600" b="1" dirty="0" smtClean="0">
                <a:latin typeface="Times New Roman" panose="02020603050405020304" pitchFamily="18" charset="0"/>
              </a:rPr>
              <a:t>的数目</a:t>
            </a:r>
            <a:r>
              <a:rPr kumimoji="1" lang="zh-CN" altLang="en-US" sz="2600" b="1" dirty="0">
                <a:latin typeface="Times New Roman" panose="02020603050405020304" pitchFamily="18" charset="0"/>
              </a:rPr>
              <a:t>，记作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1000" b="1" dirty="0">
                <a:latin typeface="Times New Roman" panose="02020603050405020304" pitchFamily="18" charset="0"/>
              </a:rPr>
              <a:t>     </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(2) </a:t>
            </a:r>
            <a:r>
              <a:rPr kumimoji="1" lang="zh-CN" altLang="en-US" b="1" dirty="0">
                <a:latin typeface="Times New Roman" panose="02020603050405020304" pitchFamily="18" charset="0"/>
              </a:rPr>
              <a:t>入度、出度、度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有向图中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solidFill>
                  <a:srgbClr val="FF6600"/>
                </a:solidFill>
                <a:latin typeface="Times New Roman" panose="02020603050405020304" pitchFamily="18" charset="0"/>
              </a:rPr>
              <a:t>           </a:t>
            </a:r>
            <a:r>
              <a:rPr kumimoji="1" lang="en-US" altLang="zh-CN" sz="2600" b="1" dirty="0">
                <a:solidFill>
                  <a:srgbClr val="0000FF"/>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的入度</a:t>
            </a:r>
            <a:r>
              <a:rPr kumimoji="1" lang="en-US" altLang="zh-CN" sz="2600" b="1" dirty="0">
                <a:solidFill>
                  <a:srgbClr val="0000FF"/>
                </a:solidFill>
                <a:latin typeface="Times New Roman" panose="02020603050405020304" pitchFamily="18" charset="0"/>
              </a:rPr>
              <a:t>(in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为头</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终端点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的弧的数目，记作</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smtClean="0">
                <a:solidFill>
                  <a:srgbClr val="FF0000"/>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的出度</a:t>
            </a:r>
            <a:r>
              <a:rPr kumimoji="1" lang="en-US" altLang="zh-CN" sz="2600" b="1" dirty="0">
                <a:solidFill>
                  <a:srgbClr val="0000FF"/>
                </a:solidFill>
                <a:latin typeface="Times New Roman" panose="02020603050405020304" pitchFamily="18" charset="0"/>
              </a:rPr>
              <a:t>(out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为尾</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初始点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a:t>
            </a:r>
            <a:r>
              <a:rPr kumimoji="1" lang="zh-CN" altLang="en-US" sz="2600" b="1" dirty="0" smtClean="0">
                <a:latin typeface="Times New Roman" panose="02020603050405020304" pitchFamily="18" charset="0"/>
              </a:rPr>
              <a:t>作</a:t>
            </a:r>
            <a:r>
              <a:rPr kumimoji="1" lang="en-US" altLang="zh-CN" sz="2600" b="1" dirty="0" smtClean="0">
                <a:latin typeface="Times New Roman" panose="02020603050405020304" pitchFamily="18" charset="0"/>
              </a:rPr>
              <a:t>OD(v</a:t>
            </a:r>
            <a:r>
              <a:rPr kumimoji="1" lang="en-US" altLang="zh-CN" sz="2600" b="1" baseline="-30000" dirty="0" smtClean="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a:t>
            </a:r>
            <a:r>
              <a:rPr kumimoji="1" lang="zh-CN" altLang="en-US" sz="2600" b="1" dirty="0">
                <a:latin typeface="Times New Roman" panose="02020603050405020304" pitchFamily="18" charset="0"/>
              </a:rPr>
              <a:t>：入度和出度之和，记作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 </a:t>
            </a:r>
            <a:r>
              <a:rPr kumimoji="1" lang="zh-CN" altLang="en-US" sz="2600" b="1" dirty="0">
                <a:latin typeface="Times New Roman" panose="02020603050405020304" pitchFamily="18" charset="0"/>
              </a:rPr>
              <a:t>，</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)+OD(v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en-US" altLang="zh-CN" sz="2600" b="1" dirty="0">
              <a:latin typeface="Times New Roman" panose="02020603050405020304" pitchFamily="18" charset="0"/>
            </a:endParaRPr>
          </a:p>
        </p:txBody>
      </p:sp>
      <p:grpSp>
        <p:nvGrpSpPr>
          <p:cNvPr id="3" name="Group 1077"/>
          <p:cNvGrpSpPr>
            <a:grpSpLocks/>
          </p:cNvGrpSpPr>
          <p:nvPr/>
        </p:nvGrpSpPr>
        <p:grpSpPr bwMode="auto">
          <a:xfrm>
            <a:off x="5226496" y="4725144"/>
            <a:ext cx="1619672" cy="1944216"/>
            <a:chOff x="720" y="1728"/>
            <a:chExt cx="1584" cy="2208"/>
          </a:xfrm>
        </p:grpSpPr>
        <p:sp>
          <p:nvSpPr>
            <p:cNvPr id="4" name="Oval 1078"/>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5" name="Group 1079"/>
            <p:cNvGrpSpPr>
              <a:grpSpLocks/>
            </p:cNvGrpSpPr>
            <p:nvPr/>
          </p:nvGrpSpPr>
          <p:grpSpPr bwMode="auto">
            <a:xfrm>
              <a:off x="1088" y="1728"/>
              <a:ext cx="336" cy="353"/>
              <a:chOff x="2700" y="10488"/>
              <a:chExt cx="360" cy="349"/>
            </a:xfrm>
          </p:grpSpPr>
          <p:sp>
            <p:nvSpPr>
              <p:cNvPr id="16" name="AutoShape 1080"/>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7" name="Text Box 1081"/>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6" name="Line 1082"/>
            <p:cNvSpPr>
              <a:spLocks noChangeShapeType="1"/>
            </p:cNvSpPr>
            <p:nvPr/>
          </p:nvSpPr>
          <p:spPr bwMode="auto">
            <a:xfrm rot="8775436" flipH="1">
              <a:off x="965"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7" name="Group 1083"/>
            <p:cNvGrpSpPr>
              <a:grpSpLocks/>
            </p:cNvGrpSpPr>
            <p:nvPr/>
          </p:nvGrpSpPr>
          <p:grpSpPr bwMode="auto">
            <a:xfrm>
              <a:off x="1056" y="3593"/>
              <a:ext cx="443" cy="343"/>
              <a:chOff x="2225" y="11556"/>
              <a:chExt cx="475" cy="339"/>
            </a:xfrm>
          </p:grpSpPr>
          <p:sp>
            <p:nvSpPr>
              <p:cNvPr id="14" name="AutoShape 1084"/>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5" name="Text Box 1085"/>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8" name="Group 1086"/>
            <p:cNvGrpSpPr>
              <a:grpSpLocks/>
            </p:cNvGrpSpPr>
            <p:nvPr/>
          </p:nvGrpSpPr>
          <p:grpSpPr bwMode="auto">
            <a:xfrm>
              <a:off x="1056" y="2647"/>
              <a:ext cx="443" cy="343"/>
              <a:chOff x="2225" y="11556"/>
              <a:chExt cx="475" cy="339"/>
            </a:xfrm>
          </p:grpSpPr>
          <p:sp>
            <p:nvSpPr>
              <p:cNvPr id="12" name="AutoShape 1087"/>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3" name="Text Box 1088"/>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dirty="0"/>
                  <a:t>2</a:t>
                </a:r>
              </a:p>
            </p:txBody>
          </p:sp>
        </p:grpSp>
        <p:sp>
          <p:nvSpPr>
            <p:cNvPr id="9" name="Line 1089"/>
            <p:cNvSpPr>
              <a:spLocks noChangeShapeType="1"/>
            </p:cNvSpPr>
            <p:nvPr/>
          </p:nvSpPr>
          <p:spPr bwMode="auto">
            <a:xfrm rot="20779255" flipH="1">
              <a:off x="1372" y="280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0" name="Line 1090"/>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1" name="Text Box 1091"/>
            <p:cNvSpPr txBox="1">
              <a:spLocks noChangeArrowheads="1"/>
            </p:cNvSpPr>
            <p:nvPr/>
          </p:nvSpPr>
          <p:spPr bwMode="auto">
            <a:xfrm>
              <a:off x="1632" y="3072"/>
              <a:ext cx="67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G</a:t>
              </a:r>
              <a:r>
                <a:rPr kumimoji="0" lang="en-US" altLang="zh-CN" sz="2000" b="1" baseline="-25000"/>
                <a:t>1</a:t>
              </a:r>
              <a:endParaRPr kumimoji="0" lang="en-US" altLang="zh-CN" sz="2000" b="1"/>
            </a:p>
          </p:txBody>
        </p:sp>
      </p:grpSp>
      <p:pic>
        <p:nvPicPr>
          <p:cNvPr id="18"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481" y="5160395"/>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10065800" y="5922081"/>
            <a:ext cx="10081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树的度</a:t>
            </a:r>
            <a:endParaRPr lang="en-US" altLang="zh-CN" sz="2000" dirty="0">
              <a:solidFill>
                <a:srgbClr val="0000FF"/>
              </a:solidFill>
              <a:latin typeface="Times New Roman" panose="02020603050405020304" pitchFamily="18" charset="0"/>
            </a:endParaRPr>
          </a:p>
        </p:txBody>
      </p:sp>
      <p:sp>
        <p:nvSpPr>
          <p:cNvPr id="2" name="矩形 1"/>
          <p:cNvSpPr/>
          <p:nvPr/>
        </p:nvSpPr>
        <p:spPr>
          <a:xfrm>
            <a:off x="695400" y="-4463"/>
            <a:ext cx="3786614" cy="707886"/>
          </a:xfrm>
          <a:prstGeom prst="rect">
            <a:avLst/>
          </a:prstGeom>
        </p:spPr>
        <p:txBody>
          <a:bodyPr wrap="none">
            <a:spAutoFit/>
          </a:bodyPr>
          <a:lstStyle/>
          <a:p>
            <a:pPr eaLnBrk="1" hangingPunct="1">
              <a:defRPr/>
            </a:pPr>
            <a:r>
              <a:rPr kumimoji="1" lang="zh-CN" altLang="en-US" sz="4000" b="1" dirty="0">
                <a:solidFill>
                  <a:srgbClr val="0000FF"/>
                </a:solidFill>
                <a:latin typeface="Times New Roman" panose="02020603050405020304" pitchFamily="18" charset="0"/>
              </a:rPr>
              <a:t>度、入度和出度</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981322" y="261839"/>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810220" y="1169632"/>
            <a:ext cx="9398347"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用带权有向无环图表示一个工程：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顶点表示事件</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状态</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活动，对应的权值表示活动持续时间</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Edge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0" name="组合 35844"/>
          <p:cNvGrpSpPr>
            <a:grpSpLocks/>
          </p:cNvGrpSpPr>
          <p:nvPr/>
        </p:nvGrpSpPr>
        <p:grpSpPr bwMode="auto">
          <a:xfrm>
            <a:off x="4151784" y="3861049"/>
            <a:ext cx="4551362" cy="2424113"/>
            <a:chOff x="0" y="0"/>
            <a:chExt cx="2867" cy="1527"/>
          </a:xfrm>
        </p:grpSpPr>
        <p:grpSp>
          <p:nvGrpSpPr>
            <p:cNvPr id="31" name="组合 35845"/>
            <p:cNvGrpSpPr>
              <a:grpSpLocks/>
            </p:cNvGrpSpPr>
            <p:nvPr/>
          </p:nvGrpSpPr>
          <p:grpSpPr bwMode="auto">
            <a:xfrm>
              <a:off x="0" y="0"/>
              <a:ext cx="2867" cy="1527"/>
              <a:chOff x="0" y="0"/>
              <a:chExt cx="2867" cy="1527"/>
            </a:xfrm>
          </p:grpSpPr>
          <p:sp>
            <p:nvSpPr>
              <p:cNvPr id="4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47"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4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4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5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51"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5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5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5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5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33"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37"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38"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39"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40"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41"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42"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43"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44"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45"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Tree>
    <p:extLst>
      <p:ext uri="{BB962C8B-B14F-4D97-AF65-F5344CB8AC3E}">
        <p14:creationId xmlns:p14="http://schemas.microsoft.com/office/powerpoint/2010/main" val="113710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603696" y="836712"/>
            <a:ext cx="4772224" cy="504056"/>
          </a:xfrm>
        </p:spPr>
        <p:txBody>
          <a:bodyPr vert="horz" wrap="square" lIns="0" tIns="0" rIns="0" bIns="0" numCol="1" anchor="b" anchorCtr="0" compatLnSpc="1">
            <a:noAutofit/>
          </a:bodyPr>
          <a:lstStyle/>
          <a:p>
            <a:pPr lvl="1"/>
            <a:r>
              <a:rPr lang="zh-CN" altLang="en-US" sz="2800" dirty="0">
                <a:solidFill>
                  <a:srgbClr val="0000FF"/>
                </a:solidFill>
                <a:latin typeface="+mn-ea"/>
              </a:rPr>
              <a:t>顶点表示活动的网络</a:t>
            </a:r>
            <a:r>
              <a:rPr lang="en-US" altLang="zh-CN" sz="2800" dirty="0">
                <a:solidFill>
                  <a:srgbClr val="0000FF"/>
                </a:solidFill>
                <a:latin typeface="+mn-ea"/>
              </a:rPr>
              <a:t>(AOV</a:t>
            </a:r>
            <a:r>
              <a:rPr lang="zh-CN" altLang="en-US" sz="2800" dirty="0">
                <a:solidFill>
                  <a:srgbClr val="0000FF"/>
                </a:solidFill>
                <a:latin typeface="+mn-ea"/>
              </a:rPr>
              <a:t>网</a:t>
            </a:r>
            <a:r>
              <a:rPr lang="en-US" altLang="zh-CN" sz="2800" dirty="0">
                <a:solidFill>
                  <a:srgbClr val="0000FF"/>
                </a:solidFill>
                <a:latin typeface="+mn-ea"/>
              </a:rPr>
              <a:t>)</a:t>
            </a:r>
          </a:p>
        </p:txBody>
      </p:sp>
      <p:sp>
        <p:nvSpPr>
          <p:cNvPr id="3" name="内容占位符 2"/>
          <p:cNvSpPr>
            <a:spLocks noGrp="1"/>
          </p:cNvSpPr>
          <p:nvPr>
            <p:ph sz="half" idx="2"/>
          </p:nvPr>
        </p:nvSpPr>
        <p:spPr>
          <a:xfrm>
            <a:off x="983432" y="1412776"/>
            <a:ext cx="4671866" cy="3684588"/>
          </a:xfrm>
        </p:spPr>
        <p:txBody>
          <a:bodyPr>
            <a:normAutofit/>
          </a:bodyPr>
          <a:lstStyle/>
          <a:p>
            <a:r>
              <a:rPr lang="zh-CN" altLang="en-US" sz="2400" dirty="0"/>
              <a:t>顶点</a:t>
            </a:r>
            <a:r>
              <a:rPr lang="en-US" altLang="zh-CN" sz="2400" dirty="0"/>
              <a: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表示先决条件，活动</a:t>
            </a:r>
            <a:r>
              <a:rPr lang="en-US" altLang="zh-CN" sz="2400" dirty="0"/>
              <a:t>Vi </a:t>
            </a:r>
            <a:r>
              <a:rPr lang="zh-CN" altLang="en-US" sz="2400" dirty="0"/>
              <a:t>先于活动</a:t>
            </a:r>
            <a:r>
              <a:rPr lang="en-US" altLang="zh-CN" sz="2400" dirty="0" err="1"/>
              <a:t>Vj</a:t>
            </a:r>
            <a:r>
              <a:rPr lang="en-US" altLang="zh-CN" sz="2400" dirty="0"/>
              <a:t> </a:t>
            </a:r>
            <a:r>
              <a:rPr lang="zh-CN" altLang="en-US" sz="2400" dirty="0"/>
              <a:t>进行。</a:t>
            </a:r>
          </a:p>
          <a:p>
            <a:r>
              <a:rPr lang="zh-CN" altLang="en-US" sz="2400" dirty="0"/>
              <a:t>按何种顺序学习所有课程才能无矛盾、顺利地完成学业</a:t>
            </a:r>
            <a:r>
              <a:rPr lang="zh-CN" altLang="en-US" sz="2400" dirty="0" smtClean="0"/>
              <a:t>？</a:t>
            </a:r>
            <a:endParaRPr lang="en-US" altLang="zh-CN" sz="2400" dirty="0" smtClean="0"/>
          </a:p>
          <a:p>
            <a:r>
              <a:rPr lang="en-US" altLang="zh-CN" dirty="0"/>
              <a:t>AOV</a:t>
            </a:r>
            <a:r>
              <a:rPr lang="zh-CN" altLang="en-US" dirty="0"/>
              <a:t>网表示各个子工程之间的</a:t>
            </a:r>
            <a:r>
              <a:rPr lang="zh-CN" altLang="en-US" dirty="0">
                <a:effectLst>
                  <a:outerShdw blurRad="38100" dist="38100" dir="2700000" algn="tl">
                    <a:srgbClr val="000000">
                      <a:alpha val="43137"/>
                    </a:srgbClr>
                  </a:outerShdw>
                </a:effectLst>
              </a:rPr>
              <a:t>优先关系，是定性</a:t>
            </a:r>
            <a:r>
              <a:rPr lang="zh-CN" altLang="en-US" dirty="0" smtClean="0">
                <a:effectLst>
                  <a:outerShdw blurRad="38100" dist="38100" dir="2700000" algn="tl">
                    <a:srgbClr val="000000">
                      <a:alpha val="43137"/>
                    </a:srgbClr>
                  </a:outerShdw>
                </a:effectLst>
              </a:rPr>
              <a:t>关系</a:t>
            </a:r>
            <a:endParaRPr lang="zh-CN" altLang="en-US" sz="2400" dirty="0">
              <a:effectLst>
                <a:outerShdw blurRad="38100" dist="38100" dir="2700000" algn="tl">
                  <a:srgbClr val="000000">
                    <a:alpha val="43137"/>
                  </a:srgbClr>
                </a:outerShdw>
              </a:effectLst>
            </a:endParaRPr>
          </a:p>
        </p:txBody>
      </p:sp>
      <p:sp>
        <p:nvSpPr>
          <p:cNvPr id="27" name="Rectangle 2"/>
          <p:cNvSpPr>
            <a:spLocks noGrp="1" noChangeArrowheads="1"/>
          </p:cNvSpPr>
          <p:nvPr>
            <p:ph type="body" sz="quarter" idx="3"/>
          </p:nvPr>
        </p:nvSpPr>
        <p:spPr>
          <a:xfrm>
            <a:off x="5735960" y="836712"/>
            <a:ext cx="5452912" cy="504056"/>
          </a:xfrm>
        </p:spPr>
        <p:txBody>
          <a:bodyPr vert="horz" wrap="square" lIns="0" tIns="0" rIns="0" bIns="0" numCol="1" anchor="b" anchorCtr="0" compatLnSpc="1">
            <a:normAutofit/>
          </a:bodyPr>
          <a:lstStyle/>
          <a:p>
            <a:pPr lvl="1"/>
            <a:r>
              <a:rPr lang="zh-CN" altLang="en-US" sz="2800" dirty="0">
                <a:solidFill>
                  <a:srgbClr val="0000FF"/>
                </a:solidFill>
                <a:latin typeface="+mn-ea"/>
              </a:rPr>
              <a:t>边表示活动的网络</a:t>
            </a:r>
            <a:r>
              <a:rPr lang="en-US" altLang="zh-CN" sz="2800" dirty="0">
                <a:solidFill>
                  <a:srgbClr val="0000FF"/>
                </a:solidFill>
                <a:latin typeface="+mn-ea"/>
              </a:rPr>
              <a:t>(AOE</a:t>
            </a:r>
            <a:r>
              <a:rPr lang="zh-CN" altLang="en-US" sz="2800" dirty="0">
                <a:solidFill>
                  <a:srgbClr val="0000FF"/>
                </a:solidFill>
                <a:latin typeface="+mn-ea"/>
              </a:rPr>
              <a:t>网</a:t>
            </a:r>
            <a:r>
              <a:rPr lang="en-US" altLang="zh-CN" sz="2800" dirty="0">
                <a:solidFill>
                  <a:srgbClr val="0000FF"/>
                </a:solidFill>
                <a:latin typeface="+mn-ea"/>
              </a:rPr>
              <a:t>)</a:t>
            </a:r>
          </a:p>
        </p:txBody>
      </p:sp>
      <p:sp>
        <p:nvSpPr>
          <p:cNvPr id="14" name="内容占位符 13"/>
          <p:cNvSpPr>
            <a:spLocks noGrp="1"/>
          </p:cNvSpPr>
          <p:nvPr>
            <p:ph sz="quarter" idx="4"/>
          </p:nvPr>
        </p:nvSpPr>
        <p:spPr>
          <a:xfrm>
            <a:off x="6023992" y="1340768"/>
            <a:ext cx="6198892" cy="3684588"/>
          </a:xfrm>
        </p:spPr>
        <p:txBody>
          <a:bodyPr/>
          <a:lstStyle/>
          <a:p>
            <a:r>
              <a:rPr lang="zh-CN" altLang="en-US" sz="2400" dirty="0"/>
              <a:t>顶点</a:t>
            </a:r>
            <a:r>
              <a:rPr lang="en-US" altLang="zh-CN" sz="2400" dirty="0"/>
              <a:t>——</a:t>
            </a:r>
            <a:r>
              <a:rPr lang="zh-CN" altLang="en-US" sz="2400" dirty="0"/>
              <a:t>表示</a:t>
            </a:r>
            <a:r>
              <a:rPr lang="zh-CN" altLang="en-US" sz="2400" dirty="0">
                <a:solidFill>
                  <a:srgbClr val="0099FF"/>
                </a:solidFill>
              </a:rPr>
              <a:t>事件</a:t>
            </a:r>
            <a:r>
              <a:rPr lang="en-US" altLang="zh-CN" sz="2400" dirty="0">
                <a:solidFill>
                  <a:srgbClr val="0099FF"/>
                </a:solidFill>
              </a:rPr>
              <a:t>/</a:t>
            </a:r>
            <a:r>
              <a:rPr lang="zh-CN" altLang="en-US" sz="2400" dirty="0">
                <a:solidFill>
                  <a:srgbClr val="0099FF"/>
                </a:solidFill>
              </a:rPr>
              <a:t>状态</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的权值</a:t>
            </a:r>
            <a:r>
              <a:rPr lang="en-US" altLang="zh-CN" sz="2400" dirty="0"/>
              <a:t>——</a:t>
            </a:r>
            <a:r>
              <a:rPr lang="zh-CN" altLang="en-US" sz="2400" dirty="0"/>
              <a:t>表示活动持续</a:t>
            </a:r>
            <a:r>
              <a:rPr lang="zh-CN" altLang="en-US" sz="2400" dirty="0" smtClean="0"/>
              <a:t>事件</a:t>
            </a:r>
            <a:endParaRPr lang="zh-CN" altLang="en-US" sz="2400" dirty="0"/>
          </a:p>
          <a:p>
            <a:r>
              <a:rPr lang="zh-CN" altLang="en-US" sz="2400" dirty="0"/>
              <a:t>完成整个工程需要多少时间，那些工序最关键不能延迟</a:t>
            </a:r>
            <a:r>
              <a:rPr lang="zh-CN" altLang="en-US" sz="2400" dirty="0" smtClean="0"/>
              <a:t>？</a:t>
            </a:r>
            <a:endParaRPr lang="en-US" altLang="zh-CN" sz="2400" dirty="0" smtClean="0"/>
          </a:p>
          <a:p>
            <a:r>
              <a:rPr lang="zh-CN" altLang="en-US" dirty="0"/>
              <a:t>在</a:t>
            </a:r>
            <a:r>
              <a:rPr lang="en-US" altLang="zh-CN" dirty="0"/>
              <a:t>AOE</a:t>
            </a:r>
            <a:r>
              <a:rPr lang="zh-CN" altLang="en-US" dirty="0"/>
              <a:t>网中还要体现</a:t>
            </a:r>
            <a:r>
              <a:rPr lang="zh-CN" altLang="en-US" dirty="0">
                <a:effectLst>
                  <a:outerShdw blurRad="38100" dist="38100" dir="2700000" algn="tl">
                    <a:srgbClr val="000000">
                      <a:alpha val="43137"/>
                    </a:srgbClr>
                  </a:outerShdw>
                </a:effectLst>
              </a:rPr>
              <a:t>完成各个子工程的确切时间，是定量关系</a:t>
            </a:r>
          </a:p>
          <a:p>
            <a:endParaRPr lang="zh-CN" altLang="en-US" sz="2400" dirty="0"/>
          </a:p>
          <a:p>
            <a:endParaRPr lang="zh-CN" altLang="en-US" sz="2400" dirty="0"/>
          </a:p>
        </p:txBody>
      </p:sp>
      <p:sp>
        <p:nvSpPr>
          <p:cNvPr id="6" name="Rectangle 2"/>
          <p:cNvSpPr txBox="1">
            <a:spLocks noChangeArrowheads="1"/>
          </p:cNvSpPr>
          <p:nvPr/>
        </p:nvSpPr>
        <p:spPr bwMode="auto">
          <a:xfrm>
            <a:off x="1033046" y="-24231"/>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AOV  </a:t>
            </a:r>
            <a:r>
              <a:rPr lang="en-US" altLang="zh-CN" sz="4000" b="1" dirty="0" err="1">
                <a:solidFill>
                  <a:srgbClr val="0000FF"/>
                </a:solidFill>
              </a:rPr>
              <a:t>vs</a:t>
            </a:r>
            <a:r>
              <a:rPr lang="en-US" altLang="zh-CN" sz="4000" b="1" dirty="0">
                <a:solidFill>
                  <a:srgbClr val="0000FF"/>
                </a:solidFill>
              </a:rPr>
              <a:t>  AOE</a:t>
            </a:r>
            <a:endParaRPr lang="zh-CN" altLang="en-US" sz="4000" b="1" dirty="0">
              <a:solidFill>
                <a:srgbClr val="0000FF"/>
              </a:solidFill>
            </a:endParaRPr>
          </a:p>
        </p:txBody>
      </p:sp>
      <p:cxnSp>
        <p:nvCxnSpPr>
          <p:cNvPr id="16" name="直接连接符 15"/>
          <p:cNvCxnSpPr/>
          <p:nvPr/>
        </p:nvCxnSpPr>
        <p:spPr bwMode="auto">
          <a:xfrm>
            <a:off x="5879976" y="980729"/>
            <a:ext cx="0" cy="4894739"/>
          </a:xfrm>
          <a:prstGeom prst="line">
            <a:avLst/>
          </a:prstGeom>
          <a:ln w="12700">
            <a:solidFill>
              <a:schemeClr val="tx1"/>
            </a:solidFill>
            <a:tailEnd type="none"/>
          </a:ln>
        </p:spPr>
        <p:style>
          <a:lnRef idx="3">
            <a:schemeClr val="dk1"/>
          </a:lnRef>
          <a:fillRef idx="0">
            <a:schemeClr val="dk1"/>
          </a:fillRef>
          <a:effectRef idx="2">
            <a:schemeClr val="dk1"/>
          </a:effectRef>
          <a:fontRef idx="minor">
            <a:schemeClr val="tx1"/>
          </a:fontRef>
        </p:style>
      </p:cxnSp>
      <p:pic>
        <p:nvPicPr>
          <p:cNvPr id="33" name="图片 32"/>
          <p:cNvPicPr>
            <a:picLocks noChangeAspect="1"/>
          </p:cNvPicPr>
          <p:nvPr/>
        </p:nvPicPr>
        <p:blipFill>
          <a:blip r:embed="rId2"/>
          <a:stretch>
            <a:fillRect/>
          </a:stretch>
        </p:blipFill>
        <p:spPr>
          <a:xfrm>
            <a:off x="6600057" y="4629573"/>
            <a:ext cx="4104455" cy="2187598"/>
          </a:xfrm>
          <a:prstGeom prst="rect">
            <a:avLst/>
          </a:prstGeom>
        </p:spPr>
      </p:pic>
      <p:pic>
        <p:nvPicPr>
          <p:cNvPr id="22" name="图片 21"/>
          <p:cNvPicPr>
            <a:picLocks noChangeAspect="1"/>
          </p:cNvPicPr>
          <p:nvPr/>
        </p:nvPicPr>
        <p:blipFill>
          <a:blip r:embed="rId3"/>
          <a:stretch>
            <a:fillRect/>
          </a:stretch>
        </p:blipFill>
        <p:spPr>
          <a:xfrm>
            <a:off x="1438405" y="4941169"/>
            <a:ext cx="4536176" cy="1616798"/>
          </a:xfrm>
          <a:prstGeom prst="rect">
            <a:avLst/>
          </a:prstGeom>
        </p:spPr>
      </p:pic>
      <p:sp>
        <p:nvSpPr>
          <p:cNvPr id="24" name="文本框 23"/>
          <p:cNvSpPr txBox="1"/>
          <p:nvPr/>
        </p:nvSpPr>
        <p:spPr>
          <a:xfrm>
            <a:off x="5519936" y="4437113"/>
            <a:ext cx="1080120" cy="830997"/>
          </a:xfrm>
          <a:prstGeom prst="rect">
            <a:avLst/>
          </a:prstGeom>
          <a:noFill/>
        </p:spPr>
        <p:txBody>
          <a:bodyPr wrap="square" rtlCol="0">
            <a:spAutoFit/>
          </a:bodyPr>
          <a:lstStyle/>
          <a:p>
            <a:r>
              <a:rPr lang="zh-CN" altLang="en-US" dirty="0">
                <a:solidFill>
                  <a:srgbClr val="FF0000"/>
                </a:solidFill>
              </a:rPr>
              <a:t>活动</a:t>
            </a:r>
            <a:r>
              <a:rPr lang="en-US" altLang="zh-CN" dirty="0">
                <a:solidFill>
                  <a:srgbClr val="FF0000"/>
                </a:solidFill>
              </a:rPr>
              <a:t>/</a:t>
            </a:r>
            <a:r>
              <a:rPr lang="zh-CN" altLang="en-US" dirty="0">
                <a:solidFill>
                  <a:srgbClr val="FF0000"/>
                </a:solidFill>
              </a:rPr>
              <a:t>动作</a:t>
            </a:r>
          </a:p>
        </p:txBody>
      </p:sp>
      <p:cxnSp>
        <p:nvCxnSpPr>
          <p:cNvPr id="29" name="直接箭头连接符 28"/>
          <p:cNvCxnSpPr/>
          <p:nvPr/>
        </p:nvCxnSpPr>
        <p:spPr bwMode="auto">
          <a:xfrm flipH="1">
            <a:off x="4151784" y="4869160"/>
            <a:ext cx="1478632" cy="216024"/>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p:cNvCxnSpPr/>
          <p:nvPr/>
        </p:nvCxnSpPr>
        <p:spPr bwMode="auto">
          <a:xfrm>
            <a:off x="6225158" y="4869160"/>
            <a:ext cx="1094978" cy="648072"/>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137282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907527" y="33982"/>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8.7 </a:t>
            </a:r>
            <a:r>
              <a:rPr lang="zh-CN" altLang="en-US" sz="4000" b="1" dirty="0">
                <a:solidFill>
                  <a:srgbClr val="0000FF"/>
                </a:solidFill>
              </a:rPr>
              <a:t>关键路径</a:t>
            </a:r>
          </a:p>
        </p:txBody>
      </p:sp>
      <p:sp>
        <p:nvSpPr>
          <p:cNvPr id="3" name="Text Box 3"/>
          <p:cNvSpPr txBox="1"/>
          <p:nvPr/>
        </p:nvSpPr>
        <p:spPr>
          <a:xfrm>
            <a:off x="1947865" y="908721"/>
            <a:ext cx="8252592"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把工程计划表示为有向无环图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，用</a:t>
            </a:r>
            <a:r>
              <a:rPr lang="zh-CN" altLang="en-US" sz="2400" b="1" noProof="1">
                <a:solidFill>
                  <a:srgbClr val="0000CC"/>
                </a:solidFill>
                <a:latin typeface="Times New Roman" panose="02020603050405020304" pitchFamily="18" charset="0"/>
                <a:ea typeface="宋体" panose="02010600030101010101" pitchFamily="2" charset="-122"/>
              </a:rPr>
              <a:t>顶点表示事件</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0000CC"/>
                </a:solidFill>
                <a:latin typeface="Times New Roman" panose="02020603050405020304" pitchFamily="18" charset="0"/>
                <a:ea typeface="宋体" panose="02010600030101010101" pitchFamily="2" charset="-122"/>
              </a:rPr>
              <a:t>弧表示活动，权表示活动持续时间</a:t>
            </a:r>
            <a:r>
              <a:rPr lang="zh-CN" altLang="en-US" sz="2400" b="1" noProof="1">
                <a:latin typeface="Times New Roman" panose="02020603050405020304" pitchFamily="18" charset="0"/>
                <a:ea typeface="宋体" panose="02010600030101010101" pitchFamily="2" charset="-122"/>
              </a:rPr>
              <a:t>。</a:t>
            </a:r>
            <a:r>
              <a:rPr lang="zh-CN" altLang="en-US" sz="2400" b="1" u="sng" noProof="1">
                <a:solidFill>
                  <a:srgbClr val="0000FF"/>
                </a:solidFill>
                <a:latin typeface="Times New Roman" panose="02020603050405020304" pitchFamily="18" charset="0"/>
                <a:ea typeface="宋体" panose="02010600030101010101" pitchFamily="2" charset="-122"/>
              </a:rPr>
              <a:t>每个事件表示在它之前的活动已完成，在它之后的活动才可以开始（约束条件）</a:t>
            </a:r>
          </a:p>
        </p:txBody>
      </p:sp>
      <p:sp>
        <p:nvSpPr>
          <p:cNvPr id="4" name="Text Box 4"/>
          <p:cNvSpPr txBox="1"/>
          <p:nvPr/>
        </p:nvSpPr>
        <p:spPr>
          <a:xfrm>
            <a:off x="1944688" y="2060848"/>
            <a:ext cx="8723312" cy="235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例：设一个工程有</a:t>
            </a:r>
            <a:r>
              <a:rPr lang="en-US" altLang="zh-CN" sz="2400" b="1" noProof="1">
                <a:solidFill>
                  <a:srgbClr val="FF0000"/>
                </a:solidFill>
                <a:latin typeface="Times New Roman" panose="02020603050405020304" pitchFamily="18" charset="0"/>
                <a:ea typeface="宋体" panose="02010600030101010101" pitchFamily="2" charset="-122"/>
              </a:rPr>
              <a:t>m</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11项活动，</a:t>
            </a:r>
            <a:r>
              <a:rPr lang="en-US" altLang="zh-CN" sz="2400" b="1" noProof="1">
                <a:solidFill>
                  <a:srgbClr val="FF0000"/>
                </a:solidFill>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9个事件，其中事件</a:t>
            </a:r>
            <a:r>
              <a:rPr lang="en-US" altLang="zh-CN" sz="2400" b="1" noProof="1">
                <a:solidFill>
                  <a:srgbClr val="FF3300"/>
                </a:solidFill>
                <a:latin typeface="Times New Roman" panose="02020603050405020304" pitchFamily="18" charset="0"/>
                <a:ea typeface="宋体" panose="02010600030101010101" pitchFamily="2" charset="-122"/>
              </a:rPr>
              <a:t>vj</a:t>
            </a:r>
            <a:endParaRPr lang="zh-CN" altLang="en-US" sz="2400" b="1" noProof="1">
              <a:solidFill>
                <a:srgbClr val="FF33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v1——</a:t>
            </a:r>
            <a:r>
              <a:rPr lang="zh-CN" altLang="en-US" sz="2400" b="1" noProof="1">
                <a:latin typeface="Times New Roman" panose="02020603050405020304" pitchFamily="18" charset="0"/>
                <a:ea typeface="宋体" panose="02010600030101010101" pitchFamily="2" charset="-122"/>
              </a:rPr>
              <a:t>表示整个工程开始</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v9——</a:t>
            </a:r>
            <a:r>
              <a:rPr lang="zh-CN" altLang="en-US" sz="2400" b="1" noProof="1">
                <a:latin typeface="Times New Roman" panose="02020603050405020304" pitchFamily="18" charset="0"/>
                <a:ea typeface="宋体" panose="02010600030101010101" pitchFamily="2" charset="-122"/>
              </a:rPr>
              <a:t>表示整个工程结束</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vn</a:t>
            </a:r>
            <a:r>
              <a:rPr lang="en-US" altLang="zh-CN" sz="2400" b="1" noProof="1">
                <a:latin typeface="Times New Roman" panose="02020603050405020304" pitchFamily="18" charset="0"/>
                <a:ea typeface="宋体" panose="02010600030101010101" pitchFamily="2" charset="-122"/>
              </a:rPr>
              <a:t>)</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活动</a:t>
            </a:r>
            <a:r>
              <a:rPr lang="en-US" altLang="zh-CN" sz="2400" b="1" noProof="1">
                <a:solidFill>
                  <a:srgbClr val="FF3300"/>
                </a:solidFill>
                <a:latin typeface="Times New Roman" panose="02020603050405020304" pitchFamily="18" charset="0"/>
                <a:ea typeface="宋体" panose="02010600030101010101" pitchFamily="2" charset="-122"/>
              </a:rPr>
              <a:t>ai</a:t>
            </a:r>
            <a:r>
              <a:rPr lang="zh-CN" altLang="en-US" sz="2400" b="1" noProof="1">
                <a:latin typeface="Times New Roman" panose="02020603050405020304" pitchFamily="18" charset="0"/>
                <a:ea typeface="宋体" panose="02010600030101010101" pitchFamily="2" charset="-122"/>
              </a:rPr>
              <a:t>用弧&lt;</a:t>
            </a:r>
            <a:r>
              <a:rPr lang="en-US" altLang="zh-CN" sz="2400" b="1" noProof="1">
                <a:latin typeface="Times New Roman" panose="02020603050405020304" pitchFamily="18" charset="0"/>
                <a:ea typeface="宋体" panose="02010600030101010101" pitchFamily="2" charset="-122"/>
              </a:rPr>
              <a:t>vj,vk&gt;</a:t>
            </a:r>
            <a:r>
              <a:rPr lang="zh-CN" altLang="en-US" sz="2400" b="1" noProof="1">
                <a:latin typeface="Times New Roman" panose="02020603050405020304" pitchFamily="18" charset="0"/>
                <a:ea typeface="宋体" panose="02010600030101010101" pitchFamily="2" charset="-122"/>
              </a:rPr>
              <a:t>表示，其持续时间记为</a:t>
            </a:r>
            <a:r>
              <a:rPr lang="en-US" altLang="zh-CN" sz="2400" b="1" noProof="1">
                <a:solidFill>
                  <a:srgbClr val="FF0000"/>
                </a:solidFill>
                <a:latin typeface="Times New Roman" panose="02020603050405020304" pitchFamily="18" charset="0"/>
                <a:ea typeface="宋体" panose="02010600030101010101" pitchFamily="2" charset="-122"/>
              </a:rPr>
              <a:t>dut</a:t>
            </a:r>
            <a:r>
              <a:rPr lang="en-US" altLang="zh-CN" sz="2400" b="1" noProof="1">
                <a:latin typeface="Times New Roman" panose="02020603050405020304" pitchFamily="18" charset="0"/>
                <a:ea typeface="宋体" panose="02010600030101010101" pitchFamily="2" charset="-122"/>
              </a:rPr>
              <a:t>(&lt;vj,vk&gt;)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问题：</a:t>
            </a:r>
            <a:r>
              <a:rPr lang="zh-CN" altLang="en-US" sz="2400" b="1" noProof="1">
                <a:latin typeface="Times New Roman" panose="02020603050405020304" pitchFamily="18" charset="0"/>
                <a:ea typeface="宋体" panose="02010600030101010101" pitchFamily="2" charset="-122"/>
              </a:rPr>
              <a:t>（1）完成整项工程</a:t>
            </a:r>
            <a:r>
              <a:rPr lang="zh-CN" altLang="en-US" sz="2400" b="1" noProof="1">
                <a:solidFill>
                  <a:srgbClr val="FF0000"/>
                </a:solidFill>
                <a:latin typeface="Times New Roman" panose="02020603050405020304" pitchFamily="18" charset="0"/>
                <a:ea typeface="宋体" panose="02010600030101010101" pitchFamily="2" charset="-122"/>
              </a:rPr>
              <a:t>至少</a:t>
            </a:r>
            <a:r>
              <a:rPr lang="zh-CN" altLang="en-US" sz="2400" b="1" noProof="1">
                <a:latin typeface="Times New Roman" panose="02020603050405020304" pitchFamily="18" charset="0"/>
                <a:ea typeface="宋体" panose="02010600030101010101" pitchFamily="2" charset="-122"/>
              </a:rPr>
              <a:t>需要多少时间？</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（2）哪些活动是影响工程进度的</a:t>
            </a:r>
            <a:r>
              <a:rPr lang="zh-CN" altLang="en-US" sz="2400" b="1" noProof="1">
                <a:solidFill>
                  <a:srgbClr val="FF0000"/>
                </a:solidFill>
                <a:latin typeface="Times New Roman" panose="02020603050405020304" pitchFamily="18" charset="0"/>
                <a:ea typeface="宋体" panose="02010600030101010101" pitchFamily="2" charset="-122"/>
              </a:rPr>
              <a:t>关键活动</a:t>
            </a:r>
            <a:r>
              <a:rPr lang="zh-CN" altLang="en-US" sz="2400" b="1" noProof="1">
                <a:latin typeface="Times New Roman" panose="02020603050405020304" pitchFamily="18" charset="0"/>
                <a:ea typeface="宋体" panose="02010600030101010101" pitchFamily="2" charset="-122"/>
              </a:rPr>
              <a:t>？</a:t>
            </a:r>
          </a:p>
        </p:txBody>
      </p:sp>
      <p:grpSp>
        <p:nvGrpSpPr>
          <p:cNvPr id="5" name="组合 35844"/>
          <p:cNvGrpSpPr>
            <a:grpSpLocks/>
          </p:cNvGrpSpPr>
          <p:nvPr/>
        </p:nvGrpSpPr>
        <p:grpSpPr bwMode="auto">
          <a:xfrm>
            <a:off x="3791744" y="4365105"/>
            <a:ext cx="4551362" cy="2424113"/>
            <a:chOff x="0" y="0"/>
            <a:chExt cx="2867" cy="1527"/>
          </a:xfrm>
        </p:grpSpPr>
        <p:grpSp>
          <p:nvGrpSpPr>
            <p:cNvPr id="6" name="组合 35845"/>
            <p:cNvGrpSpPr>
              <a:grpSpLocks/>
            </p:cNvGrpSpPr>
            <p:nvPr/>
          </p:nvGrpSpPr>
          <p:grpSpPr bwMode="auto">
            <a:xfrm>
              <a:off x="0" y="0"/>
              <a:ext cx="2867" cy="1527"/>
              <a:chOff x="0" y="0"/>
              <a:chExt cx="2867" cy="1527"/>
            </a:xfrm>
          </p:grpSpPr>
          <p:sp>
            <p:nvSpPr>
              <p:cNvPr id="18"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19"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0"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1"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4"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5"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6"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7"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8"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9"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10"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11"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12"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13"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14"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15"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16"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17"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38" name="矩形 38"/>
          <p:cNvSpPr/>
          <p:nvPr/>
        </p:nvSpPr>
        <p:spPr>
          <a:xfrm>
            <a:off x="1919288" y="3572942"/>
            <a:ext cx="8208962" cy="733236"/>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800" b="1" noProof="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zh-CN" altLang="en-US" dirty="0" smtClean="0">
                <a:solidFill>
                  <a:srgbClr val="0000FF"/>
                </a:solidFill>
              </a:rPr>
              <a:t>关键路径的历史</a:t>
            </a:r>
            <a:endParaRPr lang="zh-CN" altLang="en-US" dirty="0">
              <a:solidFill>
                <a:srgbClr val="0000FF"/>
              </a:solidFill>
            </a:endParaRPr>
          </a:p>
        </p:txBody>
      </p:sp>
      <p:sp>
        <p:nvSpPr>
          <p:cNvPr id="3" name="内容占位符 2"/>
          <p:cNvSpPr>
            <a:spLocks noGrp="1"/>
          </p:cNvSpPr>
          <p:nvPr>
            <p:ph idx="1"/>
          </p:nvPr>
        </p:nvSpPr>
        <p:spPr>
          <a:xfrm>
            <a:off x="1127448" y="1124744"/>
            <a:ext cx="10413278" cy="5038725"/>
          </a:xfrm>
        </p:spPr>
        <p:txBody>
          <a:bodyPr>
            <a:noAutofit/>
          </a:bodyPr>
          <a:lstStyle/>
          <a:p>
            <a:r>
              <a:rPr lang="en-US" altLang="zh-CN" sz="2400" dirty="0"/>
              <a:t>1956</a:t>
            </a:r>
            <a:r>
              <a:rPr lang="zh-CN" altLang="en-US" sz="2400" dirty="0"/>
              <a:t>年美国杜邦公司的</a:t>
            </a:r>
            <a:r>
              <a:rPr lang="en-US" altLang="zh-CN" sz="2400" dirty="0"/>
              <a:t>Morgan Walker</a:t>
            </a:r>
            <a:r>
              <a:rPr lang="zh-CN" altLang="en-US" sz="2400" dirty="0"/>
              <a:t>和兰德公司的数学家</a:t>
            </a:r>
            <a:r>
              <a:rPr lang="en-US" altLang="zh-CN" sz="2400" dirty="0"/>
              <a:t>James E. Kelly</a:t>
            </a:r>
            <a:r>
              <a:rPr lang="zh-CN" altLang="en-US" sz="2400" dirty="0"/>
              <a:t>首次提出，</a:t>
            </a:r>
            <a:r>
              <a:rPr lang="en-US" altLang="zh-CN" sz="2400" dirty="0"/>
              <a:t>1957</a:t>
            </a:r>
            <a:r>
              <a:rPr lang="zh-CN" altLang="en-US" sz="2400" dirty="0"/>
              <a:t>首次用于建造化工厂，使工期比原计划缩短了</a:t>
            </a:r>
            <a:r>
              <a:rPr lang="en-US" altLang="zh-CN" sz="2400" dirty="0"/>
              <a:t>4</a:t>
            </a:r>
            <a:r>
              <a:rPr lang="zh-CN" altLang="en-US" sz="2400" dirty="0"/>
              <a:t>个月，</a:t>
            </a:r>
            <a:r>
              <a:rPr lang="en-US" altLang="zh-CN" sz="2400" dirty="0"/>
              <a:t>1959</a:t>
            </a:r>
            <a:r>
              <a:rPr lang="zh-CN" altLang="en-US" sz="2400" dirty="0"/>
              <a:t>年首次发表论文；</a:t>
            </a:r>
            <a:endParaRPr lang="en-US" altLang="zh-CN" sz="2400" dirty="0"/>
          </a:p>
          <a:p>
            <a:r>
              <a:rPr lang="zh-CN" altLang="en-US" sz="2400" dirty="0"/>
              <a:t>杜邦公司在采用关键路径法的一年中，节省了</a:t>
            </a:r>
            <a:r>
              <a:rPr lang="en-US" altLang="zh-CN" sz="2400" dirty="0"/>
              <a:t>100</a:t>
            </a:r>
            <a:r>
              <a:rPr lang="zh-CN" altLang="en-US" sz="2400" dirty="0"/>
              <a:t>万美元；</a:t>
            </a:r>
            <a:endParaRPr lang="en-US" altLang="zh-CN" sz="2400" dirty="0"/>
          </a:p>
          <a:p>
            <a:r>
              <a:rPr lang="en-US" altLang="zh-CN" sz="2400" dirty="0"/>
              <a:t>1972</a:t>
            </a:r>
            <a:r>
              <a:rPr lang="zh-CN" altLang="en-US" sz="2400" dirty="0"/>
              <a:t>年法庭由于承包商没有使用关键路径法（</a:t>
            </a:r>
            <a:r>
              <a:rPr lang="en-US" altLang="zh-CN" sz="2400" dirty="0"/>
              <a:t>CPM</a:t>
            </a:r>
            <a:r>
              <a:rPr lang="zh-CN" altLang="en-US" sz="2400" dirty="0"/>
              <a:t>）而拒绝了承包商的索赔，因为其使用的横道图不能显示具体的活动是否在关键线路上，从而无法判断活动耽误对于整体的影响；</a:t>
            </a:r>
            <a:endParaRPr lang="en-US" altLang="zh-CN" sz="2400" dirty="0"/>
          </a:p>
          <a:p>
            <a:r>
              <a:rPr lang="zh-CN" altLang="en-US" sz="2400" dirty="0"/>
              <a:t>适用于已有实际经验的项目，各活动所需作业时间可确定或者可预估；</a:t>
            </a:r>
            <a:endParaRPr lang="en-US" altLang="zh-CN" sz="2400" dirty="0"/>
          </a:p>
          <a:p>
            <a:r>
              <a:rPr lang="zh-CN" altLang="en-US" sz="2400" dirty="0"/>
              <a:t>项目管理专业人员资格认证</a:t>
            </a:r>
            <a:r>
              <a:rPr lang="en-US" altLang="zh-CN" sz="2400" dirty="0"/>
              <a:t>(Project Management Professional, PMP)</a:t>
            </a:r>
            <a:r>
              <a:rPr lang="zh-CN" altLang="en-US" sz="2400" dirty="0"/>
              <a:t>考试必考内容；</a:t>
            </a:r>
            <a:endParaRPr lang="en-US" altLang="zh-CN" sz="2400" dirty="0"/>
          </a:p>
          <a:p>
            <a:r>
              <a:rPr lang="zh-CN" altLang="en-US" sz="2400" dirty="0"/>
              <a:t>确定关键路径的目的在于找出项目的总工期以及那些影响工期的关键</a:t>
            </a:r>
            <a:r>
              <a:rPr lang="zh-CN" altLang="en-US" sz="2400" dirty="0" smtClean="0"/>
              <a:t>活动</a:t>
            </a:r>
            <a:endParaRPr lang="zh-CN" altLang="en-US" sz="2400" dirty="0"/>
          </a:p>
        </p:txBody>
      </p:sp>
    </p:spTree>
    <p:extLst>
      <p:ext uri="{BB962C8B-B14F-4D97-AF65-F5344CB8AC3E}">
        <p14:creationId xmlns:p14="http://schemas.microsoft.com/office/powerpoint/2010/main" val="337193156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idx="1"/>
          </p:nvPr>
        </p:nvSpPr>
        <p:spPr>
          <a:xfrm>
            <a:off x="263352" y="260648"/>
            <a:ext cx="11593288" cy="5193185"/>
          </a:xfrm>
        </p:spPr>
        <p:txBody>
          <a:bodyPr>
            <a:noAutofit/>
          </a:bodyPr>
          <a:lstStyle/>
          <a:p>
            <a:pPr marL="279400" lvl="1" indent="-279400" eaLnBrk="1" hangingPunct="1">
              <a:defRPr/>
            </a:pPr>
            <a:r>
              <a:rPr kumimoji="1" lang="zh-CN" altLang="en-US" sz="3200" b="1" dirty="0" smtClean="0">
                <a:solidFill>
                  <a:srgbClr val="FF0000"/>
                </a:solidFill>
                <a:latin typeface="Times New Roman" panose="02020603050405020304" pitchFamily="18" charset="0"/>
                <a:ea typeface="黑体" panose="02010609060101010101" pitchFamily="49" charset="-122"/>
              </a:rPr>
              <a:t>定义</a:t>
            </a:r>
            <a:r>
              <a:rPr kumimoji="1" lang="en-US" altLang="zh-CN" sz="3200" b="1" dirty="0" smtClean="0">
                <a:solidFill>
                  <a:srgbClr val="FF0000"/>
                </a:solidFill>
                <a:latin typeface="Times New Roman" panose="02020603050405020304" pitchFamily="18" charset="0"/>
                <a:ea typeface="黑体" panose="02010609060101010101" pitchFamily="49" charset="-122"/>
              </a:rPr>
              <a:t>1</a:t>
            </a:r>
            <a:endParaRPr kumimoji="1" lang="zh-CN" altLang="en-US" sz="32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en-US" altLang="zh-CN" sz="2400" b="1" u="sng" dirty="0" smtClean="0">
                <a:latin typeface="Times New Roman" panose="02020603050405020304" pitchFamily="18" charset="0"/>
                <a:ea typeface="黑体" panose="02010609060101010101" pitchFamily="49" charset="-122"/>
              </a:rPr>
              <a:t>AOE</a:t>
            </a:r>
            <a:r>
              <a:rPr kumimoji="1" lang="zh-CN" altLang="en-US" sz="2400" b="1" u="sng" dirty="0" smtClean="0">
                <a:latin typeface="Times New Roman" panose="02020603050405020304" pitchFamily="18" charset="0"/>
                <a:ea typeface="黑体" panose="02010609060101010101" pitchFamily="49" charset="-122"/>
              </a:rPr>
              <a:t>网</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latin typeface="Times New Roman" panose="02020603050405020304" pitchFamily="18" charset="0"/>
                <a:ea typeface="黑体" panose="02010609060101010101" pitchFamily="49" charset="-122"/>
              </a:rPr>
              <a:t>Activity On Edge network, </a:t>
            </a:r>
            <a:r>
              <a:rPr kumimoji="1" lang="zh-CN" altLang="en-US" sz="2400" b="1" dirty="0" smtClean="0">
                <a:latin typeface="Times New Roman" panose="02020603050405020304" pitchFamily="18" charset="0"/>
                <a:ea typeface="黑体" panose="02010609060101010101" pitchFamily="49" charset="-122"/>
              </a:rPr>
              <a:t>边表示活动的网</a:t>
            </a:r>
            <a:r>
              <a:rPr kumimoji="1" lang="en-US" altLang="zh-CN" sz="2400" b="1" dirty="0" smtClean="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是一个</a:t>
            </a:r>
            <a:r>
              <a:rPr kumimoji="1" lang="zh-CN" altLang="en-US" sz="2400" b="1" dirty="0" smtClean="0">
                <a:solidFill>
                  <a:srgbClr val="0000CC"/>
                </a:solidFill>
                <a:latin typeface="Times New Roman" panose="02020603050405020304" pitchFamily="18" charset="0"/>
                <a:ea typeface="黑体" panose="02010609060101010101" pitchFamily="49" charset="-122"/>
              </a:rPr>
              <a:t>顶点表示事件，弧表示活动，权表示活动持续时间</a:t>
            </a:r>
            <a:r>
              <a:rPr kumimoji="1" lang="zh-CN" altLang="en-US" sz="2400" b="1" dirty="0" smtClean="0">
                <a:latin typeface="Times New Roman" panose="02020603050405020304" pitchFamily="18" charset="0"/>
                <a:ea typeface="黑体" panose="02010609060101010101" pitchFamily="49" charset="-122"/>
              </a:rPr>
              <a:t>的带权有向无环图。网中仅存在一个入度为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的顶点，称作</a:t>
            </a:r>
            <a:r>
              <a:rPr kumimoji="1" lang="zh-CN" altLang="en-US" sz="2400" b="1" dirty="0" smtClean="0">
                <a:solidFill>
                  <a:srgbClr val="FF0000"/>
                </a:solidFill>
                <a:latin typeface="Times New Roman" panose="02020603050405020304" pitchFamily="18" charset="0"/>
                <a:ea typeface="黑体" panose="02010609060101010101" pitchFamily="49" charset="-122"/>
              </a:rPr>
              <a:t>开始顶点</a:t>
            </a:r>
            <a:r>
              <a:rPr kumimoji="1" lang="en-US" altLang="zh-CN" sz="2400" b="1" dirty="0" smtClean="0">
                <a:solidFill>
                  <a:srgbClr val="FF0000"/>
                </a:solidFill>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；网中仅存在一个出度为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的顶点，称为</a:t>
            </a:r>
            <a:r>
              <a:rPr kumimoji="1" lang="zh-CN" altLang="en-US" sz="2400" b="1" dirty="0" smtClean="0">
                <a:solidFill>
                  <a:srgbClr val="FF0000"/>
                </a:solidFill>
                <a:latin typeface="Times New Roman" panose="02020603050405020304" pitchFamily="18" charset="0"/>
                <a:ea typeface="黑体" panose="02010609060101010101" pitchFamily="49" charset="-122"/>
              </a:rPr>
              <a:t>结束顶点</a:t>
            </a:r>
            <a:r>
              <a:rPr kumimoji="1" lang="en-US" altLang="zh-CN" sz="2400" b="1" dirty="0" smtClean="0">
                <a:solidFill>
                  <a:srgbClr val="FF0000"/>
                </a:solidFill>
                <a:latin typeface="Times New Roman" panose="02020603050405020304" pitchFamily="18" charset="0"/>
                <a:ea typeface="黑体" panose="02010609060101010101" pitchFamily="49" charset="-122"/>
              </a:rPr>
              <a:t>vn</a:t>
            </a:r>
            <a:endParaRPr kumimoji="1" lang="zh-CN" altLang="en-US" sz="24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smtClean="0">
                <a:latin typeface="Times New Roman" panose="02020603050405020304" pitchFamily="18" charset="0"/>
                <a:ea typeface="黑体" panose="02010609060101010101" pitchFamily="49" charset="-122"/>
              </a:rPr>
              <a:t>距离</a:t>
            </a:r>
            <a:r>
              <a:rPr kumimoji="1" lang="zh-CN" altLang="en-US" sz="2400" b="1" dirty="0" smtClean="0">
                <a:latin typeface="Times New Roman" panose="02020603050405020304" pitchFamily="18" charset="0"/>
                <a:ea typeface="黑体" panose="02010609060101010101" pitchFamily="49" charset="-122"/>
              </a:rPr>
              <a:t>——路径上各活动持续时间之和</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关键路径</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从开始顶点到结束顶点的</a:t>
            </a:r>
            <a:r>
              <a:rPr kumimoji="1" lang="zh-CN" altLang="en-US" sz="2400" b="1" dirty="0">
                <a:solidFill>
                  <a:srgbClr val="0000FF"/>
                </a:solidFill>
                <a:latin typeface="Times New Roman" panose="02020603050405020304" pitchFamily="18" charset="0"/>
                <a:ea typeface="黑体" panose="02010609060101010101" pitchFamily="49" charset="-122"/>
              </a:rPr>
              <a:t>距离最长</a:t>
            </a:r>
            <a:r>
              <a:rPr kumimoji="1" lang="zh-CN" altLang="en-US" sz="2400" b="1" dirty="0">
                <a:latin typeface="Times New Roman" panose="02020603050405020304" pitchFamily="18" charset="0"/>
                <a:ea typeface="黑体" panose="02010609060101010101" pitchFamily="49" charset="-122"/>
              </a:rPr>
              <a:t>的路径 </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a:t>
            </a:r>
            <a:r>
              <a:rPr kumimoji="1" lang="zh-CN" altLang="en-US" sz="2400" b="1" u="sng" dirty="0" smtClean="0">
                <a:latin typeface="Times New Roman" panose="02020603050405020304" pitchFamily="18" charset="0"/>
                <a:ea typeface="黑体" panose="02010609060101010101" pitchFamily="49" charset="-122"/>
              </a:rPr>
              <a:t>活动</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关键路径</a:t>
            </a:r>
            <a:r>
              <a:rPr kumimoji="1" lang="zh-CN" altLang="en-US" sz="2400" b="1" dirty="0">
                <a:latin typeface="Times New Roman" panose="02020603050405020304" pitchFamily="18" charset="0"/>
                <a:ea typeface="黑体" panose="02010609060101010101" pitchFamily="49" charset="-122"/>
              </a:rPr>
              <a:t>上的活动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由于</a:t>
            </a:r>
            <a:r>
              <a:rPr kumimoji="1" lang="en-US" altLang="zh-CN" sz="2400" b="1" dirty="0">
                <a:latin typeface="Times New Roman" panose="02020603050405020304" pitchFamily="18" charset="0"/>
                <a:ea typeface="黑体" panose="02010609060101010101" pitchFamily="49" charset="-122"/>
              </a:rPr>
              <a:t>AOE</a:t>
            </a:r>
            <a:r>
              <a:rPr kumimoji="1" lang="zh-CN" altLang="en-US" sz="2400" b="1" dirty="0">
                <a:latin typeface="Times New Roman" panose="02020603050405020304" pitchFamily="18" charset="0"/>
                <a:ea typeface="黑体" panose="02010609060101010101" pitchFamily="49" charset="-122"/>
              </a:rPr>
              <a:t>网中某些活动可以同时进行，要保证每个活动都能无矛盾顺利完成</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约束条件</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a:t>
            </a:r>
            <a:r>
              <a:rPr kumimoji="1" lang="zh-CN" altLang="en-US" sz="2400" b="1" u="sng" dirty="0">
                <a:latin typeface="Times New Roman" panose="02020603050405020304" pitchFamily="18" charset="0"/>
                <a:ea typeface="黑体" panose="02010609060101010101" pitchFamily="49" charset="-122"/>
              </a:rPr>
              <a:t>完成该工程的最少时间就是该工程</a:t>
            </a:r>
            <a:r>
              <a:rPr kumimoji="1" lang="en-US" altLang="zh-CN" sz="2400" b="1" u="sng" dirty="0">
                <a:latin typeface="Times New Roman" panose="02020603050405020304" pitchFamily="18" charset="0"/>
                <a:ea typeface="黑体" panose="02010609060101010101" pitchFamily="49" charset="-122"/>
              </a:rPr>
              <a:t>AOE</a:t>
            </a:r>
            <a:r>
              <a:rPr kumimoji="1" lang="zh-CN" altLang="en-US" sz="2400" b="1" u="sng" dirty="0">
                <a:latin typeface="Times New Roman" panose="02020603050405020304" pitchFamily="18" charset="0"/>
                <a:ea typeface="黑体" panose="02010609060101010101" pitchFamily="49" charset="-122"/>
              </a:rPr>
              <a:t>网的</a:t>
            </a:r>
            <a:br>
              <a:rPr kumimoji="1" lang="zh-CN" altLang="en-US" sz="2400" b="1" u="sng" dirty="0">
                <a:latin typeface="Times New Roman" panose="02020603050405020304" pitchFamily="18" charset="0"/>
                <a:ea typeface="黑体" panose="02010609060101010101" pitchFamily="49" charset="-122"/>
              </a:rPr>
            </a:br>
            <a:r>
              <a:rPr kumimoji="1" lang="zh-CN" altLang="en-US" sz="2400" b="1" u="sng" dirty="0">
                <a:latin typeface="Times New Roman" panose="02020603050405020304" pitchFamily="18" charset="0"/>
                <a:ea typeface="黑体" panose="02010609060101010101" pitchFamily="49" charset="-122"/>
              </a:rPr>
              <a:t>关键路径的距离</a:t>
            </a:r>
            <a:r>
              <a:rPr kumimoji="1" lang="zh-CN" altLang="en-US" sz="2400" b="1" dirty="0">
                <a:latin typeface="Times New Roman" panose="02020603050405020304" pitchFamily="18" charset="0"/>
                <a:ea typeface="黑体" panose="02010609060101010101" pitchFamily="49" charset="-122"/>
              </a:rPr>
              <a:t>。</a:t>
            </a: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zh-CN" altLang="en-US" sz="2400" b="1" dirty="0" smtClean="0">
              <a:latin typeface="Times New Roman" panose="02020603050405020304" pitchFamily="18" charset="0"/>
              <a:ea typeface="黑体" panose="02010609060101010101" pitchFamily="49" charset="-122"/>
            </a:endParaRPr>
          </a:p>
          <a:p>
            <a:pPr marL="457200" lvl="2" indent="-355600" eaLnBrk="1" hangingPunct="1">
              <a:defRPr/>
            </a:pPr>
            <a:r>
              <a:rPr kumimoji="1" lang="zh-CN" altLang="en-US" sz="3600" b="1" dirty="0">
                <a:solidFill>
                  <a:srgbClr val="262673"/>
                </a:solidFill>
                <a:latin typeface="Times New Roman" panose="02020603050405020304" pitchFamily="18" charset="0"/>
                <a:ea typeface="黑体" panose="02010609060101010101" pitchFamily="49" charset="-122"/>
              </a:rPr>
              <a:t>性质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只有在某顶点所代表的</a:t>
            </a:r>
            <a:r>
              <a:rPr kumimoji="1" lang="zh-CN" altLang="en-US" sz="2400" b="1" dirty="0">
                <a:solidFill>
                  <a:srgbClr val="0000FF"/>
                </a:solidFill>
                <a:latin typeface="Times New Roman" panose="02020603050405020304" pitchFamily="18" charset="0"/>
                <a:ea typeface="黑体" panose="02010609060101010101" pitchFamily="49" charset="-122"/>
              </a:rPr>
              <a:t>事件发生后</a:t>
            </a:r>
            <a:r>
              <a:rPr kumimoji="1" lang="zh-CN" altLang="en-US" sz="2400" b="1" dirty="0">
                <a:latin typeface="Times New Roman" panose="02020603050405020304" pitchFamily="18" charset="0"/>
                <a:ea typeface="黑体" panose="02010609060101010101" pitchFamily="49" charset="-122"/>
              </a:rPr>
              <a:t>，从该顶点出发的各活动才能开始；</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只有在进入某顶点的</a:t>
            </a:r>
            <a:r>
              <a:rPr kumimoji="1" lang="zh-CN" altLang="en-US" sz="2400" b="1" dirty="0">
                <a:solidFill>
                  <a:srgbClr val="0000FF"/>
                </a:solidFill>
                <a:latin typeface="Times New Roman" panose="02020603050405020304" pitchFamily="18" charset="0"/>
                <a:ea typeface="黑体" panose="02010609060101010101" pitchFamily="49" charset="-122"/>
              </a:rPr>
              <a:t>各活动都结束</a:t>
            </a:r>
            <a:r>
              <a:rPr kumimoji="1" lang="zh-CN" altLang="en-US" sz="2400" b="1" dirty="0">
                <a:latin typeface="Times New Roman" panose="02020603050405020304" pitchFamily="18" charset="0"/>
                <a:ea typeface="黑体" panose="02010609060101010101" pitchFamily="49" charset="-122"/>
              </a:rPr>
              <a:t>，该顶点所代表的事件才能发生。</a:t>
            </a:r>
          </a:p>
        </p:txBody>
      </p:sp>
      <p:grpSp>
        <p:nvGrpSpPr>
          <p:cNvPr id="2" name="组合 36866"/>
          <p:cNvGrpSpPr>
            <a:grpSpLocks/>
          </p:cNvGrpSpPr>
          <p:nvPr/>
        </p:nvGrpSpPr>
        <p:grpSpPr bwMode="auto">
          <a:xfrm>
            <a:off x="6600826" y="3717032"/>
            <a:ext cx="3960813" cy="1944688"/>
            <a:chOff x="0" y="0"/>
            <a:chExt cx="2867" cy="1527"/>
          </a:xfrm>
        </p:grpSpPr>
        <p:grpSp>
          <p:nvGrpSpPr>
            <p:cNvPr id="168964" name="组合 36867"/>
            <p:cNvGrpSpPr>
              <a:grpSpLocks/>
            </p:cNvGrpSpPr>
            <p:nvPr/>
          </p:nvGrpSpPr>
          <p:grpSpPr bwMode="auto">
            <a:xfrm>
              <a:off x="0" y="0"/>
              <a:ext cx="2867" cy="1527"/>
              <a:chOff x="0" y="0"/>
              <a:chExt cx="2867" cy="1527"/>
            </a:xfrm>
          </p:grpSpPr>
          <p:sp>
            <p:nvSpPr>
              <p:cNvPr id="223244" name="Oval 8"/>
              <p:cNvSpPr/>
              <p:nvPr/>
            </p:nvSpPr>
            <p:spPr>
              <a:xfrm>
                <a:off x="2679" y="36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3245" name="Oval 9"/>
              <p:cNvSpPr/>
              <p:nvPr/>
            </p:nvSpPr>
            <p:spPr>
              <a:xfrm>
                <a:off x="1951" y="725"/>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3246" name="Oval 10"/>
              <p:cNvSpPr/>
              <p:nvPr/>
            </p:nvSpPr>
            <p:spPr>
              <a:xfrm>
                <a:off x="1936" y="0"/>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3247" name="Oval 11"/>
              <p:cNvSpPr/>
              <p:nvPr/>
            </p:nvSpPr>
            <p:spPr>
              <a:xfrm>
                <a:off x="1343" y="1305"/>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3248" name="Oval 12"/>
              <p:cNvSpPr/>
              <p:nvPr/>
            </p:nvSpPr>
            <p:spPr>
              <a:xfrm>
                <a:off x="629" y="1305"/>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3249" name="Oval 13"/>
              <p:cNvSpPr/>
              <p:nvPr/>
            </p:nvSpPr>
            <p:spPr>
              <a:xfrm>
                <a:off x="1347" y="454"/>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3250" name="Oval 14"/>
              <p:cNvSpPr/>
              <p:nvPr/>
            </p:nvSpPr>
            <p:spPr>
              <a:xfrm>
                <a:off x="642" y="772"/>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3251" name="Oval 15"/>
              <p:cNvSpPr/>
              <p:nvPr/>
            </p:nvSpPr>
            <p:spPr>
              <a:xfrm>
                <a:off x="627" y="22"/>
                <a:ext cx="186"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3252" name="Oval 16"/>
              <p:cNvSpPr/>
              <p:nvPr/>
            </p:nvSpPr>
            <p:spPr>
              <a:xfrm>
                <a:off x="0" y="44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6898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3"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8985" name="组合 36881"/>
              <p:cNvGrpSpPr>
                <a:grpSpLocks/>
              </p:cNvGrpSpPr>
              <p:nvPr/>
            </p:nvGrpSpPr>
            <p:grpSpPr bwMode="auto">
              <a:xfrm>
                <a:off x="166" y="107"/>
                <a:ext cx="2600" cy="733"/>
                <a:chOff x="0" y="0"/>
                <a:chExt cx="2600" cy="733"/>
              </a:xfrm>
            </p:grpSpPr>
            <p:sp>
              <p:nvSpPr>
                <p:cNvPr id="168998"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9"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1"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2"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3"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8986"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3259"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3260"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3261"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3262" name="Text Box 32"/>
              <p:cNvSpPr txBox="1"/>
              <p:nvPr/>
            </p:nvSpPr>
            <p:spPr>
              <a:xfrm>
                <a:off x="851"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3263"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3264"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3265" name="Text Box 35"/>
              <p:cNvSpPr txBox="1"/>
              <p:nvPr/>
            </p:nvSpPr>
            <p:spPr>
              <a:xfrm rot="2110140">
                <a:off x="868"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3266"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3267" name="Text Box 37"/>
              <p:cNvSpPr txBox="1"/>
              <p:nvPr/>
            </p:nvSpPr>
            <p:spPr>
              <a:xfrm rot="1348562">
                <a:off x="1524"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3268" name="Text Box 38"/>
              <p:cNvSpPr txBox="1"/>
              <p:nvPr/>
            </p:nvSpPr>
            <p:spPr>
              <a:xfrm rot="1332095">
                <a:off x="2128"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3269" name="Text Box 39"/>
              <p:cNvSpPr txBox="1"/>
              <p:nvPr/>
            </p:nvSpPr>
            <p:spPr>
              <a:xfrm rot="20106522">
                <a:off x="2166" y="592"/>
                <a:ext cx="600"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68965" name="组合 36900"/>
            <p:cNvGrpSpPr>
              <a:grpSpLocks/>
            </p:cNvGrpSpPr>
            <p:nvPr/>
          </p:nvGrpSpPr>
          <p:grpSpPr bwMode="auto">
            <a:xfrm>
              <a:off x="166" y="107"/>
              <a:ext cx="2600" cy="733"/>
              <a:chOff x="0" y="0"/>
              <a:chExt cx="2600" cy="733"/>
            </a:xfrm>
          </p:grpSpPr>
          <p:sp>
            <p:nvSpPr>
              <p:cNvPr id="168966"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8"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3" name="圆角矩形标注 2"/>
          <p:cNvSpPr/>
          <p:nvPr/>
        </p:nvSpPr>
        <p:spPr bwMode="auto">
          <a:xfrm>
            <a:off x="9097173" y="1947991"/>
            <a:ext cx="1890086" cy="777258"/>
          </a:xfrm>
          <a:prstGeom prst="wedgeRoundRectCallout">
            <a:avLst>
              <a:gd name="adj1" fmla="val -58047"/>
              <a:gd name="adj2" fmla="val 24275"/>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nSpc>
                <a:spcPct val="80000"/>
              </a:lnSpc>
            </a:pPr>
            <a:r>
              <a:rPr lang="zh-CN" altLang="en-US" sz="2000" dirty="0"/>
              <a:t>改进后的</a:t>
            </a:r>
            <a:r>
              <a:rPr lang="en-US" altLang="zh-CN" sz="2000" dirty="0" err="1"/>
              <a:t>Dijkstra</a:t>
            </a:r>
            <a:r>
              <a:rPr lang="zh-CN" altLang="en-US" sz="2000" dirty="0"/>
              <a:t>算法能求所有的最长路径吗？</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xEl>
                                              <p:pRg st="1" end="1"/>
                                            </p:txEl>
                                          </p:spTgt>
                                        </p:tgtEl>
                                        <p:attrNameLst>
                                          <p:attrName>style.visibility</p:attrName>
                                        </p:attrNameLst>
                                      </p:cBhvr>
                                      <p:to>
                                        <p:strVal val="visible"/>
                                      </p:to>
                                    </p:set>
                                    <p:anim calcmode="lin" valueType="num">
                                      <p:cBhvr additive="base">
                                        <p:cTn id="7" dur="500" fill="hold"/>
                                        <p:tgtEl>
                                          <p:spTgt spid="3686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6">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6">
                                            <p:txEl>
                                              <p:pRg st="2" end="2"/>
                                            </p:txEl>
                                          </p:spTgt>
                                        </p:tgtEl>
                                        <p:attrNameLst>
                                          <p:attrName>style.visibility</p:attrName>
                                        </p:attrNameLst>
                                      </p:cBhvr>
                                      <p:to>
                                        <p:strVal val="visible"/>
                                      </p:to>
                                    </p:set>
                                    <p:anim calcmode="lin" valueType="num">
                                      <p:cBhvr additive="base">
                                        <p:cTn id="13" dur="500" fill="hold"/>
                                        <p:tgtEl>
                                          <p:spTgt spid="3686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6">
                                            <p:txEl>
                                              <p:pRg st="3" end="3"/>
                                            </p:txEl>
                                          </p:spTgt>
                                        </p:tgtEl>
                                        <p:attrNameLst>
                                          <p:attrName>style.visibility</p:attrName>
                                        </p:attrNameLst>
                                      </p:cBhvr>
                                      <p:to>
                                        <p:strVal val="visible"/>
                                      </p:to>
                                    </p:set>
                                    <p:anim calcmode="lin" valueType="num">
                                      <p:cBhvr additive="base">
                                        <p:cTn id="19"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8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6866">
                                            <p:txEl>
                                              <p:pRg st="4" end="4"/>
                                            </p:txEl>
                                          </p:spTgt>
                                        </p:tgtEl>
                                        <p:attrNameLst>
                                          <p:attrName>style.visibility</p:attrName>
                                        </p:attrNameLst>
                                      </p:cBhvr>
                                      <p:to>
                                        <p:strVal val="visible"/>
                                      </p:to>
                                    </p:set>
                                    <p:anim calcmode="lin" valueType="num">
                                      <p:cBhvr additive="base">
                                        <p:cTn id="30" dur="500" fill="hold"/>
                                        <p:tgtEl>
                                          <p:spTgt spid="36866">
                                            <p:txEl>
                                              <p:pRg st="4" end="4"/>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68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WHOOSH.WAV"/>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6866">
                                            <p:txEl>
                                              <p:pRg st="5" end="5"/>
                                            </p:txEl>
                                          </p:spTgt>
                                        </p:tgtEl>
                                        <p:attrNameLst>
                                          <p:attrName>style.visibility</p:attrName>
                                        </p:attrNameLst>
                                      </p:cBhvr>
                                      <p:to>
                                        <p:strVal val="visible"/>
                                      </p:to>
                                    </p:set>
                                    <p:anim calcmode="lin" valueType="num">
                                      <p:cBhvr additive="base">
                                        <p:cTn id="36"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68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3" name="WHOOSH.WAV"/>
                                        </p:tgtEl>
                                      </p:cMediaNode>
                                    </p:audio>
                                  </p:sub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6866">
                                            <p:txEl>
                                              <p:pRg st="9" end="9"/>
                                            </p:txEl>
                                          </p:spTgt>
                                        </p:tgtEl>
                                        <p:attrNameLst>
                                          <p:attrName>style.visibility</p:attrName>
                                        </p:attrNameLst>
                                      </p:cBhvr>
                                      <p:to>
                                        <p:strVal val="visible"/>
                                      </p:to>
                                    </p:set>
                                    <p:animEffect transition="in" filter="barn(inVertical)">
                                      <p:cBhvr>
                                        <p:cTn id="42" dur="500"/>
                                        <p:tgtEl>
                                          <p:spTgt spid="36866">
                                            <p:txEl>
                                              <p:pRg st="9" end="9"/>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36866">
                                            <p:txEl>
                                              <p:pRg st="10" end="10"/>
                                            </p:txEl>
                                          </p:spTgt>
                                        </p:tgtEl>
                                        <p:attrNameLst>
                                          <p:attrName>style.visibility</p:attrName>
                                        </p:attrNameLst>
                                      </p:cBhvr>
                                      <p:to>
                                        <p:strVal val="visible"/>
                                      </p:to>
                                    </p:set>
                                    <p:animEffect transition="in" filter="barn(inVertical)">
                                      <p:cBhvr>
                                        <p:cTn id="45" dur="500"/>
                                        <p:tgtEl>
                                          <p:spTgt spid="36866">
                                            <p:txEl>
                                              <p:pRg st="10" end="10"/>
                                            </p:txEl>
                                          </p:spTgt>
                                        </p:tgtEl>
                                      </p:cBhvr>
                                    </p:animEffect>
                                  </p:childTnLst>
                                </p:cTn>
                              </p:par>
                              <p:par>
                                <p:cTn id="46" presetID="16" presetClass="entr" presetSubtype="21" fill="hold" nodeType="withEffect">
                                  <p:stCondLst>
                                    <p:cond delay="0"/>
                                  </p:stCondLst>
                                  <p:childTnLst>
                                    <p:set>
                                      <p:cBhvr>
                                        <p:cTn id="47" dur="1" fill="hold">
                                          <p:stCondLst>
                                            <p:cond delay="0"/>
                                          </p:stCondLst>
                                        </p:cTn>
                                        <p:tgtEl>
                                          <p:spTgt spid="36866">
                                            <p:txEl>
                                              <p:pRg st="11" end="11"/>
                                            </p:txEl>
                                          </p:spTgt>
                                        </p:tgtEl>
                                        <p:attrNameLst>
                                          <p:attrName>style.visibility</p:attrName>
                                        </p:attrNameLst>
                                      </p:cBhvr>
                                      <p:to>
                                        <p:strVal val="visible"/>
                                      </p:to>
                                    </p:set>
                                    <p:animEffect transition="in" filter="barn(inVertical)">
                                      <p:cBhvr>
                                        <p:cTn id="48" dur="500"/>
                                        <p:tgtEl>
                                          <p:spTgt spid="3686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uiExpand="1" build="p" bldLvl="5"/>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3276600" y="28670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a</a:t>
            </a:r>
            <a:endParaRPr lang="en-US" altLang="zh-CN" sz="3200"/>
          </a:p>
        </p:txBody>
      </p:sp>
      <p:sp>
        <p:nvSpPr>
          <p:cNvPr id="5" name="Oval 3"/>
          <p:cNvSpPr>
            <a:spLocks noChangeArrowheads="1"/>
          </p:cNvSpPr>
          <p:nvPr/>
        </p:nvSpPr>
        <p:spPr bwMode="auto">
          <a:xfrm>
            <a:off x="4800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b</a:t>
            </a:r>
            <a:endParaRPr lang="en-US" altLang="zh-CN" sz="3200"/>
          </a:p>
        </p:txBody>
      </p:sp>
      <p:sp>
        <p:nvSpPr>
          <p:cNvPr id="6" name="Oval 4"/>
          <p:cNvSpPr>
            <a:spLocks noChangeArrowheads="1"/>
          </p:cNvSpPr>
          <p:nvPr/>
        </p:nvSpPr>
        <p:spPr bwMode="auto">
          <a:xfrm>
            <a:off x="4800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c</a:t>
            </a:r>
            <a:endParaRPr lang="en-US" altLang="zh-CN" sz="3200"/>
          </a:p>
        </p:txBody>
      </p:sp>
      <p:sp>
        <p:nvSpPr>
          <p:cNvPr id="7" name="Oval 5"/>
          <p:cNvSpPr>
            <a:spLocks noChangeArrowheads="1"/>
          </p:cNvSpPr>
          <p:nvPr/>
        </p:nvSpPr>
        <p:spPr bwMode="auto">
          <a:xfrm>
            <a:off x="38862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d</a:t>
            </a:r>
            <a:endParaRPr lang="en-US" altLang="zh-CN" sz="3200"/>
          </a:p>
        </p:txBody>
      </p:sp>
      <p:sp>
        <p:nvSpPr>
          <p:cNvPr id="8" name="Oval 6"/>
          <p:cNvSpPr>
            <a:spLocks noChangeArrowheads="1"/>
          </p:cNvSpPr>
          <p:nvPr/>
        </p:nvSpPr>
        <p:spPr bwMode="auto">
          <a:xfrm>
            <a:off x="6324600" y="29432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e</a:t>
            </a:r>
            <a:endParaRPr lang="en-US" altLang="zh-CN" sz="3200"/>
          </a:p>
        </p:txBody>
      </p:sp>
      <p:sp>
        <p:nvSpPr>
          <p:cNvPr id="9" name="Oval 7"/>
          <p:cNvSpPr>
            <a:spLocks noChangeArrowheads="1"/>
          </p:cNvSpPr>
          <p:nvPr/>
        </p:nvSpPr>
        <p:spPr bwMode="auto">
          <a:xfrm>
            <a:off x="67818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f</a:t>
            </a:r>
            <a:endParaRPr lang="en-US" altLang="zh-CN" sz="3200"/>
          </a:p>
        </p:txBody>
      </p:sp>
      <p:sp>
        <p:nvSpPr>
          <p:cNvPr id="10" name="Oval 8"/>
          <p:cNvSpPr>
            <a:spLocks noChangeArrowheads="1"/>
          </p:cNvSpPr>
          <p:nvPr/>
        </p:nvSpPr>
        <p:spPr bwMode="auto">
          <a:xfrm>
            <a:off x="7848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g</a:t>
            </a:r>
            <a:endParaRPr lang="en-US" altLang="zh-CN" sz="3200"/>
          </a:p>
        </p:txBody>
      </p:sp>
      <p:sp>
        <p:nvSpPr>
          <p:cNvPr id="11" name="Oval 9"/>
          <p:cNvSpPr>
            <a:spLocks noChangeArrowheads="1"/>
          </p:cNvSpPr>
          <p:nvPr/>
        </p:nvSpPr>
        <p:spPr bwMode="auto">
          <a:xfrm>
            <a:off x="7848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h</a:t>
            </a:r>
            <a:endParaRPr lang="en-US" altLang="zh-CN" sz="3200"/>
          </a:p>
        </p:txBody>
      </p:sp>
      <p:sp>
        <p:nvSpPr>
          <p:cNvPr id="12" name="Oval 10"/>
          <p:cNvSpPr>
            <a:spLocks noChangeArrowheads="1"/>
          </p:cNvSpPr>
          <p:nvPr/>
        </p:nvSpPr>
        <p:spPr bwMode="auto">
          <a:xfrm>
            <a:off x="9372600" y="29432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k</a:t>
            </a:r>
            <a:endParaRPr lang="en-US" altLang="zh-CN" sz="3200"/>
          </a:p>
        </p:txBody>
      </p:sp>
      <p:sp>
        <p:nvSpPr>
          <p:cNvPr id="13" name="Line 11"/>
          <p:cNvSpPr>
            <a:spLocks noChangeShapeType="1"/>
          </p:cNvSpPr>
          <p:nvPr/>
        </p:nvSpPr>
        <p:spPr bwMode="auto">
          <a:xfrm flipV="1">
            <a:off x="3657600" y="22574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a:off x="3733800" y="3095600"/>
            <a:ext cx="1066800" cy="8382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5257800" y="32480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257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flipV="1">
            <a:off x="67056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8305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flipV="1">
            <a:off x="8305800" y="33242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6781800" y="3248000"/>
            <a:ext cx="1066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3505200" y="3324200"/>
            <a:ext cx="609600" cy="1447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4343400" y="5000600"/>
            <a:ext cx="2438400" cy="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flipV="1">
            <a:off x="7239000" y="4238600"/>
            <a:ext cx="685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2"/>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6</a:t>
            </a:r>
            <a:endParaRPr lang="en-US" altLang="zh-CN" sz="3200"/>
          </a:p>
        </p:txBody>
      </p:sp>
      <p:sp>
        <p:nvSpPr>
          <p:cNvPr id="25" name="Text Box 23"/>
          <p:cNvSpPr txBox="1">
            <a:spLocks noChangeArrowheads="1"/>
          </p:cNvSpPr>
          <p:nvPr/>
        </p:nvSpPr>
        <p:spPr bwMode="auto">
          <a:xfrm>
            <a:off x="4114800" y="30495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26" name="Text Box 24"/>
          <p:cNvSpPr txBox="1">
            <a:spLocks noChangeArrowheads="1"/>
          </p:cNvSpPr>
          <p:nvPr/>
        </p:nvSpPr>
        <p:spPr bwMode="auto">
          <a:xfrm>
            <a:off x="3803650" y="37242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5</a:t>
            </a:r>
            <a:endParaRPr lang="en-US" altLang="zh-CN" sz="3200"/>
          </a:p>
        </p:txBody>
      </p:sp>
      <p:sp>
        <p:nvSpPr>
          <p:cNvPr id="27" name="Text Box 25"/>
          <p:cNvSpPr txBox="1">
            <a:spLocks noChangeArrowheads="1"/>
          </p:cNvSpPr>
          <p:nvPr/>
        </p:nvSpPr>
        <p:spPr bwMode="auto">
          <a:xfrm>
            <a:off x="5327650" y="44973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p>
        </p:txBody>
      </p:sp>
      <p:sp>
        <p:nvSpPr>
          <p:cNvPr id="28" name="Text Box 26"/>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29" name="Text Box 27"/>
          <p:cNvSpPr txBox="1">
            <a:spLocks noChangeArrowheads="1"/>
          </p:cNvSpPr>
          <p:nvPr/>
        </p:nvSpPr>
        <p:spPr bwMode="auto">
          <a:xfrm>
            <a:off x="5546725" y="31908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30" name="Text Box 28"/>
          <p:cNvSpPr txBox="1">
            <a:spLocks noChangeArrowheads="1"/>
          </p:cNvSpPr>
          <p:nvPr/>
        </p:nvSpPr>
        <p:spPr bwMode="auto">
          <a:xfrm>
            <a:off x="7004050" y="2181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8</a:t>
            </a:r>
            <a:endParaRPr lang="en-US" altLang="zh-CN" sz="3200"/>
          </a:p>
        </p:txBody>
      </p:sp>
      <p:sp>
        <p:nvSpPr>
          <p:cNvPr id="31" name="Text Box 29"/>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7</a:t>
            </a:r>
            <a:endParaRPr lang="en-US" altLang="zh-CN" sz="3200"/>
          </a:p>
        </p:txBody>
      </p:sp>
      <p:sp>
        <p:nvSpPr>
          <p:cNvPr id="32" name="Text Box 30"/>
          <p:cNvSpPr txBox="1">
            <a:spLocks noChangeArrowheads="1"/>
          </p:cNvSpPr>
          <p:nvPr/>
        </p:nvSpPr>
        <p:spPr bwMode="auto">
          <a:xfrm>
            <a:off x="8756650" y="20589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solidFill>
                <a:srgbClr val="0000FF"/>
              </a:solidFill>
            </a:endParaRPr>
          </a:p>
        </p:txBody>
      </p:sp>
      <p:sp>
        <p:nvSpPr>
          <p:cNvPr id="33" name="Text Box 31"/>
          <p:cNvSpPr txBox="1">
            <a:spLocks noChangeArrowheads="1"/>
          </p:cNvSpPr>
          <p:nvPr/>
        </p:nvSpPr>
        <p:spPr bwMode="auto">
          <a:xfrm>
            <a:off x="8366125"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4" name="Text Box 32"/>
          <p:cNvSpPr txBox="1">
            <a:spLocks noChangeArrowheads="1"/>
          </p:cNvSpPr>
          <p:nvPr/>
        </p:nvSpPr>
        <p:spPr bwMode="auto">
          <a:xfrm>
            <a:off x="7146925" y="42687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5" name="Line 33"/>
          <p:cNvSpPr>
            <a:spLocks noChangeShapeType="1"/>
          </p:cNvSpPr>
          <p:nvPr/>
        </p:nvSpPr>
        <p:spPr bwMode="auto">
          <a:xfrm flipV="1">
            <a:off x="3657600" y="22574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p:nvSpPr>
        <p:spPr bwMode="auto">
          <a:xfrm>
            <a:off x="5257800" y="2257400"/>
            <a:ext cx="11430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p:nvSpPr>
        <p:spPr bwMode="auto">
          <a:xfrm>
            <a:off x="6781800" y="3248000"/>
            <a:ext cx="10668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p:nvSpPr>
        <p:spPr bwMode="auto">
          <a:xfrm flipV="1">
            <a:off x="8305800" y="33242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7"/>
          <p:cNvSpPr txBox="1">
            <a:spLocks noChangeArrowheads="1"/>
          </p:cNvSpPr>
          <p:nvPr/>
        </p:nvSpPr>
        <p:spPr bwMode="auto">
          <a:xfrm>
            <a:off x="1711326" y="1724000"/>
            <a:ext cx="133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800000"/>
                </a:solidFill>
                <a:latin typeface="隶书" pitchFamily="49" charset="-122"/>
                <a:ea typeface="隶书" pitchFamily="49" charset="-122"/>
              </a:rPr>
              <a:t>例如</a:t>
            </a:r>
            <a:r>
              <a:rPr lang="en-US" altLang="zh-CN" sz="3600">
                <a:solidFill>
                  <a:srgbClr val="800000"/>
                </a:solidFill>
                <a:latin typeface="隶书" pitchFamily="49" charset="-122"/>
                <a:ea typeface="隶书" pitchFamily="49" charset="-122"/>
              </a:rPr>
              <a:t>:</a:t>
            </a:r>
            <a:endParaRPr lang="en-US" altLang="zh-CN" sz="3200"/>
          </a:p>
        </p:txBody>
      </p:sp>
      <p:sp>
        <p:nvSpPr>
          <p:cNvPr id="40" name="Text Box 38"/>
          <p:cNvSpPr txBox="1">
            <a:spLocks noChangeArrowheads="1"/>
          </p:cNvSpPr>
          <p:nvPr/>
        </p:nvSpPr>
        <p:spPr bwMode="auto">
          <a:xfrm>
            <a:off x="1736928" y="928003"/>
            <a:ext cx="893107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u="sng" dirty="0">
                <a:solidFill>
                  <a:srgbClr val="000099"/>
                </a:solidFill>
              </a:rPr>
              <a:t>整个工程完成的时间为</a:t>
            </a:r>
            <a:r>
              <a:rPr lang="zh-CN" altLang="en-US" dirty="0">
                <a:solidFill>
                  <a:srgbClr val="000099"/>
                </a:solidFill>
              </a:rPr>
              <a:t>：从有向图的</a:t>
            </a:r>
            <a:r>
              <a:rPr lang="zh-CN" altLang="en-US" dirty="0">
                <a:solidFill>
                  <a:srgbClr val="0000FF"/>
                </a:solidFill>
              </a:rPr>
              <a:t>源点</a:t>
            </a:r>
            <a:r>
              <a:rPr lang="zh-CN" altLang="en-US" dirty="0">
                <a:solidFill>
                  <a:srgbClr val="000099"/>
                </a:solidFill>
              </a:rPr>
              <a:t>到</a:t>
            </a:r>
            <a:r>
              <a:rPr lang="zh-CN" altLang="en-US" dirty="0">
                <a:solidFill>
                  <a:srgbClr val="0000FF"/>
                </a:solidFill>
              </a:rPr>
              <a:t>汇点</a:t>
            </a:r>
            <a:r>
              <a:rPr lang="zh-CN" altLang="en-US" dirty="0">
                <a:solidFill>
                  <a:srgbClr val="000099"/>
                </a:solidFill>
              </a:rPr>
              <a:t>的最长路径。</a:t>
            </a:r>
            <a:endParaRPr lang="zh-CN" altLang="en-US" sz="2800" dirty="0">
              <a:solidFill>
                <a:srgbClr val="000099"/>
              </a:solidFill>
            </a:endParaRPr>
          </a:p>
        </p:txBody>
      </p:sp>
      <p:sp>
        <p:nvSpPr>
          <p:cNvPr id="41" name="AutoShape 39"/>
          <p:cNvSpPr>
            <a:spLocks noChangeArrowheads="1"/>
          </p:cNvSpPr>
          <p:nvPr/>
        </p:nvSpPr>
        <p:spPr bwMode="auto">
          <a:xfrm>
            <a:off x="2286000" y="3476600"/>
            <a:ext cx="914400" cy="457200"/>
          </a:xfrm>
          <a:prstGeom prst="wedgeRoundRectCallout">
            <a:avLst>
              <a:gd name="adj1" fmla="val 62847"/>
              <a:gd name="adj2" fmla="val -113194"/>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源点</a:t>
            </a:r>
            <a:endParaRPr lang="zh-CN" altLang="en-US" sz="3200"/>
          </a:p>
        </p:txBody>
      </p:sp>
      <p:sp>
        <p:nvSpPr>
          <p:cNvPr id="42" name="AutoShape 40"/>
          <p:cNvSpPr>
            <a:spLocks noChangeArrowheads="1"/>
          </p:cNvSpPr>
          <p:nvPr/>
        </p:nvSpPr>
        <p:spPr bwMode="auto">
          <a:xfrm>
            <a:off x="9753600" y="1876400"/>
            <a:ext cx="914400" cy="457200"/>
          </a:xfrm>
          <a:prstGeom prst="wedgeRoundRectCallout">
            <a:avLst>
              <a:gd name="adj1" fmla="val -55731"/>
              <a:gd name="adj2" fmla="val 188542"/>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汇点</a:t>
            </a:r>
            <a:endParaRPr lang="zh-CN" altLang="en-US" sz="3200"/>
          </a:p>
        </p:txBody>
      </p:sp>
      <p:sp>
        <p:nvSpPr>
          <p:cNvPr id="43" name="Text Box 41"/>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6</a:t>
            </a:r>
            <a:endParaRPr lang="en-US" altLang="zh-CN" sz="3200"/>
          </a:p>
        </p:txBody>
      </p:sp>
      <p:sp>
        <p:nvSpPr>
          <p:cNvPr id="44" name="Text Box 42"/>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1</a:t>
            </a:r>
            <a:endParaRPr lang="en-US" altLang="zh-CN" sz="3200"/>
          </a:p>
        </p:txBody>
      </p:sp>
      <p:sp>
        <p:nvSpPr>
          <p:cNvPr id="45" name="Text Box 43"/>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7</a:t>
            </a:r>
            <a:endParaRPr lang="en-US" altLang="zh-CN" sz="3200"/>
          </a:p>
        </p:txBody>
      </p:sp>
      <p:sp>
        <p:nvSpPr>
          <p:cNvPr id="46" name="Text Box 44"/>
          <p:cNvSpPr txBox="1">
            <a:spLocks noChangeArrowheads="1"/>
          </p:cNvSpPr>
          <p:nvPr/>
        </p:nvSpPr>
        <p:spPr bwMode="auto">
          <a:xfrm>
            <a:off x="8375650"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4</a:t>
            </a:r>
            <a:endParaRPr lang="en-US" altLang="zh-CN" sz="3200"/>
          </a:p>
        </p:txBody>
      </p:sp>
      <p:sp>
        <p:nvSpPr>
          <p:cNvPr id="2" name="矩形 1"/>
          <p:cNvSpPr/>
          <p:nvPr/>
        </p:nvSpPr>
        <p:spPr>
          <a:xfrm>
            <a:off x="2949402" y="5572664"/>
            <a:ext cx="6880399" cy="1015663"/>
          </a:xfrm>
          <a:prstGeom prst="rect">
            <a:avLst/>
          </a:prstGeom>
        </p:spPr>
        <p:txBody>
          <a:bodyPr wrap="square">
            <a:spAutoFit/>
          </a:bodyPr>
          <a:lstStyle/>
          <a:p>
            <a:pPr>
              <a:spcBef>
                <a:spcPct val="50000"/>
              </a:spcBef>
            </a:pPr>
            <a:r>
              <a:rPr lang="zh-CN" altLang="en-US" dirty="0">
                <a:solidFill>
                  <a:srgbClr val="6600FF"/>
                </a:solidFill>
              </a:rPr>
              <a:t>源点</a:t>
            </a:r>
            <a:r>
              <a:rPr lang="zh-CN" altLang="en-US" dirty="0"/>
              <a:t>：存在唯一的、入度为零的顶点，叫源点。</a:t>
            </a:r>
          </a:p>
          <a:p>
            <a:pPr>
              <a:spcBef>
                <a:spcPct val="50000"/>
              </a:spcBef>
            </a:pPr>
            <a:r>
              <a:rPr lang="zh-CN" altLang="en-US" dirty="0">
                <a:solidFill>
                  <a:srgbClr val="6600FF"/>
                </a:solidFill>
              </a:rPr>
              <a:t>汇点</a:t>
            </a:r>
            <a:r>
              <a:rPr lang="zh-CN" altLang="en-US" dirty="0"/>
              <a:t>：存在唯一的、出度为零的顶点，叫汇点。</a:t>
            </a:r>
          </a:p>
        </p:txBody>
      </p:sp>
    </p:spTree>
    <p:extLst>
      <p:ext uri="{BB962C8B-B14F-4D97-AF65-F5344CB8AC3E}">
        <p14:creationId xmlns:p14="http://schemas.microsoft.com/office/powerpoint/2010/main" val="303703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lide(fromTo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5"/>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499"/>
                                          </p:stCondLst>
                                        </p:cTn>
                                        <p:tgtEl>
                                          <p:spTgt spid="7"/>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grpId="0" nodeType="afterEffect">
                                  <p:stCondLst>
                                    <p:cond delay="0"/>
                                  </p:stCondLst>
                                  <p:childTnLst>
                                    <p:set>
                                      <p:cBhvr>
                                        <p:cTn id="28" dur="1" fill="hold">
                                          <p:stCondLst>
                                            <p:cond delay="499"/>
                                          </p:stCondLst>
                                        </p:cTn>
                                        <p:tgtEl>
                                          <p:spTgt spid="8"/>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499"/>
                                          </p:stCondLst>
                                        </p:cTn>
                                        <p:tgtEl>
                                          <p:spTgt spid="9"/>
                                        </p:tgtEl>
                                        <p:attrNameLst>
                                          <p:attrName>style.visibility</p:attrName>
                                        </p:attrNameLst>
                                      </p:cBhvr>
                                      <p:to>
                                        <p:strVal val="visible"/>
                                      </p:to>
                                    </p:set>
                                  </p:childTnLst>
                                </p:cTn>
                              </p:par>
                            </p:childTnLst>
                          </p:cTn>
                        </p:par>
                        <p:par>
                          <p:cTn id="32" fill="hold">
                            <p:stCondLst>
                              <p:cond delay="3500"/>
                            </p:stCondLst>
                            <p:childTnLst>
                              <p:par>
                                <p:cTn id="33" presetID="1" presetClass="entr" presetSubtype="0" fill="hold" grpId="0" nodeType="afterEffect">
                                  <p:stCondLst>
                                    <p:cond delay="0"/>
                                  </p:stCondLst>
                                  <p:childTnLst>
                                    <p:set>
                                      <p:cBhvr>
                                        <p:cTn id="34" dur="1" fill="hold">
                                          <p:stCondLst>
                                            <p:cond delay="499"/>
                                          </p:stCondLst>
                                        </p:cTn>
                                        <p:tgtEl>
                                          <p:spTgt spid="10"/>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grpId="0" nodeType="afterEffect">
                                  <p:stCondLst>
                                    <p:cond delay="0"/>
                                  </p:stCondLst>
                                  <p:childTnLst>
                                    <p:set>
                                      <p:cBhvr>
                                        <p:cTn id="37" dur="1" fill="hold">
                                          <p:stCondLst>
                                            <p:cond delay="499"/>
                                          </p:stCondLst>
                                        </p:cTn>
                                        <p:tgtEl>
                                          <p:spTgt spid="11"/>
                                        </p:tgtEl>
                                        <p:attrNameLst>
                                          <p:attrName>style.visibility</p:attrName>
                                        </p:attrNameLst>
                                      </p:cBhvr>
                                      <p:to>
                                        <p:strVal val="visible"/>
                                      </p:to>
                                    </p:set>
                                  </p:childTnLst>
                                </p:cTn>
                              </p:par>
                            </p:childTnLst>
                          </p:cTn>
                        </p:par>
                        <p:par>
                          <p:cTn id="38" fill="hold">
                            <p:stCondLst>
                              <p:cond delay="4500"/>
                            </p:stCondLst>
                            <p:childTnLst>
                              <p:par>
                                <p:cTn id="39" presetID="1" presetClass="entr" presetSubtype="0" fill="hold" grpId="0" nodeType="afterEffect">
                                  <p:stCondLst>
                                    <p:cond delay="0"/>
                                  </p:stCondLst>
                                  <p:childTnLst>
                                    <p:set>
                                      <p:cBhvr>
                                        <p:cTn id="40" dur="1" fill="hold">
                                          <p:stCondLst>
                                            <p:cond delay="499"/>
                                          </p:stCondLst>
                                        </p:cTn>
                                        <p:tgtEl>
                                          <p:spTgt spid="12"/>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par>
                          <p:cTn id="44" fill="hold">
                            <p:stCondLst>
                              <p:cond delay="5500"/>
                            </p:stCondLst>
                            <p:childTnLst>
                              <p:par>
                                <p:cTn id="45" presetID="1" presetClass="entr" presetSubtype="0" fill="hold" grpId="0" nodeType="afterEffect">
                                  <p:stCondLst>
                                    <p:cond delay="0"/>
                                  </p:stCondLst>
                                  <p:childTnLst>
                                    <p:set>
                                      <p:cBhvr>
                                        <p:cTn id="46" dur="1" fill="hold">
                                          <p:stCondLst>
                                            <p:cond delay="499"/>
                                          </p:stCondLst>
                                        </p:cTn>
                                        <p:tgtEl>
                                          <p:spTgt spid="14"/>
                                        </p:tgtEl>
                                        <p:attrNameLst>
                                          <p:attrName>style.visibility</p:attrName>
                                        </p:attrNameLst>
                                      </p:cBhvr>
                                      <p:to>
                                        <p:strVal val="visible"/>
                                      </p:to>
                                    </p:set>
                                  </p:childTnLst>
                                </p:cTn>
                              </p:par>
                            </p:childTnLst>
                          </p:cTn>
                        </p:par>
                        <p:par>
                          <p:cTn id="47" fill="hold">
                            <p:stCondLst>
                              <p:cond delay="6000"/>
                            </p:stCondLst>
                            <p:childTnLst>
                              <p:par>
                                <p:cTn id="48" presetID="1" presetClass="entr" presetSubtype="0" fill="hold" grpId="0" nodeType="afterEffect">
                                  <p:stCondLst>
                                    <p:cond delay="0"/>
                                  </p:stCondLst>
                                  <p:childTnLst>
                                    <p:set>
                                      <p:cBhvr>
                                        <p:cTn id="49" dur="1" fill="hold">
                                          <p:stCondLst>
                                            <p:cond delay="499"/>
                                          </p:stCondLst>
                                        </p:cTn>
                                        <p:tgtEl>
                                          <p:spTgt spid="15"/>
                                        </p:tgtEl>
                                        <p:attrNameLst>
                                          <p:attrName>style.visibility</p:attrName>
                                        </p:attrNameLst>
                                      </p:cBhvr>
                                      <p:to>
                                        <p:strVal val="visible"/>
                                      </p:to>
                                    </p:set>
                                  </p:childTnLst>
                                </p:cTn>
                              </p:par>
                            </p:childTnLst>
                          </p:cTn>
                        </p:par>
                        <p:par>
                          <p:cTn id="50" fill="hold">
                            <p:stCondLst>
                              <p:cond delay="6500"/>
                            </p:stCondLst>
                            <p:childTnLst>
                              <p:par>
                                <p:cTn id="51" presetID="1" presetClass="entr" presetSubtype="0" fill="hold" grpId="0" nodeType="afterEffect">
                                  <p:stCondLst>
                                    <p:cond delay="0"/>
                                  </p:stCondLst>
                                  <p:childTnLst>
                                    <p:set>
                                      <p:cBhvr>
                                        <p:cTn id="52" dur="1" fill="hold">
                                          <p:stCondLst>
                                            <p:cond delay="499"/>
                                          </p:stCondLst>
                                        </p:cTn>
                                        <p:tgtEl>
                                          <p:spTgt spid="16"/>
                                        </p:tgtEl>
                                        <p:attrNameLst>
                                          <p:attrName>style.visibility</p:attrName>
                                        </p:attrNameLst>
                                      </p:cBhvr>
                                      <p:to>
                                        <p:strVal val="visible"/>
                                      </p:to>
                                    </p:set>
                                  </p:childTnLst>
                                </p:cTn>
                              </p:par>
                            </p:childTnLst>
                          </p:cTn>
                        </p:par>
                        <p:par>
                          <p:cTn id="53" fill="hold">
                            <p:stCondLst>
                              <p:cond delay="7000"/>
                            </p:stCondLst>
                            <p:childTnLst>
                              <p:par>
                                <p:cTn id="54" presetID="1" presetClass="entr" presetSubtype="0" fill="hold" grpId="0" nodeType="afterEffect">
                                  <p:stCondLst>
                                    <p:cond delay="0"/>
                                  </p:stCondLst>
                                  <p:childTnLst>
                                    <p:set>
                                      <p:cBhvr>
                                        <p:cTn id="55" dur="1" fill="hold">
                                          <p:stCondLst>
                                            <p:cond delay="499"/>
                                          </p:stCondLst>
                                        </p:cTn>
                                        <p:tgtEl>
                                          <p:spTgt spid="17"/>
                                        </p:tgtEl>
                                        <p:attrNameLst>
                                          <p:attrName>style.visibility</p:attrName>
                                        </p:attrNameLst>
                                      </p:cBhvr>
                                      <p:to>
                                        <p:strVal val="visible"/>
                                      </p:to>
                                    </p:set>
                                  </p:childTnLst>
                                </p:cTn>
                              </p:par>
                            </p:childTnLst>
                          </p:cTn>
                        </p:par>
                        <p:par>
                          <p:cTn id="56" fill="hold">
                            <p:stCondLst>
                              <p:cond delay="7500"/>
                            </p:stCondLst>
                            <p:childTnLst>
                              <p:par>
                                <p:cTn id="57" presetID="1" presetClass="entr" presetSubtype="0" fill="hold" grpId="0" nodeType="afterEffect">
                                  <p:stCondLst>
                                    <p:cond delay="0"/>
                                  </p:stCondLst>
                                  <p:childTnLst>
                                    <p:set>
                                      <p:cBhvr>
                                        <p:cTn id="58" dur="1" fill="hold">
                                          <p:stCondLst>
                                            <p:cond delay="499"/>
                                          </p:stCondLst>
                                        </p:cTn>
                                        <p:tgtEl>
                                          <p:spTgt spid="18"/>
                                        </p:tgtEl>
                                        <p:attrNameLst>
                                          <p:attrName>style.visibility</p:attrName>
                                        </p:attrNameLst>
                                      </p:cBhvr>
                                      <p:to>
                                        <p:strVal val="visible"/>
                                      </p:to>
                                    </p:set>
                                  </p:childTnLst>
                                </p:cTn>
                              </p:par>
                            </p:childTnLst>
                          </p:cTn>
                        </p:par>
                        <p:par>
                          <p:cTn id="59" fill="hold">
                            <p:stCondLst>
                              <p:cond delay="8000"/>
                            </p:stCondLst>
                            <p:childTnLst>
                              <p:par>
                                <p:cTn id="60" presetID="1" presetClass="entr" presetSubtype="0" fill="hold" grpId="0" nodeType="afterEffect">
                                  <p:stCondLst>
                                    <p:cond delay="0"/>
                                  </p:stCondLst>
                                  <p:childTnLst>
                                    <p:set>
                                      <p:cBhvr>
                                        <p:cTn id="61" dur="1" fill="hold">
                                          <p:stCondLst>
                                            <p:cond delay="499"/>
                                          </p:stCondLst>
                                        </p:cTn>
                                        <p:tgtEl>
                                          <p:spTgt spid="19"/>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grpId="0" nodeType="afterEffect">
                                  <p:stCondLst>
                                    <p:cond delay="0"/>
                                  </p:stCondLst>
                                  <p:childTnLst>
                                    <p:set>
                                      <p:cBhvr>
                                        <p:cTn id="64" dur="1" fill="hold">
                                          <p:stCondLst>
                                            <p:cond delay="499"/>
                                          </p:stCondLst>
                                        </p:cTn>
                                        <p:tgtEl>
                                          <p:spTgt spid="20"/>
                                        </p:tgtEl>
                                        <p:attrNameLst>
                                          <p:attrName>style.visibility</p:attrName>
                                        </p:attrNameLst>
                                      </p:cBhvr>
                                      <p:to>
                                        <p:strVal val="visible"/>
                                      </p:to>
                                    </p:set>
                                  </p:childTnLst>
                                </p:cTn>
                              </p:par>
                            </p:childTnLst>
                          </p:cTn>
                        </p:par>
                        <p:par>
                          <p:cTn id="65" fill="hold">
                            <p:stCondLst>
                              <p:cond delay="9000"/>
                            </p:stCondLst>
                            <p:childTnLst>
                              <p:par>
                                <p:cTn id="66" presetID="1" presetClass="entr" presetSubtype="0" fill="hold" grpId="0" nodeType="afterEffect">
                                  <p:stCondLst>
                                    <p:cond delay="0"/>
                                  </p:stCondLst>
                                  <p:childTnLst>
                                    <p:set>
                                      <p:cBhvr>
                                        <p:cTn id="67" dur="1" fill="hold">
                                          <p:stCondLst>
                                            <p:cond delay="499"/>
                                          </p:stCondLst>
                                        </p:cTn>
                                        <p:tgtEl>
                                          <p:spTgt spid="21"/>
                                        </p:tgtEl>
                                        <p:attrNameLst>
                                          <p:attrName>style.visibility</p:attrName>
                                        </p:attrNameLst>
                                      </p:cBhvr>
                                      <p:to>
                                        <p:strVal val="visible"/>
                                      </p:to>
                                    </p:set>
                                  </p:childTnLst>
                                </p:cTn>
                              </p:par>
                            </p:childTnLst>
                          </p:cTn>
                        </p:par>
                        <p:par>
                          <p:cTn id="68" fill="hold">
                            <p:stCondLst>
                              <p:cond delay="9500"/>
                            </p:stCondLst>
                            <p:childTnLst>
                              <p:par>
                                <p:cTn id="69" presetID="1" presetClass="entr" presetSubtype="0" fill="hold" grpId="0" nodeType="afterEffect">
                                  <p:stCondLst>
                                    <p:cond delay="0"/>
                                  </p:stCondLst>
                                  <p:childTnLst>
                                    <p:set>
                                      <p:cBhvr>
                                        <p:cTn id="70" dur="1" fill="hold">
                                          <p:stCondLst>
                                            <p:cond delay="499"/>
                                          </p:stCondLst>
                                        </p:cTn>
                                        <p:tgtEl>
                                          <p:spTgt spid="22"/>
                                        </p:tgtEl>
                                        <p:attrNameLst>
                                          <p:attrName>style.visibility</p:attrName>
                                        </p:attrNameLst>
                                      </p:cBhvr>
                                      <p:to>
                                        <p:strVal val="visible"/>
                                      </p:to>
                                    </p:set>
                                  </p:childTnLst>
                                </p:cTn>
                              </p:par>
                            </p:childTnLst>
                          </p:cTn>
                        </p:par>
                        <p:par>
                          <p:cTn id="71" fill="hold">
                            <p:stCondLst>
                              <p:cond delay="10000"/>
                            </p:stCondLst>
                            <p:childTnLst>
                              <p:par>
                                <p:cTn id="72" presetID="1" presetClass="entr" presetSubtype="0" fill="hold" grpId="0" nodeType="afterEffect">
                                  <p:stCondLst>
                                    <p:cond delay="0"/>
                                  </p:stCondLst>
                                  <p:childTnLst>
                                    <p:set>
                                      <p:cBhvr>
                                        <p:cTn id="73" dur="1" fill="hold">
                                          <p:stCondLst>
                                            <p:cond delay="499"/>
                                          </p:stCondLst>
                                        </p:cTn>
                                        <p:tgtEl>
                                          <p:spTgt spid="23"/>
                                        </p:tgtEl>
                                        <p:attrNameLst>
                                          <p:attrName>style.visibility</p:attrName>
                                        </p:attrNameLst>
                                      </p:cBhvr>
                                      <p:to>
                                        <p:strVal val="visible"/>
                                      </p:to>
                                    </p:set>
                                  </p:childTnLst>
                                </p:cTn>
                              </p:par>
                            </p:childTnLst>
                          </p:cTn>
                        </p:par>
                        <p:par>
                          <p:cTn id="74" fill="hold">
                            <p:stCondLst>
                              <p:cond delay="10500"/>
                            </p:stCondLst>
                            <p:childTnLst>
                              <p:par>
                                <p:cTn id="75" presetID="1" presetClass="entr" presetSubtype="0" fill="hold" grpId="0" nodeType="afterEffect">
                                  <p:stCondLst>
                                    <p:cond delay="0"/>
                                  </p:stCondLst>
                                  <p:childTnLst>
                                    <p:set>
                                      <p:cBhvr>
                                        <p:cTn id="76" dur="1" fill="hold">
                                          <p:stCondLst>
                                            <p:cond delay="499"/>
                                          </p:stCondLst>
                                        </p:cTn>
                                        <p:tgtEl>
                                          <p:spTgt spid="24"/>
                                        </p:tgtEl>
                                        <p:attrNameLst>
                                          <p:attrName>style.visibility</p:attrName>
                                        </p:attrNameLst>
                                      </p:cBhvr>
                                      <p:to>
                                        <p:strVal val="visible"/>
                                      </p:to>
                                    </p:set>
                                  </p:childTnLst>
                                </p:cTn>
                              </p:par>
                            </p:childTnLst>
                          </p:cTn>
                        </p:par>
                        <p:par>
                          <p:cTn id="77" fill="hold">
                            <p:stCondLst>
                              <p:cond delay="11000"/>
                            </p:stCondLst>
                            <p:childTnLst>
                              <p:par>
                                <p:cTn id="78" presetID="1" presetClass="entr" presetSubtype="0" fill="hold" grpId="0" nodeType="afterEffect">
                                  <p:stCondLst>
                                    <p:cond delay="0"/>
                                  </p:stCondLst>
                                  <p:childTnLst>
                                    <p:set>
                                      <p:cBhvr>
                                        <p:cTn id="79" dur="1" fill="hold">
                                          <p:stCondLst>
                                            <p:cond delay="499"/>
                                          </p:stCondLst>
                                        </p:cTn>
                                        <p:tgtEl>
                                          <p:spTgt spid="25"/>
                                        </p:tgtEl>
                                        <p:attrNameLst>
                                          <p:attrName>style.visibility</p:attrName>
                                        </p:attrNameLst>
                                      </p:cBhvr>
                                      <p:to>
                                        <p:strVal val="visible"/>
                                      </p:to>
                                    </p:set>
                                  </p:childTnLst>
                                </p:cTn>
                              </p:par>
                            </p:childTnLst>
                          </p:cTn>
                        </p:par>
                        <p:par>
                          <p:cTn id="80" fill="hold">
                            <p:stCondLst>
                              <p:cond delay="11500"/>
                            </p:stCondLst>
                            <p:childTnLst>
                              <p:par>
                                <p:cTn id="81" presetID="1" presetClass="entr" presetSubtype="0" fill="hold" grpId="0" nodeType="afterEffect">
                                  <p:stCondLst>
                                    <p:cond delay="0"/>
                                  </p:stCondLst>
                                  <p:childTnLst>
                                    <p:set>
                                      <p:cBhvr>
                                        <p:cTn id="82" dur="1" fill="hold">
                                          <p:stCondLst>
                                            <p:cond delay="499"/>
                                          </p:stCondLst>
                                        </p:cTn>
                                        <p:tgtEl>
                                          <p:spTgt spid="26"/>
                                        </p:tgtEl>
                                        <p:attrNameLst>
                                          <p:attrName>style.visibility</p:attrName>
                                        </p:attrNameLst>
                                      </p:cBhvr>
                                      <p:to>
                                        <p:strVal val="visible"/>
                                      </p:to>
                                    </p:set>
                                  </p:childTnLst>
                                </p:cTn>
                              </p:par>
                            </p:childTnLst>
                          </p:cTn>
                        </p:par>
                        <p:par>
                          <p:cTn id="83" fill="hold">
                            <p:stCondLst>
                              <p:cond delay="12000"/>
                            </p:stCondLst>
                            <p:childTnLst>
                              <p:par>
                                <p:cTn id="84" presetID="1" presetClass="entr" presetSubtype="0" fill="hold" grpId="0" nodeType="afterEffect">
                                  <p:stCondLst>
                                    <p:cond delay="0"/>
                                  </p:stCondLst>
                                  <p:childTnLst>
                                    <p:set>
                                      <p:cBhvr>
                                        <p:cTn id="85" dur="1" fill="hold">
                                          <p:stCondLst>
                                            <p:cond delay="499"/>
                                          </p:stCondLst>
                                        </p:cTn>
                                        <p:tgtEl>
                                          <p:spTgt spid="27"/>
                                        </p:tgtEl>
                                        <p:attrNameLst>
                                          <p:attrName>style.visibility</p:attrName>
                                        </p:attrNameLst>
                                      </p:cBhvr>
                                      <p:to>
                                        <p:strVal val="visible"/>
                                      </p:to>
                                    </p:set>
                                  </p:childTnLst>
                                </p:cTn>
                              </p:par>
                            </p:childTnLst>
                          </p:cTn>
                        </p:par>
                        <p:par>
                          <p:cTn id="86" fill="hold">
                            <p:stCondLst>
                              <p:cond delay="12500"/>
                            </p:stCondLst>
                            <p:childTnLst>
                              <p:par>
                                <p:cTn id="87" presetID="1" presetClass="entr" presetSubtype="0" fill="hold" grpId="0" nodeType="afterEffect">
                                  <p:stCondLst>
                                    <p:cond delay="0"/>
                                  </p:stCondLst>
                                  <p:childTnLst>
                                    <p:set>
                                      <p:cBhvr>
                                        <p:cTn id="88" dur="1" fill="hold">
                                          <p:stCondLst>
                                            <p:cond delay="499"/>
                                          </p:stCondLst>
                                        </p:cTn>
                                        <p:tgtEl>
                                          <p:spTgt spid="28"/>
                                        </p:tgtEl>
                                        <p:attrNameLst>
                                          <p:attrName>style.visibility</p:attrName>
                                        </p:attrNameLst>
                                      </p:cBhvr>
                                      <p:to>
                                        <p:strVal val="visible"/>
                                      </p:to>
                                    </p:set>
                                  </p:childTnLst>
                                </p:cTn>
                              </p:par>
                            </p:childTnLst>
                          </p:cTn>
                        </p:par>
                        <p:par>
                          <p:cTn id="89" fill="hold">
                            <p:stCondLst>
                              <p:cond delay="13000"/>
                            </p:stCondLst>
                            <p:childTnLst>
                              <p:par>
                                <p:cTn id="90" presetID="1" presetClass="entr" presetSubtype="0" fill="hold" grpId="0" nodeType="afterEffect">
                                  <p:stCondLst>
                                    <p:cond delay="0"/>
                                  </p:stCondLst>
                                  <p:childTnLst>
                                    <p:set>
                                      <p:cBhvr>
                                        <p:cTn id="91" dur="1" fill="hold">
                                          <p:stCondLst>
                                            <p:cond delay="499"/>
                                          </p:stCondLst>
                                        </p:cTn>
                                        <p:tgtEl>
                                          <p:spTgt spid="29"/>
                                        </p:tgtEl>
                                        <p:attrNameLst>
                                          <p:attrName>style.visibility</p:attrName>
                                        </p:attrNameLst>
                                      </p:cBhvr>
                                      <p:to>
                                        <p:strVal val="visible"/>
                                      </p:to>
                                    </p:set>
                                  </p:childTnLst>
                                </p:cTn>
                              </p:par>
                            </p:childTnLst>
                          </p:cTn>
                        </p:par>
                        <p:par>
                          <p:cTn id="92" fill="hold">
                            <p:stCondLst>
                              <p:cond delay="13500"/>
                            </p:stCondLst>
                            <p:childTnLst>
                              <p:par>
                                <p:cTn id="93" presetID="1" presetClass="entr" presetSubtype="0" fill="hold" grpId="0" nodeType="afterEffect">
                                  <p:stCondLst>
                                    <p:cond delay="0"/>
                                  </p:stCondLst>
                                  <p:childTnLst>
                                    <p:set>
                                      <p:cBhvr>
                                        <p:cTn id="94" dur="1" fill="hold">
                                          <p:stCondLst>
                                            <p:cond delay="499"/>
                                          </p:stCondLst>
                                        </p:cTn>
                                        <p:tgtEl>
                                          <p:spTgt spid="30"/>
                                        </p:tgtEl>
                                        <p:attrNameLst>
                                          <p:attrName>style.visibility</p:attrName>
                                        </p:attrNameLst>
                                      </p:cBhvr>
                                      <p:to>
                                        <p:strVal val="visible"/>
                                      </p:to>
                                    </p:set>
                                  </p:childTnLst>
                                </p:cTn>
                              </p:par>
                            </p:childTnLst>
                          </p:cTn>
                        </p:par>
                        <p:par>
                          <p:cTn id="95" fill="hold">
                            <p:stCondLst>
                              <p:cond delay="14000"/>
                            </p:stCondLst>
                            <p:childTnLst>
                              <p:par>
                                <p:cTn id="96" presetID="1" presetClass="entr" presetSubtype="0" fill="hold" grpId="0" nodeType="afterEffect">
                                  <p:stCondLst>
                                    <p:cond delay="0"/>
                                  </p:stCondLst>
                                  <p:childTnLst>
                                    <p:set>
                                      <p:cBhvr>
                                        <p:cTn id="97" dur="1" fill="hold">
                                          <p:stCondLst>
                                            <p:cond delay="499"/>
                                          </p:stCondLst>
                                        </p:cTn>
                                        <p:tgtEl>
                                          <p:spTgt spid="31"/>
                                        </p:tgtEl>
                                        <p:attrNameLst>
                                          <p:attrName>style.visibility</p:attrName>
                                        </p:attrNameLst>
                                      </p:cBhvr>
                                      <p:to>
                                        <p:strVal val="visible"/>
                                      </p:to>
                                    </p:set>
                                  </p:childTnLst>
                                </p:cTn>
                              </p:par>
                            </p:childTnLst>
                          </p:cTn>
                        </p:par>
                        <p:par>
                          <p:cTn id="98" fill="hold">
                            <p:stCondLst>
                              <p:cond delay="14500"/>
                            </p:stCondLst>
                            <p:childTnLst>
                              <p:par>
                                <p:cTn id="99" presetID="1" presetClass="entr" presetSubtype="0" fill="hold" grpId="0" nodeType="afterEffect">
                                  <p:stCondLst>
                                    <p:cond delay="0"/>
                                  </p:stCondLst>
                                  <p:childTnLst>
                                    <p:set>
                                      <p:cBhvr>
                                        <p:cTn id="100" dur="1" fill="hold">
                                          <p:stCondLst>
                                            <p:cond delay="499"/>
                                          </p:stCondLst>
                                        </p:cTn>
                                        <p:tgtEl>
                                          <p:spTgt spid="32"/>
                                        </p:tgtEl>
                                        <p:attrNameLst>
                                          <p:attrName>style.visibility</p:attrName>
                                        </p:attrNameLst>
                                      </p:cBhvr>
                                      <p:to>
                                        <p:strVal val="visible"/>
                                      </p:to>
                                    </p:set>
                                  </p:childTnLst>
                                </p:cTn>
                              </p:par>
                            </p:childTnLst>
                          </p:cTn>
                        </p:par>
                        <p:par>
                          <p:cTn id="101" fill="hold">
                            <p:stCondLst>
                              <p:cond delay="15000"/>
                            </p:stCondLst>
                            <p:childTnLst>
                              <p:par>
                                <p:cTn id="102" presetID="1" presetClass="entr" presetSubtype="0" fill="hold" grpId="0" nodeType="afterEffect">
                                  <p:stCondLst>
                                    <p:cond delay="0"/>
                                  </p:stCondLst>
                                  <p:childTnLst>
                                    <p:set>
                                      <p:cBhvr>
                                        <p:cTn id="103" dur="1" fill="hold">
                                          <p:stCondLst>
                                            <p:cond delay="499"/>
                                          </p:stCondLst>
                                        </p:cTn>
                                        <p:tgtEl>
                                          <p:spTgt spid="33"/>
                                        </p:tgtEl>
                                        <p:attrNameLst>
                                          <p:attrName>style.visibility</p:attrName>
                                        </p:attrNameLst>
                                      </p:cBhvr>
                                      <p:to>
                                        <p:strVal val="visible"/>
                                      </p:to>
                                    </p:set>
                                  </p:childTnLst>
                                </p:cTn>
                              </p:par>
                            </p:childTnLst>
                          </p:cTn>
                        </p:par>
                        <p:par>
                          <p:cTn id="104" fill="hold">
                            <p:stCondLst>
                              <p:cond delay="15500"/>
                            </p:stCondLst>
                            <p:childTnLst>
                              <p:par>
                                <p:cTn id="105" presetID="1" presetClass="entr" presetSubtype="0" fill="hold" grpId="0" nodeType="afterEffect">
                                  <p:stCondLst>
                                    <p:cond delay="0"/>
                                  </p:stCondLst>
                                  <p:childTnLst>
                                    <p:set>
                                      <p:cBhvr>
                                        <p:cTn id="106" dur="1" fill="hold">
                                          <p:stCondLst>
                                            <p:cond delay="499"/>
                                          </p:stCondLst>
                                        </p:cTn>
                                        <p:tgtEl>
                                          <p:spTgt spid="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0-#ppt_w/2"/>
                                          </p:val>
                                        </p:tav>
                                        <p:tav tm="100000">
                                          <p:val>
                                            <p:strVal val="#ppt_x"/>
                                          </p:val>
                                        </p:tav>
                                      </p:tavLst>
                                    </p:anim>
                                    <p:anim calcmode="lin" valueType="num">
                                      <p:cBhvr additive="base">
                                        <p:cTn id="11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2"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additive="base">
                                        <p:cTn id="117" dur="500" fill="hold"/>
                                        <p:tgtEl>
                                          <p:spTgt spid="42"/>
                                        </p:tgtEl>
                                        <p:attrNameLst>
                                          <p:attrName>ppt_x</p:attrName>
                                        </p:attrNameLst>
                                      </p:cBhvr>
                                      <p:tavLst>
                                        <p:tav tm="0">
                                          <p:val>
                                            <p:strVal val="1+#ppt_w/2"/>
                                          </p:val>
                                        </p:tav>
                                        <p:tav tm="100000">
                                          <p:val>
                                            <p:strVal val="#ppt_x"/>
                                          </p:val>
                                        </p:tav>
                                      </p:tavLst>
                                    </p:anim>
                                    <p:anim calcmode="lin" valueType="num">
                                      <p:cBhvr additive="base">
                                        <p:cTn id="1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left)">
                                      <p:cBhvr>
                                        <p:cTn id="123" dur="500"/>
                                        <p:tgtEl>
                                          <p:spTgt spid="35"/>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par>
                          <p:cTn id="128" fill="hold">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childTnLst>
                          </p:cTn>
                        </p:par>
                        <p:par>
                          <p:cTn id="132" fill="hold">
                            <p:stCondLst>
                              <p:cond delay="1500"/>
                            </p:stCondLst>
                            <p:childTnLst>
                              <p:par>
                                <p:cTn id="133" presetID="22" presetClass="entr" presetSubtype="8" fill="hold" grpId="0" nodeType="after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wipe(left)">
                                      <p:cBhvr>
                                        <p:cTn id="135" dur="500"/>
                                        <p:tgtEl>
                                          <p:spTgt spid="38"/>
                                        </p:tgtEl>
                                      </p:cBhvr>
                                    </p:animEffect>
                                  </p:childTnLst>
                                </p:cTn>
                              </p:par>
                            </p:childTnLst>
                          </p:cTn>
                        </p:par>
                        <p:par>
                          <p:cTn id="136" fill="hold">
                            <p:stCondLst>
                              <p:cond delay="2000"/>
                            </p:stCondLst>
                            <p:childTnLst>
                              <p:par>
                                <p:cTn id="137" presetID="22" presetClass="entr" presetSubtype="1"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wipe(up)">
                                      <p:cBhvr>
                                        <p:cTn id="139" dur="500"/>
                                        <p:tgtEl>
                                          <p:spTgt spid="43"/>
                                        </p:tgtEl>
                                      </p:cBhvr>
                                    </p:animEffect>
                                  </p:childTnLst>
                                </p:cTn>
                              </p:par>
                            </p:childTnLst>
                          </p:cTn>
                        </p:par>
                        <p:par>
                          <p:cTn id="140" fill="hold">
                            <p:stCondLst>
                              <p:cond delay="2500"/>
                            </p:stCondLst>
                            <p:childTnLst>
                              <p:par>
                                <p:cTn id="141" presetID="22" presetClass="entr" presetSubtype="1" fill="hold" grpId="0" nodeType="after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wipe(up)">
                                      <p:cBhvr>
                                        <p:cTn id="143" dur="500"/>
                                        <p:tgtEl>
                                          <p:spTgt spid="44"/>
                                        </p:tgtEl>
                                      </p:cBhvr>
                                    </p:animEffect>
                                  </p:childTnLst>
                                </p:cTn>
                              </p:par>
                            </p:childTnLst>
                          </p:cTn>
                        </p:par>
                        <p:par>
                          <p:cTn id="144" fill="hold">
                            <p:stCondLst>
                              <p:cond delay="3000"/>
                            </p:stCondLst>
                            <p:childTnLst>
                              <p:par>
                                <p:cTn id="145" presetID="22" presetClass="entr" presetSubtype="1" fill="hold" grpId="0" nodeType="after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wipe(up)">
                                      <p:cBhvr>
                                        <p:cTn id="147" dur="500"/>
                                        <p:tgtEl>
                                          <p:spTgt spid="45"/>
                                        </p:tgtEl>
                                      </p:cBhvr>
                                    </p:animEffect>
                                  </p:childTnLst>
                                </p:cTn>
                              </p:par>
                            </p:childTnLst>
                          </p:cTn>
                        </p:par>
                        <p:par>
                          <p:cTn id="148" fill="hold">
                            <p:stCondLst>
                              <p:cond delay="3500"/>
                            </p:stCondLst>
                            <p:childTnLst>
                              <p:par>
                                <p:cTn id="149" presetID="22" presetClass="entr" presetSubtype="1" fill="hold" grpId="0" nodeType="after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wipe(up)">
                                      <p:cBhvr>
                                        <p:cTn id="1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autoUpdateAnimBg="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nimBg="1"/>
      <p:bldP spid="36" grpId="0" animBg="1"/>
      <p:bldP spid="37" grpId="0" animBg="1"/>
      <p:bldP spid="38" grpId="0" animBg="1"/>
      <p:bldP spid="39" grpId="0" autoUpdateAnimBg="0"/>
      <p:bldP spid="40" grpId="0" autoUpdateAnimBg="0"/>
      <p:bldP spid="41" grpId="0" animBg="1" autoUpdateAnimBg="0"/>
      <p:bldP spid="42" grpId="0" animBg="1" autoUpdateAnimBg="0"/>
      <p:bldP spid="43" grpId="0" autoUpdateAnimBg="0"/>
      <p:bldP spid="44" grpId="0" autoUpdateAnimBg="0"/>
      <p:bldP spid="45" grpId="0" autoUpdateAnimBg="0"/>
      <p:bldP spid="46" grpId="0"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864096" y="155227"/>
            <a:ext cx="10920536" cy="5434013"/>
          </a:xfrm>
        </p:spPr>
        <p:txBody>
          <a:bodyPr>
            <a:noAutofit/>
          </a:bodyPr>
          <a:lstStyle/>
          <a:p>
            <a:pPr marL="279400" lvl="1" indent="-279400" eaLnBrk="1" hangingPunct="1">
              <a:defRPr/>
            </a:pPr>
            <a:r>
              <a:rPr kumimoji="1" lang="zh-CN" altLang="en-US" sz="2800" b="1" dirty="0" smtClean="0">
                <a:solidFill>
                  <a:schemeClr val="hlink"/>
                </a:solidFill>
                <a:latin typeface="黑体" panose="02010609060101010101" pitchFamily="49" charset="-122"/>
                <a:ea typeface="黑体" panose="02010609060101010101" pitchFamily="49" charset="-122"/>
              </a:rPr>
              <a:t>定义</a:t>
            </a:r>
            <a:r>
              <a:rPr kumimoji="1" lang="en-US" altLang="zh-CN" sz="2800" b="1" dirty="0" smtClean="0">
                <a:solidFill>
                  <a:schemeClr val="hlink"/>
                </a:solidFill>
                <a:latin typeface="黑体" panose="02010609060101010101" pitchFamily="49" charset="-122"/>
                <a:ea typeface="黑体" panose="02010609060101010101" pitchFamily="49" charset="-122"/>
              </a:rPr>
              <a:t>2</a:t>
            </a:r>
            <a:endParaRPr kumimoji="1" lang="zh-CN" altLang="en-US" sz="2800"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sz="2400" b="1" dirty="0" err="1">
                <a:solidFill>
                  <a:srgbClr val="FF0000"/>
                </a:solidFill>
                <a:latin typeface="Times New Roman" panose="02020603050405020304" pitchFamily="18" charset="0"/>
                <a:ea typeface="黑体" panose="02010609060101010101" pitchFamily="49" charset="-122"/>
              </a:rPr>
              <a:t>v</a:t>
            </a:r>
            <a:r>
              <a:rPr kumimoji="1" lang="en-US" altLang="zh-CN" sz="2400" b="1" dirty="0" err="1" smtClean="0">
                <a:solidFill>
                  <a:srgbClr val="FF0000"/>
                </a:solidFill>
                <a:latin typeface="Times New Roman" panose="02020603050405020304" pitchFamily="18" charset="0"/>
                <a:ea typeface="黑体" panose="02010609060101010101" pitchFamily="49" charset="-122"/>
              </a:rPr>
              <a:t>e</a:t>
            </a:r>
            <a:r>
              <a:rPr kumimoji="1" lang="en-US" altLang="zh-CN" sz="2400" b="1"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表示</a:t>
            </a:r>
            <a:r>
              <a:rPr kumimoji="1" lang="zh-CN" altLang="en-US" sz="2400" b="1" dirty="0" smtClean="0">
                <a:solidFill>
                  <a:srgbClr val="FF0000"/>
                </a:solidFill>
                <a:latin typeface="Times New Roman" panose="02020603050405020304" pitchFamily="18" charset="0"/>
                <a:ea typeface="黑体" panose="02010609060101010101" pitchFamily="49" charset="-122"/>
              </a:rPr>
              <a:t>事件</a:t>
            </a:r>
            <a:r>
              <a:rPr kumimoji="1" lang="en-US" altLang="zh-CN" sz="2400" b="1" dirty="0" smtClean="0">
                <a:latin typeface="Times New Roman" panose="02020603050405020304" pitchFamily="18" charset="0"/>
                <a:ea typeface="黑体" panose="02010609060101010101" pitchFamily="49" charset="-122"/>
              </a:rPr>
              <a:t>v</a:t>
            </a:r>
            <a:r>
              <a:rPr kumimoji="1" lang="en-US" altLang="zh-CN" sz="2400" b="1" baseline="-25000"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的最早</a:t>
            </a:r>
            <a:r>
              <a:rPr kumimoji="1" lang="en-US" altLang="zh-CN" sz="2400" b="1" dirty="0" smtClean="0">
                <a:latin typeface="Times New Roman" panose="02020603050405020304" pitchFamily="18" charset="0"/>
                <a:ea typeface="黑体" panose="02010609060101010101" pitchFamily="49" charset="-122"/>
              </a:rPr>
              <a:t>(early)</a:t>
            </a:r>
            <a:r>
              <a:rPr kumimoji="1" lang="zh-CN" altLang="en-US" sz="2400" b="1" dirty="0" smtClean="0">
                <a:latin typeface="Times New Roman" panose="02020603050405020304" pitchFamily="18" charset="0"/>
                <a:ea typeface="黑体" panose="02010609060101010101" pitchFamily="49" charset="-122"/>
              </a:rPr>
              <a:t>发生时间，是从开始顶点</a:t>
            </a:r>
            <a:r>
              <a:rPr kumimoji="1" lang="en-US" altLang="zh-CN" sz="2400" b="1" dirty="0" smtClean="0">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到</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a:t>
            </a:r>
            <a:r>
              <a:rPr kumimoji="1" lang="zh-CN" altLang="en-US" sz="2400" b="1" dirty="0" smtClean="0">
                <a:solidFill>
                  <a:srgbClr val="0033CC"/>
                </a:solidFill>
                <a:latin typeface="Times New Roman" panose="02020603050405020304" pitchFamily="18" charset="0"/>
                <a:ea typeface="黑体" panose="02010609060101010101" pitchFamily="49" charset="-122"/>
              </a:rPr>
              <a:t>最长</a:t>
            </a:r>
            <a:r>
              <a:rPr kumimoji="1" lang="zh-CN" altLang="en-US" sz="2400" b="1" dirty="0" smtClean="0">
                <a:latin typeface="Times New Roman" panose="02020603050405020304" pitchFamily="18" charset="0"/>
                <a:ea typeface="黑体" panose="02010609060101010101" pitchFamily="49" charset="-122"/>
              </a:rPr>
              <a:t>路径</a:t>
            </a:r>
            <a:r>
              <a:rPr kumimoji="1" lang="zh-CN" altLang="en-US" sz="2400" b="1" dirty="0">
                <a:latin typeface="Times New Roman" panose="02020603050405020304" pitchFamily="18" charset="0"/>
                <a:ea typeface="黑体" panose="02010609060101010101" pitchFamily="49" charset="-122"/>
              </a:rPr>
              <a:t>距离，这个长度决定了所有从</a:t>
            </a:r>
            <a:r>
              <a:rPr kumimoji="1" lang="zh-CN" altLang="en-US" sz="2400" b="1" dirty="0" smtClean="0">
                <a:latin typeface="Times New Roman" panose="02020603050405020304" pitchFamily="18" charset="0"/>
                <a:ea typeface="黑体" panose="02010609060101010101" pitchFamily="49" charset="-122"/>
              </a:rPr>
              <a:t>顶点</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发出</a:t>
            </a:r>
            <a:r>
              <a:rPr kumimoji="1" lang="zh-CN" altLang="en-US" sz="2400" b="1" dirty="0">
                <a:latin typeface="Times New Roman" panose="02020603050405020304" pitchFamily="18" charset="0"/>
                <a:ea typeface="黑体" panose="02010609060101010101" pitchFamily="49" charset="-122"/>
              </a:rPr>
              <a:t>的活动能够开工的最早时间。</a:t>
            </a:r>
            <a:r>
              <a:rPr kumimoji="1" lang="zh-CN" altLang="en-US" sz="2400" b="1" dirty="0" smtClean="0">
                <a:latin typeface="Times New Roman" panose="02020603050405020304" pitchFamily="18" charset="0"/>
                <a:ea typeface="黑体" panose="02010609060101010101" pitchFamily="49" charset="-122"/>
              </a:rPr>
              <a:t>其中</a:t>
            </a:r>
            <a:r>
              <a:rPr kumimoji="1" lang="en-US" altLang="zh-CN" sz="2400" b="1" dirty="0" err="1" smtClean="0">
                <a:latin typeface="Times New Roman" panose="02020603050405020304" pitchFamily="18" charset="0"/>
                <a:ea typeface="黑体" panose="02010609060101010101" pitchFamily="49" charset="-122"/>
              </a:rPr>
              <a:t>Ve</a:t>
            </a:r>
            <a:r>
              <a:rPr kumimoji="1" lang="en-US" altLang="zh-CN" sz="2400" b="1" dirty="0" smtClean="0">
                <a:latin typeface="Times New Roman" panose="02020603050405020304" pitchFamily="18" charset="0"/>
                <a:ea typeface="黑体" panose="02010609060101010101" pitchFamily="49" charset="-122"/>
              </a:rPr>
              <a:t>(n)</a:t>
            </a:r>
            <a:r>
              <a:rPr kumimoji="1" lang="zh-CN" altLang="en-US" sz="2400" b="1" dirty="0" smtClean="0">
                <a:latin typeface="Times New Roman" panose="02020603050405020304" pitchFamily="18" charset="0"/>
                <a:ea typeface="黑体" panose="02010609060101010101" pitchFamily="49" charset="-122"/>
              </a:rPr>
              <a:t>是</a:t>
            </a:r>
            <a:r>
              <a:rPr kumimoji="1" lang="zh-CN" altLang="en-US" sz="2400" b="1" dirty="0" smtClean="0">
                <a:solidFill>
                  <a:srgbClr val="FF0000"/>
                </a:solidFill>
                <a:latin typeface="Times New Roman" panose="02020603050405020304" pitchFamily="18" charset="0"/>
                <a:ea typeface="黑体" panose="02010609060101010101" pitchFamily="49" charset="-122"/>
              </a:rPr>
              <a:t>该工程</a:t>
            </a:r>
            <a:r>
              <a:rPr kumimoji="1" lang="en-US" altLang="zh-CN" sz="2400" b="1" dirty="0" smtClean="0">
                <a:solidFill>
                  <a:srgbClr val="FF0000"/>
                </a:solidFill>
                <a:latin typeface="Times New Roman" panose="02020603050405020304" pitchFamily="18" charset="0"/>
                <a:ea typeface="黑体" panose="02010609060101010101" pitchFamily="49" charset="-122"/>
              </a:rPr>
              <a:t>AOE</a:t>
            </a:r>
            <a:r>
              <a:rPr kumimoji="1" lang="zh-CN" altLang="en-US" sz="2400" b="1" dirty="0" smtClean="0">
                <a:solidFill>
                  <a:srgbClr val="FF0000"/>
                </a:solidFill>
                <a:latin typeface="Times New Roman" panose="02020603050405020304" pitchFamily="18" charset="0"/>
                <a:ea typeface="黑体" panose="02010609060101010101" pitchFamily="49" charset="-122"/>
              </a:rPr>
              <a:t>网的关键路径距离</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solidFill>
                  <a:srgbClr val="FF0000"/>
                </a:solidFill>
                <a:latin typeface="Times New Roman" panose="02020603050405020304" pitchFamily="18" charset="0"/>
                <a:ea typeface="黑体" panose="02010609060101010101" pitchFamily="49" charset="-122"/>
              </a:rPr>
              <a:t>?</a:t>
            </a:r>
            <a:r>
              <a:rPr kumimoji="1" lang="zh-CN" altLang="en-US" sz="2400" b="1" dirty="0" smtClean="0">
                <a:solidFill>
                  <a:srgbClr val="FF0000"/>
                </a:solidFill>
                <a:latin typeface="Times New Roman" panose="02020603050405020304" pitchFamily="18" charset="0"/>
                <a:ea typeface="黑体" panose="02010609060101010101" pitchFamily="49" charset="-122"/>
              </a:rPr>
              <a:t>如何计算</a:t>
            </a:r>
            <a:r>
              <a:rPr kumimoji="1" lang="en-US" altLang="zh-CN" sz="2400" b="1" smtClean="0">
                <a:solidFill>
                  <a:srgbClr val="FF0000"/>
                </a:solidFill>
                <a:latin typeface="Times New Roman" panose="02020603050405020304" pitchFamily="18" charset="0"/>
                <a:ea typeface="黑体" panose="02010609060101010101" pitchFamily="49" charset="-122"/>
              </a:rPr>
              <a:t>?</a:t>
            </a:r>
            <a:endParaRPr kumimoji="1" lang="en-US" altLang="zh-CN" sz="2400" b="1" dirty="0" smtClean="0">
              <a:solidFill>
                <a:srgbClr val="FF0000"/>
              </a:solidFill>
              <a:ea typeface="黑体" panose="02010609060101010101" pitchFamily="49" charset="-122"/>
            </a:endParaRPr>
          </a:p>
          <a:p>
            <a:pPr>
              <a:spcBef>
                <a:spcPct val="50000"/>
              </a:spcBef>
              <a:defRPr/>
            </a:pPr>
            <a:r>
              <a:rPr lang="zh-CN" altLang="en-US" dirty="0">
                <a:ea typeface="宋体" pitchFamily="2" charset="-122"/>
                <a:sym typeface="Webdings" pitchFamily="18" charset="2"/>
              </a:rPr>
              <a:t>求</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 </a:t>
            </a:r>
            <a:r>
              <a:rPr lang="zh-CN" altLang="en-US" dirty="0">
                <a:ea typeface="宋体" pitchFamily="2" charset="-122"/>
                <a:sym typeface="Webdings" pitchFamily="18" charset="2"/>
              </a:rPr>
              <a:t>时可从</a:t>
            </a:r>
            <a:r>
              <a:rPr lang="zh-CN" altLang="en-US" dirty="0">
                <a:solidFill>
                  <a:srgbClr val="0000FF"/>
                </a:solidFill>
                <a:ea typeface="宋体" pitchFamily="2" charset="-122"/>
                <a:sym typeface="Webdings" pitchFamily="18" charset="2"/>
              </a:rPr>
              <a:t>源点</a:t>
            </a:r>
            <a:r>
              <a:rPr lang="zh-CN" altLang="en-US" dirty="0">
                <a:ea typeface="宋体" pitchFamily="2" charset="-122"/>
                <a:sym typeface="Webdings" pitchFamily="18" charset="2"/>
              </a:rPr>
              <a:t>开始，按</a:t>
            </a:r>
            <a:r>
              <a:rPr lang="zh-CN" altLang="en-US" dirty="0">
                <a:solidFill>
                  <a:srgbClr val="0000FF"/>
                </a:solidFill>
                <a:ea typeface="宋体" pitchFamily="2" charset="-122"/>
                <a:sym typeface="Webdings" pitchFamily="18" charset="2"/>
              </a:rPr>
              <a:t>拓扑顺序</a:t>
            </a:r>
            <a:r>
              <a:rPr lang="zh-CN" altLang="en-US" dirty="0">
                <a:ea typeface="宋体" pitchFamily="2" charset="-122"/>
                <a:sym typeface="Webdings" pitchFamily="18" charset="2"/>
              </a:rPr>
              <a:t>向汇点递推：</a:t>
            </a:r>
          </a:p>
          <a:p>
            <a:pPr marL="0" indent="0">
              <a:spcBef>
                <a:spcPct val="50000"/>
              </a:spcBef>
              <a:buNone/>
              <a:defRPr/>
            </a:pP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(0)=0</a:t>
            </a:r>
            <a:r>
              <a:rPr lang="zh-CN" altLang="en-US" dirty="0">
                <a:ea typeface="宋体" pitchFamily="2" charset="-122"/>
                <a:sym typeface="Webdings" pitchFamily="18" charset="2"/>
              </a:rPr>
              <a:t>；</a:t>
            </a:r>
          </a:p>
          <a:p>
            <a:pPr marL="0" indent="0">
              <a:spcBef>
                <a:spcPct val="50000"/>
              </a:spcBef>
              <a:buNone/>
              <a:defRPr/>
            </a:pPr>
            <a:r>
              <a:rPr lang="zh-CN" altLang="en-US" dirty="0">
                <a:ea typeface="宋体" pitchFamily="2" charset="-122"/>
                <a:sym typeface="Webdings" pitchFamily="18" charset="2"/>
              </a:rPr>
              <a:t>  </a:t>
            </a: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(k)=Max{</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(j)</a:t>
            </a:r>
            <a:r>
              <a:rPr lang="zh-CN" altLang="en-US" dirty="0">
                <a:ea typeface="宋体" pitchFamily="2" charset="-122"/>
                <a:sym typeface="Webdings" pitchFamily="18" charset="2"/>
              </a:rPr>
              <a:t>＋</a:t>
            </a:r>
            <a:r>
              <a:rPr lang="en-US" altLang="zh-CN" dirty="0" err="1">
                <a:ea typeface="宋体" pitchFamily="2" charset="-122"/>
                <a:sym typeface="Webdings" pitchFamily="18" charset="2"/>
              </a:rPr>
              <a:t>len</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v</a:t>
            </a:r>
            <a:r>
              <a:rPr lang="en-US" altLang="zh-CN" baseline="-25000" dirty="0" err="1">
                <a:sym typeface="Webdings" pitchFamily="18" charset="2"/>
              </a:rPr>
              <a:t>j</a:t>
            </a:r>
            <a:r>
              <a:rPr lang="en-US" altLang="zh-CN" dirty="0" err="1">
                <a:ea typeface="宋体" pitchFamily="2" charset="-122"/>
                <a:sym typeface="Webdings" pitchFamily="18" charset="2"/>
              </a:rPr>
              <a:t>,v</a:t>
            </a:r>
            <a:r>
              <a:rPr lang="en-US" altLang="zh-CN" baseline="-25000" dirty="0" err="1">
                <a:ea typeface="宋体" pitchFamily="2" charset="-122"/>
                <a:sym typeface="Webdings" pitchFamily="18" charset="2"/>
              </a:rPr>
              <a:t>k</a:t>
            </a:r>
            <a:r>
              <a:rPr lang="en-US" altLang="zh-CN" dirty="0">
                <a:ea typeface="宋体" pitchFamily="2" charset="-122"/>
                <a:sym typeface="Webdings" pitchFamily="18" charset="2"/>
              </a:rPr>
              <a:t>&gt;}</a:t>
            </a:r>
          </a:p>
          <a:p>
            <a:pPr marL="0" indent="0">
              <a:spcBef>
                <a:spcPct val="50000"/>
              </a:spcBef>
              <a:buNone/>
              <a:defRPr/>
            </a:pPr>
            <a:r>
              <a:rPr lang="en-US" altLang="zh-CN" dirty="0">
                <a:ea typeface="宋体" pitchFamily="2" charset="-122"/>
                <a:sym typeface="Webdings" pitchFamily="18" charset="2"/>
              </a:rPr>
              <a:t>	&lt;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&gt;∈T,1≤k≤n-1</a:t>
            </a:r>
            <a:r>
              <a:rPr lang="en-US" altLang="zh-CN" dirty="0" smtClean="0">
                <a:ea typeface="宋体" pitchFamily="2" charset="-122"/>
                <a:sym typeface="Webdings" pitchFamily="18" charset="2"/>
              </a:rPr>
              <a:t>;</a:t>
            </a:r>
          </a:p>
          <a:p>
            <a:pPr marL="0" indent="0">
              <a:spcBef>
                <a:spcPct val="50000"/>
              </a:spcBef>
              <a:buNone/>
              <a:defRPr/>
            </a:pPr>
            <a:endParaRPr lang="en-US" altLang="zh-CN" dirty="0">
              <a:ea typeface="宋体" pitchFamily="2" charset="-122"/>
              <a:sym typeface="Webdings" pitchFamily="18" charset="2"/>
            </a:endParaRPr>
          </a:p>
          <a:p>
            <a:pPr>
              <a:spcBef>
                <a:spcPct val="50000"/>
              </a:spcBef>
              <a:defRPr/>
            </a:pPr>
            <a:r>
              <a:rPr lang="zh-CN" altLang="en-US" dirty="0">
                <a:ea typeface="宋体" pitchFamily="2" charset="-122"/>
                <a:sym typeface="Webdings" pitchFamily="18" charset="2"/>
              </a:rPr>
              <a:t>其中，</a:t>
            </a:r>
            <a:r>
              <a:rPr lang="en-US" altLang="zh-CN" dirty="0">
                <a:ea typeface="宋体" pitchFamily="2" charset="-122"/>
                <a:sym typeface="Webdings" pitchFamily="18" charset="2"/>
              </a:rPr>
              <a:t>T</a:t>
            </a:r>
            <a:r>
              <a:rPr lang="zh-CN" altLang="en-US" dirty="0">
                <a:ea typeface="宋体" pitchFamily="2" charset="-122"/>
                <a:sym typeface="Webdings" pitchFamily="18" charset="2"/>
              </a:rPr>
              <a:t>为所有以</a:t>
            </a:r>
            <a:r>
              <a:rPr lang="en-US" altLang="zh-CN" dirty="0">
                <a:sym typeface="Webdings" pitchFamily="18" charset="2"/>
              </a:rPr>
              <a:t>k</a:t>
            </a:r>
            <a:r>
              <a:rPr lang="zh-CN" altLang="en-US" dirty="0">
                <a:ea typeface="宋体" pitchFamily="2" charset="-122"/>
                <a:sym typeface="Webdings" pitchFamily="18" charset="2"/>
              </a:rPr>
              <a:t>为头的弧</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a:t>
            </a:r>
            <a:r>
              <a:rPr lang="zh-CN" altLang="en-US" dirty="0" smtClean="0">
                <a:ea typeface="宋体" pitchFamily="2" charset="-122"/>
                <a:sym typeface="Webdings" pitchFamily="18" charset="2"/>
              </a:rPr>
              <a:t>的集合</a:t>
            </a:r>
            <a:r>
              <a:rPr lang="zh-CN" altLang="en-US" dirty="0">
                <a:ea typeface="宋体" pitchFamily="2" charset="-122"/>
                <a:sym typeface="Webdings" pitchFamily="18" charset="2"/>
              </a:rPr>
              <a:t>，</a:t>
            </a:r>
            <a:r>
              <a:rPr lang="en-US" altLang="zh-CN" dirty="0" err="1">
                <a:sym typeface="Webdings" pitchFamily="18" charset="2"/>
              </a:rPr>
              <a:t>len</a:t>
            </a:r>
            <a:r>
              <a:rPr lang="en-US" altLang="zh-CN" dirty="0">
                <a:sym typeface="Webdings" pitchFamily="18" charset="2"/>
              </a:rPr>
              <a:t>&lt;</a:t>
            </a:r>
            <a:r>
              <a:rPr lang="en-US" altLang="zh-CN" dirty="0" err="1">
                <a:sym typeface="Webdings" pitchFamily="18" charset="2"/>
              </a:rPr>
              <a:t>v</a:t>
            </a:r>
            <a:r>
              <a:rPr lang="en-US" altLang="zh-CN" baseline="-25000" dirty="0" err="1">
                <a:sym typeface="Webdings" pitchFamily="18" charset="2"/>
              </a:rPr>
              <a:t>j</a:t>
            </a:r>
            <a:r>
              <a:rPr lang="en-US" altLang="zh-CN" dirty="0" err="1">
                <a:sym typeface="Webdings" pitchFamily="18" charset="2"/>
              </a:rPr>
              <a:t>,v</a:t>
            </a:r>
            <a:r>
              <a:rPr lang="en-US" altLang="zh-CN" baseline="-25000" dirty="0" err="1">
                <a:sym typeface="Webdings" pitchFamily="18" charset="2"/>
              </a:rPr>
              <a:t>k</a:t>
            </a:r>
            <a:r>
              <a:rPr lang="en-US" altLang="zh-CN" dirty="0">
                <a:sym typeface="Webdings" pitchFamily="18" charset="2"/>
              </a:rPr>
              <a:t>&gt;</a:t>
            </a:r>
            <a:r>
              <a:rPr lang="zh-CN" altLang="en-US" dirty="0">
                <a:ea typeface="宋体" pitchFamily="2" charset="-122"/>
                <a:sym typeface="Webdings" pitchFamily="18" charset="2"/>
              </a:rPr>
              <a:t>表示与弧</a:t>
            </a:r>
            <a:r>
              <a:rPr lang="en-US" altLang="zh-CN" dirty="0">
                <a:ea typeface="宋体" pitchFamily="2" charset="-122"/>
                <a:sym typeface="Webdings" pitchFamily="18" charset="2"/>
              </a:rPr>
              <a:t>&lt;</a:t>
            </a:r>
            <a:r>
              <a:rPr lang="en-US" altLang="zh-CN" dirty="0" err="1">
                <a:sym typeface="Webdings" pitchFamily="18" charset="2"/>
              </a:rPr>
              <a:t>j</a:t>
            </a:r>
            <a:r>
              <a:rPr lang="en-US" altLang="zh-CN" dirty="0" err="1">
                <a:ea typeface="宋体" pitchFamily="2" charset="-122"/>
                <a:sym typeface="Webdings" pitchFamily="18" charset="2"/>
              </a:rPr>
              <a:t>,k</a:t>
            </a:r>
            <a:r>
              <a:rPr lang="en-US" altLang="zh-CN" dirty="0">
                <a:ea typeface="宋体" pitchFamily="2" charset="-122"/>
                <a:sym typeface="Webdings" pitchFamily="18" charset="2"/>
              </a:rPr>
              <a:t>&gt;</a:t>
            </a:r>
            <a:r>
              <a:rPr lang="zh-CN" altLang="en-US" dirty="0">
                <a:ea typeface="宋体" pitchFamily="2" charset="-122"/>
                <a:sym typeface="Webdings" pitchFamily="18" charset="2"/>
              </a:rPr>
              <a:t>对应的活动的持续时间。</a:t>
            </a:r>
          </a:p>
          <a:p>
            <a:pPr marL="457200" lvl="2" indent="-355600" eaLnBrk="1" hangingPunct="1">
              <a:defRPr/>
            </a:pPr>
            <a:endParaRPr kumimoji="1" lang="en-US" altLang="zh-CN" sz="3200" b="1" dirty="0">
              <a:solidFill>
                <a:srgbClr val="FF0000"/>
              </a:solidFill>
              <a:ea typeface="黑体" panose="02010609060101010101" pitchFamily="49" charset="-122"/>
            </a:endParaRPr>
          </a:p>
        </p:txBody>
      </p:sp>
      <p:pic>
        <p:nvPicPr>
          <p:cNvPr id="169987" name="Picture 2" descr="http://pic002.cnblogs.com/images/2010/202684/20101202101123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313" y="1919437"/>
            <a:ext cx="2304256" cy="190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http://pic002.cnblogs.com/images/2010/202684/20101202101135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443" y="3789040"/>
            <a:ext cx="5118237" cy="122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1" end="1"/>
                                            </p:txEl>
                                          </p:spTgt>
                                        </p:tgtEl>
                                        <p:attrNameLst>
                                          <p:attrName>style.visibility</p:attrName>
                                        </p:attrNameLst>
                                      </p:cBhvr>
                                      <p:to>
                                        <p:strVal val="visible"/>
                                      </p:to>
                                    </p:set>
                                    <p:anim calcmode="lin" valueType="num">
                                      <p:cBhvr additive="base">
                                        <p:cTn id="7" dur="500" fill="hold"/>
                                        <p:tgtEl>
                                          <p:spTgt spid="3891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2" end="2"/>
                                            </p:txEl>
                                          </p:spTgt>
                                        </p:tgtEl>
                                        <p:attrNameLst>
                                          <p:attrName>style.visibility</p:attrName>
                                        </p:attrNameLst>
                                      </p:cBhvr>
                                      <p:to>
                                        <p:strVal val="visible"/>
                                      </p:to>
                                    </p:set>
                                    <p:anim calcmode="lin" valueType="num">
                                      <p:cBhvr additive="base">
                                        <p:cTn id="13"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3" end="3"/>
                                            </p:txEl>
                                          </p:spTgt>
                                        </p:tgtEl>
                                        <p:attrNameLst>
                                          <p:attrName>style.visibility</p:attrName>
                                        </p:attrNameLst>
                                      </p:cBhvr>
                                      <p:to>
                                        <p:strVal val="visible"/>
                                      </p:to>
                                    </p:set>
                                    <p:anim calcmode="lin" valueType="num">
                                      <p:cBhvr additive="base">
                                        <p:cTn id="19"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4" end="4"/>
                                            </p:txEl>
                                          </p:spTgt>
                                        </p:tgtEl>
                                        <p:attrNameLst>
                                          <p:attrName>style.visibility</p:attrName>
                                        </p:attrNameLst>
                                      </p:cBhvr>
                                      <p:to>
                                        <p:strVal val="visible"/>
                                      </p:to>
                                    </p:set>
                                    <p:anim calcmode="lin" valueType="num">
                                      <p:cBhvr additive="base">
                                        <p:cTn id="25"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5" end="5"/>
                                            </p:txEl>
                                          </p:spTgt>
                                        </p:tgtEl>
                                        <p:attrNameLst>
                                          <p:attrName>style.visibility</p:attrName>
                                        </p:attrNameLst>
                                      </p:cBhvr>
                                      <p:to>
                                        <p:strVal val="visible"/>
                                      </p:to>
                                    </p:set>
                                    <p:anim calcmode="lin" valueType="num">
                                      <p:cBhvr additive="base">
                                        <p:cTn id="31"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914">
                                            <p:txEl>
                                              <p:pRg st="7" end="7"/>
                                            </p:txEl>
                                          </p:spTgt>
                                        </p:tgtEl>
                                        <p:attrNameLst>
                                          <p:attrName>style.visibility</p:attrName>
                                        </p:attrNameLst>
                                      </p:cBhvr>
                                      <p:to>
                                        <p:strVal val="visible"/>
                                      </p:to>
                                    </p:set>
                                    <p:anim calcmode="lin" valueType="num">
                                      <p:cBhvr additive="base">
                                        <p:cTn id="37" dur="500" fill="hold"/>
                                        <p:tgtEl>
                                          <p:spTgt spid="38914">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uiExpand="1" build="p" bldLvl="5"/>
    </p:bldLst>
  </p:timing>
</p:sld>
</file>

<file path=ppt/slides/slide18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767408" y="31034"/>
            <a:ext cx="10729192" cy="543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9400" lvl="1" indent="-279400" eaLnBrk="1" hangingPunct="1">
              <a:defRPr/>
            </a:pPr>
            <a:r>
              <a:rPr kumimoji="1" lang="zh-CN" altLang="en-US" b="1" dirty="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3</a:t>
            </a:r>
            <a:endParaRPr kumimoji="1" lang="zh-CN" altLang="en-US" b="1" dirty="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a:solidFill>
                  <a:srgbClr val="FF0000"/>
                </a:solidFill>
                <a:cs typeface="Times New Roman" panose="02020603050405020304" pitchFamily="18" charset="0"/>
              </a:rPr>
              <a:t>vl</a:t>
            </a:r>
            <a:r>
              <a:rPr kumimoji="1" lang="en-US" altLang="zh-CN" b="1" dirty="0">
                <a:latin typeface="Times New Roman" panose="02020603050405020304" pitchFamily="18" charset="0"/>
                <a:cs typeface="Times New Roman" panose="02020603050405020304" pitchFamily="18" charset="0"/>
              </a:rPr>
              <a:t>(k)——</a:t>
            </a:r>
            <a:r>
              <a:rPr kumimoji="1" lang="zh-CN" altLang="en-US" b="1" dirty="0">
                <a:latin typeface="黑体" panose="02010609060101010101" pitchFamily="49" charset="-122"/>
                <a:ea typeface="黑体" panose="02010609060101010101" pitchFamily="49" charset="-122"/>
              </a:rPr>
              <a:t>表示事件</a:t>
            </a:r>
            <a:r>
              <a:rPr kumimoji="1" lang="en-US" altLang="zh-CN" b="1" dirty="0" err="1">
                <a:latin typeface="Times New Roman" panose="02020603050405020304" pitchFamily="18" charset="0"/>
                <a:ea typeface="黑体" panose="02010609060101010101" pitchFamily="49" charset="-122"/>
              </a:rPr>
              <a:t>v</a:t>
            </a:r>
            <a:r>
              <a:rPr kumimoji="1" lang="en-US" altLang="zh-CN" b="1" baseline="-25000" dirty="0" err="1">
                <a:latin typeface="Times New Roman" panose="02020603050405020304" pitchFamily="18" charset="0"/>
                <a:ea typeface="黑体" panose="02010609060101010101" pitchFamily="49" charset="-122"/>
              </a:rPr>
              <a:t>k</a:t>
            </a:r>
            <a:r>
              <a:rPr kumimoji="1" lang="zh-CN" altLang="en-US" b="1" dirty="0">
                <a:latin typeface="黑体" panose="02010609060101010101" pitchFamily="49" charset="-122"/>
                <a:ea typeface="黑体" panose="02010609060101010101" pitchFamily="49" charset="-122"/>
              </a:rPr>
              <a:t>的最迟</a:t>
            </a:r>
            <a:r>
              <a:rPr kumimoji="1" lang="en-US" altLang="zh-CN" b="1" dirty="0">
                <a:latin typeface="Times New Roman" panose="02020603050405020304" pitchFamily="18" charset="0"/>
                <a:ea typeface="黑体" panose="02010609060101010101" pitchFamily="49" charset="-122"/>
              </a:rPr>
              <a:t>(last)</a:t>
            </a:r>
            <a:r>
              <a:rPr kumimoji="1" lang="zh-CN" altLang="en-US" b="1" dirty="0">
                <a:latin typeface="黑体" panose="02010609060101010101" pitchFamily="49" charset="-122"/>
                <a:ea typeface="黑体" panose="02010609060101010101" pitchFamily="49" charset="-122"/>
              </a:rPr>
              <a:t>发生时间，是在不推迟整个工程完成</a:t>
            </a:r>
            <a:r>
              <a:rPr kumimoji="1" lang="en-US" altLang="zh-CN" b="1" dirty="0">
                <a:latin typeface="黑体" panose="02010609060101010101" pitchFamily="49" charset="-122"/>
                <a:ea typeface="黑体" panose="02010609060101010101" pitchFamily="49" charset="-122"/>
              </a:rPr>
              <a:t>(</a:t>
            </a:r>
            <a:r>
              <a:rPr kumimoji="1" lang="zh-CN" altLang="en-US" b="1" dirty="0">
                <a:latin typeface="黑体" panose="02010609060101010101" pitchFamily="49" charset="-122"/>
                <a:ea typeface="黑体" panose="02010609060101010101" pitchFamily="49" charset="-122"/>
              </a:rPr>
              <a:t>即</a:t>
            </a:r>
            <a:r>
              <a:rPr kumimoji="1" lang="zh-CN" altLang="en-US" b="1" dirty="0">
                <a:solidFill>
                  <a:srgbClr val="0033CC"/>
                </a:solidFill>
                <a:latin typeface="黑体" panose="02010609060101010101" pitchFamily="49" charset="-122"/>
                <a:ea typeface="黑体" panose="02010609060101010101" pitchFamily="49" charset="-122"/>
              </a:rPr>
              <a:t>保证结束顶点</a:t>
            </a:r>
            <a:r>
              <a:rPr kumimoji="1" lang="en-US" altLang="zh-CN" b="1" dirty="0" err="1">
                <a:solidFill>
                  <a:srgbClr val="0033CC"/>
                </a:solidFill>
                <a:latin typeface="Times New Roman" panose="02020603050405020304" pitchFamily="18" charset="0"/>
                <a:ea typeface="黑体" panose="02010609060101010101" pitchFamily="49" charset="-122"/>
              </a:rPr>
              <a:t>v</a:t>
            </a:r>
            <a:r>
              <a:rPr kumimoji="1" lang="en-US" altLang="zh-CN" b="1" baseline="-25000" dirty="0" err="1">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在</a:t>
            </a:r>
            <a:r>
              <a:rPr kumimoji="1" lang="en-US" altLang="zh-CN" b="1" dirty="0" err="1">
                <a:solidFill>
                  <a:srgbClr val="0033CC"/>
                </a:solidFill>
                <a:latin typeface="Times New Roman" panose="02020603050405020304" pitchFamily="18" charset="0"/>
                <a:ea typeface="黑体" panose="02010609060101010101" pitchFamily="49" charset="-122"/>
              </a:rPr>
              <a:t>Ve</a:t>
            </a:r>
            <a:r>
              <a:rPr kumimoji="1" lang="en-US" altLang="zh-CN" b="1"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时刻发生</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的前提下</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该事件最迟必须发生的时间</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marL="914400" lvl="3" indent="-279400" eaLnBrk="1" hangingPunct="1">
              <a:defRPr/>
            </a:pPr>
            <a:r>
              <a:rPr kumimoji="1" lang="en-US" altLang="zh-CN" sz="2400" b="1" dirty="0" err="1">
                <a:solidFill>
                  <a:srgbClr val="FF3300"/>
                </a:solidFill>
                <a:latin typeface="Times New Roman" panose="02020603050405020304" pitchFamily="18" charset="0"/>
                <a:ea typeface="黑体" panose="02010609060101010101" pitchFamily="49" charset="-122"/>
              </a:rPr>
              <a:t>Vl</a:t>
            </a:r>
            <a:r>
              <a:rPr kumimoji="1" lang="en-US" altLang="zh-CN" sz="2400" b="1" dirty="0">
                <a:solidFill>
                  <a:srgbClr val="FF3300"/>
                </a:solidFill>
                <a:latin typeface="Times New Roman" panose="02020603050405020304" pitchFamily="18" charset="0"/>
                <a:ea typeface="黑体" panose="02010609060101010101" pitchFamily="49" charset="-122"/>
              </a:rPr>
              <a:t>(k</a:t>
            </a:r>
            <a:r>
              <a:rPr kumimoji="1" lang="en-US" altLang="zh-CN" sz="2400" b="1" dirty="0">
                <a:solidFill>
                  <a:srgbClr val="FF3300"/>
                </a:solidFill>
                <a:latin typeface="Times New Roman" panose="02020603050405020304" pitchFamily="18" charset="0"/>
                <a:cs typeface="Times New Roman" panose="02020603050405020304" pitchFamily="18" charset="0"/>
              </a:rPr>
              <a:t>) = </a:t>
            </a:r>
            <a:r>
              <a:rPr kumimoji="1" lang="en-US" altLang="zh-CN" sz="2400" b="1" dirty="0" err="1">
                <a:solidFill>
                  <a:srgbClr val="FF3300"/>
                </a:solidFill>
                <a:latin typeface="Times New Roman" panose="02020603050405020304" pitchFamily="18" charset="0"/>
                <a:cs typeface="Times New Roman" panose="02020603050405020304" pitchFamily="18" charset="0"/>
              </a:rPr>
              <a:t>Ve</a:t>
            </a:r>
            <a:r>
              <a:rPr kumimoji="1" lang="en-US" altLang="zh-CN" sz="2400" b="1" dirty="0">
                <a:solidFill>
                  <a:srgbClr val="FF3300"/>
                </a:solidFill>
                <a:latin typeface="Times New Roman" panose="02020603050405020304" pitchFamily="18" charset="0"/>
                <a:cs typeface="Times New Roman" panose="02020603050405020304" pitchFamily="18" charset="0"/>
              </a:rPr>
              <a:t>(n) </a:t>
            </a:r>
            <a:r>
              <a:rPr kumimoji="1" lang="zh-CN" altLang="en-US" sz="2400" b="1" dirty="0">
                <a:solidFill>
                  <a:srgbClr val="FF3300"/>
                </a:solidFill>
                <a:latin typeface="Times New Roman" panose="02020603050405020304" pitchFamily="18" charset="0"/>
                <a:cs typeface="Times New Roman" panose="02020603050405020304" pitchFamily="18" charset="0"/>
              </a:rPr>
              <a:t>－顶点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k</a:t>
            </a:r>
            <a:r>
              <a:rPr kumimoji="1" lang="zh-CN" altLang="en-US" sz="2400" b="1" dirty="0">
                <a:solidFill>
                  <a:srgbClr val="FF3300"/>
                </a:solidFill>
                <a:latin typeface="Times New Roman" panose="02020603050405020304" pitchFamily="18" charset="0"/>
                <a:cs typeface="Times New Roman" panose="02020603050405020304" pitchFamily="18" charset="0"/>
              </a:rPr>
              <a:t>到结束顶点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n</a:t>
            </a:r>
            <a:r>
              <a:rPr kumimoji="1" lang="zh-CN" altLang="en-US" sz="2400" b="1" dirty="0">
                <a:solidFill>
                  <a:srgbClr val="FF3300"/>
                </a:solidFill>
                <a:latin typeface="Times New Roman" panose="02020603050405020304" pitchFamily="18" charset="0"/>
                <a:cs typeface="Times New Roman" panose="02020603050405020304" pitchFamily="18" charset="0"/>
              </a:rPr>
              <a:t>的最长路径距离。</a:t>
            </a:r>
            <a:endParaRPr kumimoji="1" lang="en-US" altLang="zh-CN" sz="2400" b="1" dirty="0">
              <a:solidFill>
                <a:srgbClr val="FF3300"/>
              </a:solidFill>
              <a:latin typeface="Times New Roman" panose="02020603050405020304" pitchFamily="18" charset="0"/>
              <a:cs typeface="Times New Roman" panose="02020603050405020304" pitchFamily="18" charset="0"/>
            </a:endParaRPr>
          </a:p>
          <a:p>
            <a:pPr marL="914400" lvl="3" indent="-279400" eaLnBrk="1" hangingPunct="1">
              <a:defRPr/>
            </a:pPr>
            <a:r>
              <a:rPr lang="zh-CN" altLang="en-US" sz="2400" dirty="0">
                <a:ea typeface="宋体" pitchFamily="2" charset="-122"/>
                <a:sym typeface="Webdings" pitchFamily="18" charset="2"/>
              </a:rPr>
              <a:t>在求出</a:t>
            </a:r>
            <a:r>
              <a:rPr lang="en-US" altLang="zh-CN" sz="2400" dirty="0" err="1">
                <a:ea typeface="宋体" pitchFamily="2" charset="-122"/>
                <a:sym typeface="Webdings" pitchFamily="18" charset="2"/>
              </a:rPr>
              <a:t>ve</a:t>
            </a:r>
            <a:r>
              <a:rPr lang="en-US" altLang="zh-CN" sz="2400" dirty="0">
                <a:ea typeface="宋体" pitchFamily="2" charset="-122"/>
                <a:sym typeface="Webdings" pitchFamily="18" charset="2"/>
              </a:rPr>
              <a:t>(k)</a:t>
            </a:r>
            <a:r>
              <a:rPr lang="zh-CN" altLang="en-US" sz="2400" dirty="0">
                <a:ea typeface="宋体" pitchFamily="2" charset="-122"/>
                <a:sym typeface="Webdings" pitchFamily="18" charset="2"/>
              </a:rPr>
              <a:t>的基础上， 可从</a:t>
            </a:r>
            <a:r>
              <a:rPr lang="zh-CN" altLang="en-US" sz="2400" dirty="0">
                <a:solidFill>
                  <a:srgbClr val="0000FF"/>
                </a:solidFill>
                <a:ea typeface="宋体" pitchFamily="2" charset="-122"/>
                <a:sym typeface="Webdings" pitchFamily="18" charset="2"/>
              </a:rPr>
              <a:t>结束顶点</a:t>
            </a:r>
            <a:r>
              <a:rPr lang="zh-CN" altLang="en-US" sz="2400" dirty="0">
                <a:ea typeface="宋体" pitchFamily="2" charset="-122"/>
                <a:sym typeface="Webdings" pitchFamily="18" charset="2"/>
              </a:rPr>
              <a:t>开始，按</a:t>
            </a:r>
            <a:r>
              <a:rPr lang="zh-CN" altLang="en-US" sz="2400" dirty="0">
                <a:solidFill>
                  <a:srgbClr val="0000FF"/>
                </a:solidFill>
                <a:ea typeface="宋体" pitchFamily="2" charset="-122"/>
                <a:sym typeface="Webdings" pitchFamily="18" charset="2"/>
              </a:rPr>
              <a:t>逆拓扑顺序</a:t>
            </a:r>
            <a:r>
              <a:rPr lang="zh-CN" altLang="en-US" sz="2400" dirty="0">
                <a:ea typeface="宋体" pitchFamily="2" charset="-122"/>
                <a:sym typeface="Webdings" pitchFamily="18" charset="2"/>
              </a:rPr>
              <a:t>向源点递推，求出</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a:t>
            </a:r>
            <a:r>
              <a:rPr lang="zh-CN" altLang="en-US" sz="2400" dirty="0" smtClean="0">
                <a:ea typeface="宋体" pitchFamily="2" charset="-122"/>
                <a:sym typeface="Webdings" pitchFamily="18" charset="2"/>
              </a:rPr>
              <a:t>：</a:t>
            </a:r>
            <a:endParaRPr lang="en-US" altLang="zh-CN" sz="2400" dirty="0" smtClean="0">
              <a:ea typeface="宋体" pitchFamily="2" charset="-122"/>
              <a:sym typeface="Webdings" pitchFamily="18" charset="2"/>
            </a:endParaRPr>
          </a:p>
          <a:p>
            <a:pPr marL="914400" lvl="3" indent="-279400" eaLnBrk="1" hangingPunct="1">
              <a:defRPr/>
            </a:pPr>
            <a:endParaRPr lang="zh-CN" altLang="en-US"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(n)=</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(n)</a:t>
            </a:r>
            <a:r>
              <a:rPr lang="zh-CN" altLang="en-US" sz="2400" dirty="0">
                <a:ea typeface="宋体" pitchFamily="2" charset="-122"/>
                <a:sym typeface="Webdings" pitchFamily="18" charset="2"/>
              </a:rPr>
              <a:t>；</a:t>
            </a:r>
          </a:p>
          <a:p>
            <a:pPr marL="0" indent="0">
              <a:spcBef>
                <a:spcPct val="50000"/>
              </a:spcBef>
              <a:buNone/>
              <a:defRPr/>
            </a:pPr>
            <a:r>
              <a:rPr lang="zh-CN" altLang="en-US" sz="2400" dirty="0">
                <a:ea typeface="宋体" pitchFamily="2" charset="-122"/>
                <a:sym typeface="Webdings" pitchFamily="18" charset="2"/>
              </a:rPr>
              <a:t>  </a:t>
            </a:r>
            <a:r>
              <a:rPr lang="en-US" altLang="zh-CN" sz="2400" dirty="0">
                <a:ea typeface="宋体" pitchFamily="2" charset="-122"/>
                <a:sym typeface="Webdings" pitchFamily="18" charset="2"/>
              </a:rPr>
              <a:t>	</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(k)=Min{</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(j)-</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endParaRPr lang="en-US" altLang="zh-CN"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&lt;</a:t>
            </a:r>
            <a:r>
              <a:rPr lang="en-US" altLang="zh-CN" sz="2400" dirty="0" err="1">
                <a:ea typeface="宋体" pitchFamily="2" charset="-122"/>
                <a:sym typeface="Webdings" pitchFamily="18" charset="2"/>
              </a:rPr>
              <a:t>k,j</a:t>
            </a:r>
            <a:r>
              <a:rPr lang="en-US" altLang="zh-CN" sz="2400" dirty="0">
                <a:ea typeface="宋体" pitchFamily="2" charset="-122"/>
                <a:sym typeface="Webdings" pitchFamily="18" charset="2"/>
              </a:rPr>
              <a:t>&gt;∈S,0≤k≤n-2</a:t>
            </a:r>
            <a:r>
              <a:rPr lang="en-US" altLang="zh-CN" sz="2400" dirty="0" smtClean="0">
                <a:ea typeface="宋体" pitchFamily="2" charset="-122"/>
                <a:sym typeface="Webdings" pitchFamily="18" charset="2"/>
              </a:rPr>
              <a:t>;</a:t>
            </a:r>
          </a:p>
          <a:p>
            <a:pPr marL="0" indent="0">
              <a:spcBef>
                <a:spcPct val="50000"/>
              </a:spcBef>
              <a:buNone/>
              <a:defRPr/>
            </a:pPr>
            <a:endParaRPr lang="en-US" altLang="zh-CN" sz="2400" dirty="0">
              <a:ea typeface="宋体" pitchFamily="2" charset="-122"/>
              <a:sym typeface="Webdings" pitchFamily="18" charset="2"/>
            </a:endParaRPr>
          </a:p>
          <a:p>
            <a:pPr>
              <a:spcBef>
                <a:spcPct val="50000"/>
              </a:spcBef>
              <a:defRPr/>
            </a:pPr>
            <a:r>
              <a:rPr lang="zh-CN" altLang="en-US" sz="2400" dirty="0">
                <a:latin typeface="宋体" pitchFamily="2" charset="-122"/>
                <a:ea typeface="宋体" pitchFamily="2" charset="-122"/>
                <a:sym typeface="Webdings" pitchFamily="18" charset="2"/>
              </a:rPr>
              <a:t>其中，</a:t>
            </a:r>
            <a:r>
              <a:rPr lang="en-US" altLang="zh-CN" sz="2400" dirty="0">
                <a:latin typeface="宋体" pitchFamily="2" charset="-122"/>
                <a:ea typeface="宋体" pitchFamily="2" charset="-122"/>
                <a:sym typeface="Webdings" pitchFamily="18" charset="2"/>
              </a:rPr>
              <a:t>S</a:t>
            </a:r>
            <a:r>
              <a:rPr lang="zh-CN" altLang="en-US" sz="2400" dirty="0">
                <a:latin typeface="宋体" pitchFamily="2" charset="-122"/>
                <a:ea typeface="宋体" pitchFamily="2" charset="-122"/>
                <a:sym typeface="Webdings" pitchFamily="18" charset="2"/>
              </a:rPr>
              <a:t>为所有以</a:t>
            </a:r>
            <a:r>
              <a:rPr lang="en-US" altLang="zh-CN" sz="2400" dirty="0">
                <a:latin typeface="宋体" pitchFamily="2" charset="-122"/>
                <a:ea typeface="宋体" pitchFamily="2" charset="-122"/>
                <a:sym typeface="Webdings" pitchFamily="18" charset="2"/>
              </a:rPr>
              <a:t>k</a:t>
            </a:r>
            <a:r>
              <a:rPr lang="zh-CN" altLang="en-US" sz="2400" dirty="0">
                <a:latin typeface="宋体" pitchFamily="2" charset="-122"/>
                <a:ea typeface="宋体" pitchFamily="2" charset="-122"/>
                <a:sym typeface="Webdings" pitchFamily="18" charset="2"/>
              </a:rPr>
              <a:t>为尾的弧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的集合，</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r>
              <a:rPr lang="zh-CN" altLang="en-US" sz="2400" dirty="0">
                <a:latin typeface="宋体" pitchFamily="2" charset="-122"/>
                <a:ea typeface="宋体" pitchFamily="2" charset="-122"/>
                <a:sym typeface="Webdings" pitchFamily="18" charset="2"/>
              </a:rPr>
              <a:t>表示与弧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对应的活动的持续时间。</a:t>
            </a:r>
            <a:r>
              <a:rPr lang="zh-CN" altLang="en-US" sz="2400" dirty="0">
                <a:ea typeface="宋体" pitchFamily="2" charset="-122"/>
                <a:sym typeface="Webdings" pitchFamily="18" charset="2"/>
              </a:rPr>
              <a:t> </a:t>
            </a:r>
          </a:p>
          <a:p>
            <a:pPr marL="457200" lvl="2" indent="-279400" eaLnBrk="1" hangingPunct="1">
              <a:defRPr/>
            </a:pP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pic>
        <p:nvPicPr>
          <p:cNvPr id="6" name="Picture 2" descr="http://pic002.cnblogs.com/images/2010/202684/2010120210171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2160141"/>
            <a:ext cx="2592288" cy="205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pic002.cnblogs.com/images/2010/202684/20101202101725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1206" y="4149080"/>
            <a:ext cx="5287442" cy="12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36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 calcmode="lin" valueType="num">
                                      <p:cBhvr additive="base">
                                        <p:cTn id="43"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8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1085038" y="665956"/>
            <a:ext cx="10123455" cy="5053013"/>
          </a:xfrm>
        </p:spPr>
        <p:txBody>
          <a:bodyPr>
            <a:normAutofit/>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4</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Times New Roman" panose="02020603050405020304" pitchFamily="18" charset="0"/>
                <a:ea typeface="黑体" panose="02010609060101010101" pitchFamily="49" charset="-122"/>
              </a:rPr>
              <a:t>表示</a:t>
            </a:r>
            <a:r>
              <a:rPr kumimoji="1" lang="zh-CN" altLang="en-US" sz="2800" b="1" dirty="0">
                <a:solidFill>
                  <a:srgbClr val="FF0000"/>
                </a:solidFill>
                <a:latin typeface="Times New Roman" panose="02020603050405020304" pitchFamily="18" charset="0"/>
                <a:ea typeface="黑体" panose="02010609060101010101" pitchFamily="49" charset="-122"/>
              </a:rPr>
              <a:t>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Times New Roman" panose="02020603050405020304" pitchFamily="18" charset="0"/>
                <a:ea typeface="黑体" panose="02010609060101010101" pitchFamily="49" charset="-122"/>
              </a:rPr>
              <a:t>的最早</a:t>
            </a:r>
            <a:r>
              <a:rPr kumimoji="1" lang="en-US" altLang="zh-CN" sz="2800" b="1" dirty="0">
                <a:latin typeface="Times New Roman" panose="02020603050405020304" pitchFamily="18" charset="0"/>
                <a:ea typeface="黑体" panose="02010609060101010101" pitchFamily="49" charset="-122"/>
              </a:rPr>
              <a:t>(early)</a:t>
            </a:r>
            <a:r>
              <a:rPr kumimoji="1" lang="zh-CN" altLang="en-US" sz="2800" b="1" dirty="0">
                <a:latin typeface="Times New Roman" panose="02020603050405020304" pitchFamily="18" charset="0"/>
                <a:ea typeface="黑体" panose="02010609060101010101" pitchFamily="49" charset="-122"/>
              </a:rPr>
              <a:t>开始时间，是该活动的</a:t>
            </a:r>
            <a:r>
              <a:rPr kumimoji="1" lang="zh-CN" altLang="en-US" sz="2800" b="1" dirty="0">
                <a:solidFill>
                  <a:srgbClr val="0070C0"/>
                </a:solidFill>
                <a:latin typeface="Times New Roman" panose="02020603050405020304" pitchFamily="18" charset="0"/>
                <a:ea typeface="黑体" panose="02010609060101010101" pitchFamily="49" charset="-122"/>
              </a:rPr>
              <a:t>起点</a:t>
            </a:r>
            <a:r>
              <a:rPr kumimoji="1" lang="zh-CN" altLang="en-US" sz="2800" b="1" dirty="0">
                <a:latin typeface="Times New Roman" panose="02020603050405020304" pitchFamily="18" charset="0"/>
                <a:ea typeface="黑体" panose="02010609060101010101" pitchFamily="49" charset="-122"/>
              </a:rPr>
              <a:t>所表示事件的</a:t>
            </a:r>
            <a:r>
              <a:rPr kumimoji="1" lang="zh-CN" altLang="en-US" sz="2800" b="1" dirty="0">
                <a:solidFill>
                  <a:srgbClr val="0070C0"/>
                </a:solidFill>
                <a:latin typeface="Times New Roman" panose="02020603050405020304" pitchFamily="18" charset="0"/>
                <a:ea typeface="黑体" panose="02010609060101010101" pitchFamily="49" charset="-122"/>
              </a:rPr>
              <a:t>最早</a:t>
            </a:r>
            <a:r>
              <a:rPr kumimoji="1" lang="zh-CN" altLang="en-US" sz="2800" b="1" dirty="0">
                <a:latin typeface="Times New Roman" panose="02020603050405020304" pitchFamily="18" charset="0"/>
                <a:ea typeface="黑体" panose="02010609060101010101" pitchFamily="49" charset="-122"/>
              </a:rPr>
              <a:t>发生</a:t>
            </a:r>
            <a:r>
              <a:rPr kumimoji="1" lang="zh-CN" altLang="en-US" sz="2800" b="1" dirty="0" smtClean="0">
                <a:latin typeface="Times New Roman" panose="02020603050405020304" pitchFamily="18" charset="0"/>
                <a:ea typeface="黑体" panose="02010609060101010101" pitchFamily="49" charset="-122"/>
              </a:rPr>
              <a:t>时间</a:t>
            </a:r>
            <a:endParaRPr kumimoji="1" lang="en-US" altLang="zh-CN" sz="2800" b="1" dirty="0" smtClean="0">
              <a:latin typeface="Times New Roman" panose="02020603050405020304" pitchFamily="18" charset="0"/>
              <a:ea typeface="黑体" panose="02010609060101010101" pitchFamily="49" charset="-122"/>
            </a:endParaRPr>
          </a:p>
          <a:p>
            <a:pPr marL="457200" lvl="2" indent="-279400" eaLnBrk="1" hangingPunct="1">
              <a:lnSpc>
                <a:spcPts val="600"/>
              </a:lnSpc>
              <a:defRPr/>
            </a:pPr>
            <a:endParaRPr kumimoji="1" lang="en-US" altLang="zh-CN" sz="2800" b="1" dirty="0">
              <a:latin typeface="Times New Roman" panose="02020603050405020304" pitchFamily="18" charset="0"/>
              <a:ea typeface="黑体" panose="02010609060101010101" pitchFamily="49" charset="-122"/>
            </a:endParaRPr>
          </a:p>
          <a:p>
            <a:pPr marL="914400" lvl="3" indent="-279400" eaLnBrk="1" hangingPunct="1">
              <a:defRPr/>
            </a:pPr>
            <a:r>
              <a:rPr kumimoji="1" lang="zh-CN" altLang="en-US" sz="2400" b="1" dirty="0">
                <a:latin typeface="Times New Roman" panose="02020603050405020304" pitchFamily="18" charset="0"/>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Times New Roman" panose="02020603050405020304" pitchFamily="18" charset="0"/>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Times New Roman" panose="02020603050405020304" pitchFamily="18" charset="0"/>
                <a:ea typeface="黑体" panose="02010609060101010101" pitchFamily="49" charset="-122"/>
              </a:rPr>
              <a:t>，则有</a:t>
            </a:r>
            <a:r>
              <a:rPr kumimoji="1" lang="en-US" altLang="zh-CN" sz="2400" b="1" dirty="0">
                <a:solidFill>
                  <a:srgbClr val="FF0000"/>
                </a:solidFill>
                <a:latin typeface="Times New Roman" panose="02020603050405020304" pitchFamily="18" charset="0"/>
                <a:ea typeface="黑体" panose="02010609060101010101" pitchFamily="49" charset="-122"/>
              </a:rPr>
              <a:t>e(</a:t>
            </a:r>
            <a:r>
              <a:rPr kumimoji="1" lang="en-US" altLang="zh-CN" sz="2400" b="1" dirty="0" err="1">
                <a:solidFill>
                  <a:srgbClr val="FF0000"/>
                </a:solidFill>
                <a:latin typeface="Times New Roman" panose="02020603050405020304" pitchFamily="18" charset="0"/>
                <a:ea typeface="黑体" panose="02010609060101010101" pitchFamily="49" charset="-122"/>
              </a:rPr>
              <a:t>i</a:t>
            </a:r>
            <a:r>
              <a:rPr kumimoji="1" lang="en-US" altLang="zh-CN" sz="2400" b="1" dirty="0">
                <a:solidFill>
                  <a:srgbClr val="FF0000"/>
                </a:solidFill>
                <a:latin typeface="Times New Roman" panose="02020603050405020304" pitchFamily="18" charset="0"/>
                <a:ea typeface="黑体" panose="02010609060101010101" pitchFamily="49" charset="-122"/>
              </a:rPr>
              <a:t>)=</a:t>
            </a:r>
            <a:r>
              <a:rPr kumimoji="1" lang="en-US" altLang="zh-CN" sz="2400" b="1" dirty="0" err="1">
                <a:solidFill>
                  <a:srgbClr val="FF0000"/>
                </a:solidFill>
                <a:latin typeface="Times New Roman" panose="02020603050405020304" pitchFamily="18" charset="0"/>
                <a:ea typeface="黑体" panose="02010609060101010101" pitchFamily="49" charset="-122"/>
              </a:rPr>
              <a:t>Ve</a:t>
            </a:r>
            <a:r>
              <a:rPr kumimoji="1" lang="en-US" altLang="zh-CN" sz="2400" b="1" dirty="0">
                <a:solidFill>
                  <a:srgbClr val="FF0000"/>
                </a:solidFill>
                <a:latin typeface="Times New Roman" panose="02020603050405020304" pitchFamily="18" charset="0"/>
                <a:ea typeface="黑体" panose="02010609060101010101" pitchFamily="49" charset="-122"/>
              </a:rPr>
              <a:t>(j</a:t>
            </a:r>
            <a:r>
              <a:rPr kumimoji="1" lang="en-US" altLang="zh-CN" sz="2400" b="1" dirty="0" smtClean="0">
                <a:solidFill>
                  <a:srgbClr val="FF0000"/>
                </a:solidFill>
                <a:latin typeface="Times New Roman" panose="02020603050405020304" pitchFamily="18" charset="0"/>
                <a:ea typeface="黑体" panose="02010609060101010101" pitchFamily="49" charset="-122"/>
              </a:rPr>
              <a:t>)</a:t>
            </a: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smtClean="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800" b="1" dirty="0">
              <a:solidFill>
                <a:srgbClr val="FF0000"/>
              </a:solidFill>
              <a:ea typeface="黑体" panose="02010609060101010101" pitchFamily="49" charset="-122"/>
            </a:endParaRPr>
          </a:p>
          <a:p>
            <a:pPr marL="457200" lvl="2" indent="-279400" eaLnBrk="1" hangingPunct="1">
              <a:defRPr/>
            </a:pPr>
            <a:r>
              <a:rPr kumimoji="1" lang="en-US" altLang="zh-CN" sz="2800" b="1" dirty="0">
                <a:solidFill>
                  <a:srgbClr val="FF0000"/>
                </a:solidFill>
                <a:ea typeface="黑体" panose="02010609060101010101" pitchFamily="49" charset="-122"/>
              </a:rPr>
              <a:t>l</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表示活动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的最迟</a:t>
            </a:r>
            <a:r>
              <a:rPr kumimoji="1" lang="en-US" altLang="zh-CN" sz="2800" b="1" dirty="0">
                <a:latin typeface="Times New Roman" panose="02020603050405020304" pitchFamily="18" charset="0"/>
                <a:ea typeface="黑体" panose="02010609060101010101" pitchFamily="49" charset="-122"/>
              </a:rPr>
              <a:t>(last)</a:t>
            </a:r>
            <a:r>
              <a:rPr kumimoji="1" lang="zh-CN" altLang="en-US" sz="2800" b="1" dirty="0">
                <a:latin typeface="黑体" panose="02010609060101010101" pitchFamily="49" charset="-122"/>
                <a:ea typeface="黑体" panose="02010609060101010101" pitchFamily="49" charset="-122"/>
              </a:rPr>
              <a:t>开始时间，是该活动的</a:t>
            </a:r>
            <a:r>
              <a:rPr kumimoji="1" lang="zh-CN" altLang="en-US" sz="2800" b="1" dirty="0">
                <a:solidFill>
                  <a:srgbClr val="0070C0"/>
                </a:solidFill>
                <a:latin typeface="黑体" panose="02010609060101010101" pitchFamily="49" charset="-122"/>
                <a:ea typeface="黑体" panose="02010609060101010101" pitchFamily="49" charset="-122"/>
              </a:rPr>
              <a:t>终点</a:t>
            </a:r>
            <a:r>
              <a:rPr kumimoji="1" lang="zh-CN" altLang="en-US" sz="2800" b="1" dirty="0">
                <a:latin typeface="黑体" panose="02010609060101010101" pitchFamily="49" charset="-122"/>
                <a:ea typeface="黑体" panose="02010609060101010101" pitchFamily="49" charset="-122"/>
              </a:rPr>
              <a:t>所表示事件的</a:t>
            </a:r>
            <a:r>
              <a:rPr kumimoji="1" lang="zh-CN" altLang="en-US" sz="2800" b="1" dirty="0">
                <a:solidFill>
                  <a:srgbClr val="0070C0"/>
                </a:solidFill>
                <a:latin typeface="黑体" panose="02010609060101010101" pitchFamily="49" charset="-122"/>
                <a:ea typeface="黑体" panose="02010609060101010101" pitchFamily="49" charset="-122"/>
              </a:rPr>
              <a:t>最迟</a:t>
            </a:r>
            <a:r>
              <a:rPr kumimoji="1" lang="zh-CN" altLang="en-US" sz="2800" b="1" dirty="0">
                <a:latin typeface="黑体" panose="02010609060101010101" pitchFamily="49" charset="-122"/>
                <a:ea typeface="黑体" panose="02010609060101010101" pitchFamily="49" charset="-122"/>
              </a:rPr>
              <a:t>发生时间与该活动的所需时间之</a:t>
            </a:r>
            <a:r>
              <a:rPr kumimoji="1" lang="zh-CN" altLang="en-US" sz="2800" b="1" dirty="0" smtClean="0">
                <a:latin typeface="黑体" panose="02010609060101010101" pitchFamily="49" charset="-122"/>
                <a:ea typeface="黑体" panose="02010609060101010101" pitchFamily="49" charset="-122"/>
              </a:rPr>
              <a:t>差</a:t>
            </a:r>
            <a:endParaRPr kumimoji="1" lang="en-US" altLang="zh-CN" sz="2800" b="1" dirty="0" smtClean="0">
              <a:latin typeface="黑体" panose="02010609060101010101" pitchFamily="49" charset="-122"/>
              <a:ea typeface="黑体" panose="02010609060101010101" pitchFamily="49" charset="-122"/>
            </a:endParaRPr>
          </a:p>
          <a:p>
            <a:pPr marL="457200" lvl="2" indent="-279400" eaLnBrk="1" hangingPunct="1">
              <a:lnSpc>
                <a:spcPts val="600"/>
              </a:lnSpc>
              <a:defRPr/>
            </a:pPr>
            <a:endParaRPr kumimoji="1" lang="en-US" altLang="zh-CN" sz="2800" b="1" dirty="0">
              <a:latin typeface="黑体" panose="02010609060101010101" pitchFamily="49" charset="-122"/>
              <a:ea typeface="黑体" panose="02010609060101010101" pitchFamily="49" charset="-122"/>
            </a:endParaRPr>
          </a:p>
          <a:p>
            <a:pPr marL="914400" lvl="3" indent="-279400" eaLnBrk="1" hangingPunct="1">
              <a:defRPr/>
            </a:pPr>
            <a:r>
              <a:rPr kumimoji="1" lang="zh-CN" altLang="en-US" sz="2400" b="1" dirty="0">
                <a:latin typeface="黑体" panose="02010609060101010101" pitchFamily="49" charset="-122"/>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黑体" panose="02010609060101010101" pitchFamily="49" charset="-122"/>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黑体" panose="02010609060101010101" pitchFamily="49" charset="-122"/>
                <a:ea typeface="黑体" panose="02010609060101010101" pitchFamily="49" charset="-122"/>
              </a:rPr>
              <a:t>，则有</a:t>
            </a:r>
            <a:r>
              <a:rPr kumimoji="1" lang="en-US" altLang="zh-CN" sz="2400" b="1" dirty="0">
                <a:solidFill>
                  <a:srgbClr val="FF0000"/>
                </a:solidFill>
                <a:cs typeface="Times New Roman" panose="02020603050405020304" pitchFamily="18" charset="0"/>
              </a:rPr>
              <a:t>l</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i</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Vl</a:t>
            </a:r>
            <a:r>
              <a:rPr kumimoji="1" lang="en-US" altLang="zh-CN" sz="2400" b="1" dirty="0">
                <a:solidFill>
                  <a:srgbClr val="FF0000"/>
                </a:solidFill>
                <a:latin typeface="Times New Roman" panose="02020603050405020304" pitchFamily="18" charset="0"/>
                <a:cs typeface="Times New Roman" panose="02020603050405020304" pitchFamily="18" charset="0"/>
              </a:rPr>
              <a:t>(k)-</a:t>
            </a:r>
            <a:r>
              <a:rPr kumimoji="1" lang="en-US" altLang="zh-CN" sz="2400" b="1" dirty="0" err="1">
                <a:solidFill>
                  <a:srgbClr val="FF0000"/>
                </a:solidFill>
                <a:latin typeface="Times New Roman" panose="02020603050405020304" pitchFamily="18" charset="0"/>
                <a:cs typeface="Times New Roman" panose="02020603050405020304" pitchFamily="18" charset="0"/>
              </a:rPr>
              <a:t>dut</a:t>
            </a:r>
            <a:r>
              <a:rPr kumimoji="1" lang="en-US" altLang="zh-CN" sz="2400" b="1" dirty="0">
                <a:solidFill>
                  <a:srgbClr val="FF0000"/>
                </a:solidFill>
                <a:latin typeface="Times New Roman" panose="02020603050405020304" pitchFamily="18" charset="0"/>
                <a:cs typeface="Times New Roman" panose="02020603050405020304" pitchFamily="18" charset="0"/>
              </a:rPr>
              <a:t>(&lt;</a:t>
            </a:r>
            <a:r>
              <a:rPr kumimoji="1" lang="en-US" altLang="zh-CN" sz="2400" b="1" dirty="0" err="1">
                <a:solidFill>
                  <a:srgbClr val="FF0000"/>
                </a:solidFill>
                <a:latin typeface="Times New Roman" panose="02020603050405020304" pitchFamily="18" charset="0"/>
                <a:cs typeface="Times New Roman" panose="02020603050405020304" pitchFamily="18" charset="0"/>
              </a:rPr>
              <a:t>vj,vk</a:t>
            </a:r>
            <a:r>
              <a:rPr kumimoji="1" lang="en-US" altLang="zh-CN" sz="2400" b="1" dirty="0">
                <a:solidFill>
                  <a:srgbClr val="FF0000"/>
                </a:solidFill>
                <a:latin typeface="Times New Roman" panose="02020603050405020304" pitchFamily="18" charset="0"/>
                <a:cs typeface="Times New Roman" panose="02020603050405020304" pitchFamily="18" charset="0"/>
              </a:rPr>
              <a:t>&gt;)</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172035" name="组合 41076"/>
          <p:cNvGrpSpPr>
            <a:grpSpLocks/>
          </p:cNvGrpSpPr>
          <p:nvPr/>
        </p:nvGrpSpPr>
        <p:grpSpPr bwMode="auto">
          <a:xfrm>
            <a:off x="4583832" y="2780928"/>
            <a:ext cx="2168031" cy="1071241"/>
            <a:chOff x="0" y="0"/>
            <a:chExt cx="1553" cy="488"/>
          </a:xfrm>
        </p:grpSpPr>
        <p:grpSp>
          <p:nvGrpSpPr>
            <p:cNvPr id="172036" name="组合 41077"/>
            <p:cNvGrpSpPr>
              <a:grpSpLocks/>
            </p:cNvGrpSpPr>
            <p:nvPr/>
          </p:nvGrpSpPr>
          <p:grpSpPr bwMode="auto">
            <a:xfrm>
              <a:off x="36" y="190"/>
              <a:ext cx="1176" cy="60"/>
              <a:chOff x="0" y="0"/>
              <a:chExt cx="1176" cy="60"/>
            </a:xfrm>
          </p:grpSpPr>
          <p:sp>
            <p:nvSpPr>
              <p:cNvPr id="172040"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600"/>
              </a:p>
            </p:txBody>
          </p:sp>
          <p:sp>
            <p:nvSpPr>
              <p:cNvPr id="227346"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sp>
            <p:nvSpPr>
              <p:cNvPr id="227347"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grpSp>
        <p:sp>
          <p:nvSpPr>
            <p:cNvPr id="227342" name="Text Box 9"/>
            <p:cNvSpPr txBox="1"/>
            <p:nvPr/>
          </p:nvSpPr>
          <p:spPr>
            <a:xfrm>
              <a:off x="0" y="211"/>
              <a:ext cx="37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vj</a:t>
              </a:r>
            </a:p>
          </p:txBody>
        </p:sp>
        <p:sp>
          <p:nvSpPr>
            <p:cNvPr id="227343" name="Text Box 10"/>
            <p:cNvSpPr txBox="1"/>
            <p:nvPr/>
          </p:nvSpPr>
          <p:spPr>
            <a:xfrm>
              <a:off x="1111" y="222"/>
              <a:ext cx="442"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vk</a:t>
              </a:r>
            </a:p>
          </p:txBody>
        </p:sp>
        <p:sp>
          <p:nvSpPr>
            <p:cNvPr id="227344" name="Text Box 11"/>
            <p:cNvSpPr txBox="1"/>
            <p:nvPr/>
          </p:nvSpPr>
          <p:spPr>
            <a:xfrm>
              <a:off x="488" y="0"/>
              <a:ext cx="36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xEl>
                                              <p:pRg st="1" end="1"/>
                                            </p:txEl>
                                          </p:spTgt>
                                        </p:tgtEl>
                                        <p:attrNameLst>
                                          <p:attrName>style.visibility</p:attrName>
                                        </p:attrNameLst>
                                      </p:cBhvr>
                                      <p:to>
                                        <p:strVal val="visible"/>
                                      </p:to>
                                    </p:set>
                                    <p:anim calcmode="lin" valueType="num">
                                      <p:cBhvr additive="base">
                                        <p:cTn id="7" dur="500" fill="hold"/>
                                        <p:tgtEl>
                                          <p:spTgt spid="4096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2">
                                            <p:txEl>
                                              <p:pRg st="3" end="3"/>
                                            </p:txEl>
                                          </p:spTgt>
                                        </p:tgtEl>
                                        <p:attrNameLst>
                                          <p:attrName>style.visibility</p:attrName>
                                        </p:attrNameLst>
                                      </p:cBhvr>
                                      <p:to>
                                        <p:strVal val="visible"/>
                                      </p:to>
                                    </p:set>
                                    <p:anim calcmode="lin" valueType="num">
                                      <p:cBhvr additive="base">
                                        <p:cTn id="13" dur="500" fill="hold"/>
                                        <p:tgtEl>
                                          <p:spTgt spid="40962">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2">
                                            <p:txEl>
                                              <p:pRg st="8" end="8"/>
                                            </p:txEl>
                                          </p:spTgt>
                                        </p:tgtEl>
                                        <p:attrNameLst>
                                          <p:attrName>style.visibility</p:attrName>
                                        </p:attrNameLst>
                                      </p:cBhvr>
                                      <p:to>
                                        <p:strVal val="visible"/>
                                      </p:to>
                                    </p:set>
                                    <p:anim calcmode="lin" valueType="num">
                                      <p:cBhvr additive="base">
                                        <p:cTn id="19" dur="500" fill="hold"/>
                                        <p:tgtEl>
                                          <p:spTgt spid="40962">
                                            <p:txEl>
                                              <p:pRg st="8" end="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2">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2">
                                            <p:txEl>
                                              <p:pRg st="10" end="10"/>
                                            </p:txEl>
                                          </p:spTgt>
                                        </p:tgtEl>
                                        <p:attrNameLst>
                                          <p:attrName>style.visibility</p:attrName>
                                        </p:attrNameLst>
                                      </p:cBhvr>
                                      <p:to>
                                        <p:strVal val="visible"/>
                                      </p:to>
                                    </p:set>
                                    <p:anim calcmode="lin" valueType="num">
                                      <p:cBhvr additive="base">
                                        <p:cTn id="25" dur="500" fill="hold"/>
                                        <p:tgtEl>
                                          <p:spTgt spid="40962">
                                            <p:txEl>
                                              <p:pRg st="10" end="1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62">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bldLvl="5"/>
    </p:bldLst>
  </p:timing>
</p:sld>
</file>

<file path=ppt/slides/slide18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body" idx="4294967295"/>
          </p:nvPr>
        </p:nvSpPr>
        <p:spPr>
          <a:xfrm>
            <a:off x="907000" y="83405"/>
            <a:ext cx="10229560" cy="6237288"/>
          </a:xfrm>
        </p:spPr>
        <p:txBody>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5</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latin typeface="Times New Roman" panose="02020603050405020304" pitchFamily="18" charset="0"/>
                <a:cs typeface="Times New Roman" panose="02020603050405020304" pitchFamily="18" charset="0"/>
              </a:rPr>
              <a:t>l(</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a:latin typeface="Times New Roman" panose="02020603050405020304" pitchFamily="18" charset="0"/>
                <a:cs typeface="Times New Roman" panose="02020603050405020304" pitchFamily="18" charset="0"/>
              </a:rPr>
              <a:t>-e(</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表示完成活动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a:t>
            </a:r>
            <a:r>
              <a:rPr kumimoji="1" lang="zh-CN" altLang="en-US" sz="2800" b="1" dirty="0">
                <a:solidFill>
                  <a:srgbClr val="FF0000"/>
                </a:solidFill>
                <a:latin typeface="黑体" panose="02010609060101010101" pitchFamily="49" charset="-122"/>
                <a:ea typeface="黑体" panose="02010609060101010101" pitchFamily="49" charset="-122"/>
              </a:rPr>
              <a:t>时间余量</a:t>
            </a:r>
            <a:r>
              <a:rPr kumimoji="1" lang="zh-CN" altLang="en-US" sz="2800" b="1" dirty="0">
                <a:latin typeface="黑体" panose="02010609060101010101" pitchFamily="49" charset="-122"/>
                <a:ea typeface="黑体" panose="02010609060101010101" pitchFamily="49" charset="-122"/>
              </a:rPr>
              <a:t>，它是在不增加完成整个工程所需时间的情况下，活动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可以拖延的时间</a:t>
            </a:r>
          </a:p>
          <a:p>
            <a:pPr marL="457200" lvl="2" indent="-279400" eaLnBrk="1" hangingPunct="1">
              <a:defRPr/>
            </a:pPr>
            <a:r>
              <a:rPr kumimoji="1" lang="zh-CN" altLang="en-US" sz="2800" b="1" dirty="0">
                <a:solidFill>
                  <a:srgbClr val="FF0000"/>
                </a:solidFill>
                <a:latin typeface="Times New Roman" panose="02020603050405020304" pitchFamily="18" charset="0"/>
                <a:cs typeface="Times New Roman" panose="02020603050405020304" pitchFamily="18" charset="0"/>
              </a:rPr>
              <a:t>关键活动</a:t>
            </a:r>
            <a:r>
              <a:rPr kumimoji="1" lang="zh-CN" altLang="en-US"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关键路径上的活动，即</a:t>
            </a:r>
            <a:r>
              <a:rPr kumimoji="1" lang="en-US" altLang="zh-CN" sz="2800" b="1" dirty="0">
                <a:solidFill>
                  <a:srgbClr val="FF0000"/>
                </a:solidFill>
                <a:latin typeface="Times New Roman" panose="02020603050405020304" pitchFamily="18" charset="0"/>
                <a:ea typeface="黑体" panose="02010609060101010101" pitchFamily="49" charset="-122"/>
              </a:rPr>
              <a:t>l(</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的活动</a:t>
            </a:r>
            <a:endParaRPr kumimoji="1" lang="en-US" altLang="zh-CN" b="1" dirty="0" smtClean="0">
              <a:latin typeface="黑体" panose="02010609060101010101" pitchFamily="49" charset="-122"/>
              <a:ea typeface="黑体" panose="02010609060101010101" pitchFamily="49" charset="-122"/>
            </a:endParaRPr>
          </a:p>
        </p:txBody>
      </p:sp>
      <p:grpSp>
        <p:nvGrpSpPr>
          <p:cNvPr id="2" name="组合 43010"/>
          <p:cNvGrpSpPr>
            <a:grpSpLocks/>
          </p:cNvGrpSpPr>
          <p:nvPr/>
        </p:nvGrpSpPr>
        <p:grpSpPr bwMode="auto">
          <a:xfrm>
            <a:off x="2371153" y="2544019"/>
            <a:ext cx="3759200" cy="2028825"/>
            <a:chOff x="0" y="0"/>
            <a:chExt cx="2867" cy="1527"/>
          </a:xfrm>
        </p:grpSpPr>
        <p:grpSp>
          <p:nvGrpSpPr>
            <p:cNvPr id="173164" name="组合 43011"/>
            <p:cNvGrpSpPr>
              <a:grpSpLocks/>
            </p:cNvGrpSpPr>
            <p:nvPr/>
          </p:nvGrpSpPr>
          <p:grpSpPr bwMode="auto">
            <a:xfrm>
              <a:off x="0" y="0"/>
              <a:ext cx="2867" cy="1527"/>
              <a:chOff x="0" y="0"/>
              <a:chExt cx="2867" cy="1527"/>
            </a:xfrm>
          </p:grpSpPr>
          <p:sp>
            <p:nvSpPr>
              <p:cNvPr id="22949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97"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9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9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50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501"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50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50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50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8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85"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86"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87"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88"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89"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90"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91"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92"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93"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94"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95"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6" name="组合 43043"/>
          <p:cNvGrpSpPr>
            <a:grpSpLocks/>
          </p:cNvGrpSpPr>
          <p:nvPr/>
        </p:nvGrpSpPr>
        <p:grpSpPr bwMode="auto">
          <a:xfrm>
            <a:off x="6689153" y="2544019"/>
            <a:ext cx="3759200" cy="2028825"/>
            <a:chOff x="0" y="0"/>
            <a:chExt cx="2867" cy="1527"/>
          </a:xfrm>
        </p:grpSpPr>
        <p:grpSp>
          <p:nvGrpSpPr>
            <p:cNvPr id="173132" name="组合 43044"/>
            <p:cNvGrpSpPr>
              <a:grpSpLocks/>
            </p:cNvGrpSpPr>
            <p:nvPr/>
          </p:nvGrpSpPr>
          <p:grpSpPr bwMode="auto">
            <a:xfrm>
              <a:off x="0" y="0"/>
              <a:ext cx="2867" cy="1527"/>
              <a:chOff x="0" y="0"/>
              <a:chExt cx="2867" cy="1527"/>
            </a:xfrm>
          </p:grpSpPr>
          <p:sp>
            <p:nvSpPr>
              <p:cNvPr id="229464"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65"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66"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67"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68"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69"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70"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71"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72"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53"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4"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5"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6"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7"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8"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9"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0"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1"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2"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3"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53"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54"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55"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56"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57"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58"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59"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60"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61"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62"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63"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8" name="组合 43076"/>
          <p:cNvGrpSpPr>
            <a:grpSpLocks/>
          </p:cNvGrpSpPr>
          <p:nvPr/>
        </p:nvGrpSpPr>
        <p:grpSpPr bwMode="auto">
          <a:xfrm>
            <a:off x="1993329" y="2159844"/>
            <a:ext cx="4065587" cy="2298403"/>
            <a:chOff x="0" y="0"/>
            <a:chExt cx="4066177" cy="2298113"/>
          </a:xfrm>
        </p:grpSpPr>
        <p:sp>
          <p:nvSpPr>
            <p:cNvPr id="229440" name="TextBox 35"/>
            <p:cNvSpPr txBox="1"/>
            <p:nvPr/>
          </p:nvSpPr>
          <p:spPr>
            <a:xfrm>
              <a:off x="681136" y="396825"/>
              <a:ext cx="360415"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1" name="TextBox 36"/>
            <p:cNvSpPr txBox="1"/>
            <p:nvPr/>
          </p:nvSpPr>
          <p:spPr>
            <a:xfrm>
              <a:off x="1689345"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2" name="TextBox 37"/>
            <p:cNvSpPr txBox="1"/>
            <p:nvPr/>
          </p:nvSpPr>
          <p:spPr>
            <a:xfrm>
              <a:off x="1473414" y="944444"/>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3" name="TextBox 38"/>
            <p:cNvSpPr txBox="1"/>
            <p:nvPr/>
          </p:nvSpPr>
          <p:spPr>
            <a:xfrm>
              <a:off x="1760792" y="1765077"/>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5</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4" name="TextBox 39"/>
            <p:cNvSpPr txBox="1"/>
            <p:nvPr/>
          </p:nvSpPr>
          <p:spPr>
            <a:xfrm>
              <a:off x="2337139"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45" name="TextBox 40"/>
            <p:cNvSpPr txBox="1"/>
            <p:nvPr/>
          </p:nvSpPr>
          <p:spPr>
            <a:xfrm>
              <a:off x="2553070" y="1836506"/>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7</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6" name="TextBox 41"/>
            <p:cNvSpPr txBox="1"/>
            <p:nvPr/>
          </p:nvSpPr>
          <p:spPr>
            <a:xfrm>
              <a:off x="3345347" y="223810"/>
              <a:ext cx="576347"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7" name="TextBox 42"/>
            <p:cNvSpPr txBox="1"/>
            <p:nvPr/>
          </p:nvSpPr>
          <p:spPr>
            <a:xfrm>
              <a:off x="3489831" y="1520633"/>
              <a:ext cx="576346"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8" name="TextBox 84"/>
            <p:cNvSpPr txBox="1"/>
            <p:nvPr/>
          </p:nvSpPr>
          <p:spPr>
            <a:xfrm>
              <a:off x="897067" y="944444"/>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9" name="TextBox 85"/>
            <p:cNvSpPr txBox="1"/>
            <p:nvPr/>
          </p:nvSpPr>
          <p:spPr>
            <a:xfrm>
              <a:off x="752584" y="1476188"/>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50" name="TextBox 86"/>
            <p:cNvSpPr txBox="1"/>
            <p:nvPr/>
          </p:nvSpPr>
          <p:spPr>
            <a:xfrm>
              <a:off x="2769002" y="828570"/>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51" name="TextBox 90"/>
            <p:cNvSpPr txBox="1"/>
            <p:nvPr/>
          </p:nvSpPr>
          <p:spPr>
            <a:xfrm>
              <a:off x="0" y="0"/>
              <a:ext cx="939817" cy="46160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计算</a:t>
              </a:r>
              <a:r>
                <a:rPr lang="en-US" altLang="zh-CN" sz="2400" b="1" noProof="1">
                  <a:solidFill>
                    <a:srgbClr val="FF0000"/>
                  </a:solidFill>
                  <a:latin typeface="Times New Roman" panose="02020603050405020304" pitchFamily="18" charset="0"/>
                  <a:ea typeface="宋体" panose="02010600030101010101" pitchFamily="2" charset="-122"/>
                </a:rPr>
                <a:t>e</a:t>
              </a:r>
              <a:endParaRPr lang="zh-CN" altLang="en-US" sz="2400" b="1" noProof="1">
                <a:solidFill>
                  <a:srgbClr val="FF0000"/>
                </a:solidFill>
                <a:latin typeface="Times New Roman" panose="02020603050405020304" pitchFamily="18" charset="0"/>
                <a:ea typeface="宋体" panose="02010600030101010101" pitchFamily="2" charset="-122"/>
              </a:endParaRPr>
            </a:p>
          </p:txBody>
        </p:sp>
      </p:grpSp>
      <p:grpSp>
        <p:nvGrpSpPr>
          <p:cNvPr id="9" name="组合 43089"/>
          <p:cNvGrpSpPr>
            <a:grpSpLocks/>
          </p:cNvGrpSpPr>
          <p:nvPr/>
        </p:nvGrpSpPr>
        <p:grpSpPr bwMode="auto">
          <a:xfrm>
            <a:off x="6489129" y="2132856"/>
            <a:ext cx="3887787" cy="2288878"/>
            <a:chOff x="0" y="0"/>
            <a:chExt cx="3887789" cy="2288886"/>
          </a:xfrm>
        </p:grpSpPr>
        <p:sp>
          <p:nvSpPr>
            <p:cNvPr id="229428" name="TextBox 76"/>
            <p:cNvSpPr txBox="1"/>
            <p:nvPr/>
          </p:nvSpPr>
          <p:spPr>
            <a:xfrm>
              <a:off x="574675" y="395288"/>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29" name="TextBox 77"/>
            <p:cNvSpPr txBox="1"/>
            <p:nvPr/>
          </p:nvSpPr>
          <p:spPr>
            <a:xfrm>
              <a:off x="1582738" y="39528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0" name="TextBox 78"/>
            <p:cNvSpPr txBox="1"/>
            <p:nvPr/>
          </p:nvSpPr>
          <p:spPr>
            <a:xfrm>
              <a:off x="1295401" y="927103"/>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1" name="TextBox 79"/>
            <p:cNvSpPr txBox="1"/>
            <p:nvPr/>
          </p:nvSpPr>
          <p:spPr>
            <a:xfrm>
              <a:off x="1511301" y="1792293"/>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8</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2" name="TextBox 80"/>
            <p:cNvSpPr txBox="1"/>
            <p:nvPr/>
          </p:nvSpPr>
          <p:spPr>
            <a:xfrm>
              <a:off x="2230438" y="35083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3" name="TextBox 81"/>
            <p:cNvSpPr txBox="1"/>
            <p:nvPr/>
          </p:nvSpPr>
          <p:spPr>
            <a:xfrm>
              <a:off x="2436813" y="1827219"/>
              <a:ext cx="514350"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4" name="TextBox 82"/>
            <p:cNvSpPr txBox="1"/>
            <p:nvPr/>
          </p:nvSpPr>
          <p:spPr>
            <a:xfrm>
              <a:off x="3167064" y="207963"/>
              <a:ext cx="5762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5" name="TextBox 83"/>
            <p:cNvSpPr txBox="1"/>
            <p:nvPr/>
          </p:nvSpPr>
          <p:spPr>
            <a:xfrm>
              <a:off x="3311527" y="1503367"/>
              <a:ext cx="5762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14</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6" name="TextBox 87"/>
            <p:cNvSpPr txBox="1"/>
            <p:nvPr/>
          </p:nvSpPr>
          <p:spPr>
            <a:xfrm>
              <a:off x="2446338" y="900115"/>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7" name="TextBox 88"/>
            <p:cNvSpPr txBox="1"/>
            <p:nvPr/>
          </p:nvSpPr>
          <p:spPr>
            <a:xfrm>
              <a:off x="647700" y="1503367"/>
              <a:ext cx="358775"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3</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8" name="TextBox 89"/>
            <p:cNvSpPr txBox="1"/>
            <p:nvPr/>
          </p:nvSpPr>
          <p:spPr>
            <a:xfrm>
              <a:off x="790575" y="1000129"/>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2</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9" name="TextBox 91"/>
            <p:cNvSpPr txBox="1"/>
            <p:nvPr/>
          </p:nvSpPr>
          <p:spPr>
            <a:xfrm>
              <a:off x="0" y="0"/>
              <a:ext cx="888385" cy="46166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0070C0"/>
                  </a:solidFill>
                  <a:latin typeface="Times New Roman" panose="02020603050405020304" pitchFamily="18" charset="0"/>
                  <a:ea typeface="宋体" panose="02010600030101010101" pitchFamily="2" charset="-122"/>
                </a:rPr>
                <a:t>计算</a:t>
              </a:r>
              <a:r>
                <a:rPr lang="en-US" altLang="zh-CN" sz="2400" b="1" noProof="1">
                  <a:solidFill>
                    <a:srgbClr val="0070C0"/>
                  </a:solidFill>
                  <a:latin typeface="Times New Roman" panose="02020603050405020304" pitchFamily="18" charset="0"/>
                  <a:ea typeface="宋体" panose="02010600030101010101" pitchFamily="2" charset="-122"/>
                </a:rPr>
                <a:t>l</a:t>
              </a:r>
              <a:endParaRPr lang="zh-CN" altLang="en-US" sz="2400" b="1" noProof="1">
                <a:solidFill>
                  <a:srgbClr val="0070C0"/>
                </a:solidFill>
                <a:latin typeface="Times New Roman" panose="02020603050405020304" pitchFamily="18" charset="0"/>
                <a:ea typeface="宋体" panose="02010600030101010101" pitchFamily="2" charset="-122"/>
              </a:endParaRPr>
            </a:p>
          </p:txBody>
        </p:sp>
      </p:grpSp>
      <p:grpSp>
        <p:nvGrpSpPr>
          <p:cNvPr id="10" name="组合 43102"/>
          <p:cNvGrpSpPr>
            <a:grpSpLocks/>
          </p:cNvGrpSpPr>
          <p:nvPr/>
        </p:nvGrpSpPr>
        <p:grpSpPr bwMode="auto">
          <a:xfrm>
            <a:off x="4403154" y="4698257"/>
            <a:ext cx="3959225" cy="1944687"/>
            <a:chOff x="0" y="0"/>
            <a:chExt cx="2867" cy="1527"/>
          </a:xfrm>
        </p:grpSpPr>
        <p:grpSp>
          <p:nvGrpSpPr>
            <p:cNvPr id="173068" name="组合 43103"/>
            <p:cNvGrpSpPr>
              <a:grpSpLocks/>
            </p:cNvGrpSpPr>
            <p:nvPr/>
          </p:nvGrpSpPr>
          <p:grpSpPr bwMode="auto">
            <a:xfrm>
              <a:off x="0" y="0"/>
              <a:ext cx="2867" cy="1527"/>
              <a:chOff x="0" y="0"/>
              <a:chExt cx="2867" cy="1527"/>
            </a:xfrm>
          </p:grpSpPr>
          <p:sp>
            <p:nvSpPr>
              <p:cNvPr id="229396"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397" name="Oval 9"/>
              <p:cNvSpPr/>
              <p:nvPr/>
            </p:nvSpPr>
            <p:spPr>
              <a:xfrm>
                <a:off x="1951"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398" name="Oval 10"/>
              <p:cNvSpPr/>
              <p:nvPr/>
            </p:nvSpPr>
            <p:spPr>
              <a:xfrm>
                <a:off x="1936" y="0"/>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399" name="Oval 11"/>
              <p:cNvSpPr/>
              <p:nvPr/>
            </p:nvSpPr>
            <p:spPr>
              <a:xfrm>
                <a:off x="1343"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00" name="Oval 12"/>
              <p:cNvSpPr/>
              <p:nvPr/>
            </p:nvSpPr>
            <p:spPr>
              <a:xfrm>
                <a:off x="628"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01"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02" name="Oval 14"/>
              <p:cNvSpPr/>
              <p:nvPr/>
            </p:nvSpPr>
            <p:spPr>
              <a:xfrm>
                <a:off x="641" y="772"/>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03" name="Oval 15"/>
              <p:cNvSpPr/>
              <p:nvPr/>
            </p:nvSpPr>
            <p:spPr>
              <a:xfrm>
                <a:off x="627" y="22"/>
                <a:ext cx="192"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04" name="Oval 16"/>
              <p:cNvSpPr/>
              <p:nvPr/>
            </p:nvSpPr>
            <p:spPr>
              <a:xfrm>
                <a:off x="0" y="44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085"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6"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7"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8"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3089" name="组合 43117"/>
              <p:cNvGrpSpPr>
                <a:grpSpLocks/>
              </p:cNvGrpSpPr>
              <p:nvPr/>
            </p:nvGrpSpPr>
            <p:grpSpPr bwMode="auto">
              <a:xfrm>
                <a:off x="166" y="107"/>
                <a:ext cx="2600" cy="733"/>
                <a:chOff x="0" y="0"/>
                <a:chExt cx="2600" cy="733"/>
              </a:xfrm>
            </p:grpSpPr>
            <p:sp>
              <p:nvSpPr>
                <p:cNvPr id="173102"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3"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4"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5"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6"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3090"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9411"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12"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13"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14" name="Text Box 32"/>
              <p:cNvSpPr txBox="1"/>
              <p:nvPr/>
            </p:nvSpPr>
            <p:spPr>
              <a:xfrm>
                <a:off x="852"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15"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16"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a1=6</a:t>
                </a:r>
              </a:p>
            </p:txBody>
          </p:sp>
          <p:sp>
            <p:nvSpPr>
              <p:cNvPr id="229417" name="Text Box 35"/>
              <p:cNvSpPr txBox="1"/>
              <p:nvPr/>
            </p:nvSpPr>
            <p:spPr>
              <a:xfrm rot="2110140">
                <a:off x="867"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a4=1</a:t>
                </a:r>
              </a:p>
            </p:txBody>
          </p:sp>
          <p:sp>
            <p:nvSpPr>
              <p:cNvPr id="229418"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a7=9</a:t>
                </a:r>
              </a:p>
            </p:txBody>
          </p:sp>
          <p:sp>
            <p:nvSpPr>
              <p:cNvPr id="229419" name="Text Box 37"/>
              <p:cNvSpPr txBox="1"/>
              <p:nvPr/>
            </p:nvSpPr>
            <p:spPr>
              <a:xfrm rot="1348562">
                <a:off x="1523"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a8=7</a:t>
                </a:r>
              </a:p>
            </p:txBody>
          </p:sp>
          <p:sp>
            <p:nvSpPr>
              <p:cNvPr id="229420" name="Text Box 38"/>
              <p:cNvSpPr txBox="1"/>
              <p:nvPr/>
            </p:nvSpPr>
            <p:spPr>
              <a:xfrm rot="1332095">
                <a:off x="2129"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a10=2</a:t>
                </a:r>
              </a:p>
            </p:txBody>
          </p:sp>
          <p:sp>
            <p:nvSpPr>
              <p:cNvPr id="229421" name="Text Box 39"/>
              <p:cNvSpPr txBox="1"/>
              <p:nvPr/>
            </p:nvSpPr>
            <p:spPr>
              <a:xfrm rot="20106522">
                <a:off x="2166" y="645"/>
                <a:ext cx="60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a11=4</a:t>
                </a:r>
              </a:p>
            </p:txBody>
          </p:sp>
        </p:grpSp>
        <p:grpSp>
          <p:nvGrpSpPr>
            <p:cNvPr id="173069" name="组合 43136"/>
            <p:cNvGrpSpPr>
              <a:grpSpLocks/>
            </p:cNvGrpSpPr>
            <p:nvPr/>
          </p:nvGrpSpPr>
          <p:grpSpPr bwMode="auto">
            <a:xfrm>
              <a:off x="166" y="107"/>
              <a:ext cx="2600" cy="733"/>
              <a:chOff x="0" y="0"/>
              <a:chExt cx="2600" cy="733"/>
            </a:xfrm>
          </p:grpSpPr>
          <p:sp>
            <p:nvSpPr>
              <p:cNvPr id="173070"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4"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5"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29384" name="矩形 135"/>
          <p:cNvSpPr/>
          <p:nvPr/>
        </p:nvSpPr>
        <p:spPr>
          <a:xfrm>
            <a:off x="1988565" y="2147144"/>
            <a:ext cx="4286250" cy="2486025"/>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5" name="矩形 136"/>
          <p:cNvSpPr/>
          <p:nvPr/>
        </p:nvSpPr>
        <p:spPr>
          <a:xfrm>
            <a:off x="6489129" y="2132856"/>
            <a:ext cx="4143375" cy="2500312"/>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6" name="矩形 137"/>
          <p:cNvSpPr/>
          <p:nvPr/>
        </p:nvSpPr>
        <p:spPr>
          <a:xfrm>
            <a:off x="3203004" y="4687143"/>
            <a:ext cx="5786437" cy="2000250"/>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7" name="TextBox 90"/>
          <p:cNvSpPr txBox="1"/>
          <p:nvPr/>
        </p:nvSpPr>
        <p:spPr>
          <a:xfrm>
            <a:off x="3203003" y="4687144"/>
            <a:ext cx="1422184" cy="461665"/>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3300"/>
                </a:solidFill>
                <a:latin typeface="Times New Roman" panose="02020603050405020304" pitchFamily="18" charset="0"/>
                <a:ea typeface="宋体" panose="02010600030101010101" pitchFamily="2" charset="-122"/>
              </a:rPr>
              <a:t>关键路径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out)">
                                      <p:cBhvr>
                                        <p:cTn id="29" dur="500"/>
                                        <p:tgtEl>
                                          <p:spTgt spid="10"/>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131568" y="764704"/>
            <a:ext cx="11797079" cy="5753447"/>
          </a:xfrm>
        </p:spPr>
        <p:txBody>
          <a:bodyPr>
            <a:normAutofit/>
          </a:bodyPr>
          <a:lstStyle/>
          <a:p>
            <a:pPr eaLnBrk="1" hangingPunct="1">
              <a:lnSpc>
                <a:spcPct val="9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solidFill>
                  <a:schemeClr val="folHlink"/>
                </a:solidFill>
                <a:latin typeface="Times New Roman" panose="02020603050405020304" pitchFamily="18" charset="0"/>
              </a:rPr>
              <a:t>路径</a:t>
            </a:r>
            <a:r>
              <a:rPr kumimoji="1" lang="en-US" altLang="zh-CN" b="1" dirty="0">
                <a:solidFill>
                  <a:schemeClr val="folHlink"/>
                </a:solidFill>
                <a:latin typeface="Times New Roman" panose="02020603050405020304" pitchFamily="18" charset="0"/>
              </a:rPr>
              <a:t>(path)</a:t>
            </a:r>
            <a:endParaRPr kumimoji="1" lang="zh-CN" altLang="en-US" b="1" dirty="0">
              <a:solidFill>
                <a:schemeClr val="folHlink"/>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在无向图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中，从顶点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p</a:t>
            </a:r>
            <a:r>
              <a:rPr kumimoji="1" lang="zh-CN" altLang="en-US" b="1" dirty="0">
                <a:latin typeface="Times New Roman" panose="02020603050405020304" pitchFamily="18" charset="0"/>
              </a:rPr>
              <a:t>到顶点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zh-CN" altLang="en-US" b="1" dirty="0">
                <a:latin typeface="Times New Roman" panose="02020603050405020304" pitchFamily="18" charset="0"/>
              </a:rPr>
              <a:t>的一条路径是</a:t>
            </a:r>
            <a:r>
              <a:rPr kumimoji="1" lang="zh-CN" altLang="en-US" b="1" dirty="0">
                <a:solidFill>
                  <a:schemeClr val="hlink"/>
                </a:solidFill>
                <a:latin typeface="Times New Roman" panose="02020603050405020304" pitchFamily="18" charset="0"/>
              </a:rPr>
              <a:t>顶点的序列</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 … , (</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中的边。</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路径上边的数目称为该路径的长度</a:t>
            </a:r>
            <a:r>
              <a:rPr kumimoji="1" lang="en-US" altLang="zh-CN" b="1" dirty="0">
                <a:latin typeface="Times New Roman" panose="02020603050405020304" pitchFamily="18" charset="0"/>
              </a:rPr>
              <a:t>(path length) </a:t>
            </a:r>
            <a:r>
              <a:rPr kumimoji="1" lang="zh-CN" altLang="en-US"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endParaRPr kumimoji="1" lang="zh-CN" altLang="en-US" sz="12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对于有向图，其路径也是有向的，其</a:t>
            </a:r>
            <a:r>
              <a:rPr kumimoji="1" lang="zh-CN" altLang="en-US" b="1" dirty="0">
                <a:solidFill>
                  <a:schemeClr val="hlink"/>
                </a:solidFill>
                <a:latin typeface="Times New Roman" panose="02020603050405020304" pitchFamily="18" charset="0"/>
              </a:rPr>
              <a:t>顶点序列为</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a:t>
            </a:r>
            <a:r>
              <a:rPr kumimoji="1" lang="en-US" altLang="zh-CN" b="1" dirty="0">
                <a:latin typeface="Times New Roman" panose="02020603050405020304" pitchFamily="18" charset="0"/>
              </a:rPr>
              <a:t>&lt;v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&gt;, &lt;v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&gt; , … , &lt;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&gt;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中的弧。</a:t>
            </a:r>
            <a:endParaRPr kumimoji="1" lang="en-US" altLang="zh-CN" b="1" dirty="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路径上弧的数目称为该路径的长度。</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p>
        </p:txBody>
      </p:sp>
      <p:grpSp>
        <p:nvGrpSpPr>
          <p:cNvPr id="3" name="Group 3"/>
          <p:cNvGrpSpPr>
            <a:grpSpLocks/>
          </p:cNvGrpSpPr>
          <p:nvPr/>
        </p:nvGrpSpPr>
        <p:grpSpPr bwMode="auto">
          <a:xfrm>
            <a:off x="9338047" y="4411837"/>
            <a:ext cx="2014537" cy="1943100"/>
            <a:chOff x="2064" y="482"/>
            <a:chExt cx="1269" cy="1224"/>
          </a:xfrm>
        </p:grpSpPr>
        <p:sp>
          <p:nvSpPr>
            <p:cNvPr id="4" name="Oval 4"/>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5" name="Oval 5"/>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6" name="Oval 6"/>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7" name="Oval 7"/>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8" name="Line 8"/>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Rectangle 15"/>
          <p:cNvSpPr>
            <a:spLocks noChangeArrowheads="1"/>
          </p:cNvSpPr>
          <p:nvPr/>
        </p:nvSpPr>
        <p:spPr bwMode="auto">
          <a:xfrm>
            <a:off x="706119" y="5661248"/>
            <a:ext cx="8990281"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例：（</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 V2, V4, 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）是</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到</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的一条路径</a:t>
            </a:r>
            <a:r>
              <a:rPr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，路径</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长度为</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2" name="矩形 1"/>
          <p:cNvSpPr/>
          <p:nvPr/>
        </p:nvSpPr>
        <p:spPr>
          <a:xfrm>
            <a:off x="767408" y="123750"/>
            <a:ext cx="2757486" cy="646331"/>
          </a:xfrm>
          <a:prstGeom prst="rect">
            <a:avLst/>
          </a:prstGeom>
        </p:spPr>
        <p:txBody>
          <a:bodyPr wrap="none">
            <a:spAutoFit/>
          </a:bodyPr>
          <a:lstStyle/>
          <a:p>
            <a:pPr eaLnBrk="1" hangingPunct="1">
              <a:lnSpc>
                <a:spcPct val="90000"/>
              </a:lnSpc>
              <a:defRPr/>
            </a:pPr>
            <a:r>
              <a:rPr kumimoji="1" lang="zh-CN" altLang="en-US" sz="4000" b="1" dirty="0">
                <a:solidFill>
                  <a:srgbClr val="0000FF"/>
                </a:solidFill>
                <a:latin typeface="Times New Roman" panose="02020603050405020304" pitchFamily="18" charset="0"/>
              </a:rPr>
              <a:t>路径、回路</a:t>
            </a:r>
            <a:endParaRPr kumimoji="1" lang="en-US" altLang="zh-CN"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showMasterPhAnim="0" show="0">
  <p:cSld>
    <p:spTree>
      <p:nvGrpSpPr>
        <p:cNvPr id="1" name=""/>
        <p:cNvGrpSpPr/>
        <p:nvPr/>
      </p:nvGrpSpPr>
      <p:grpSpPr>
        <a:xfrm>
          <a:off x="0" y="0"/>
          <a:ext cx="0" cy="0"/>
          <a:chOff x="0" y="0"/>
          <a:chExt cx="0" cy="0"/>
        </a:xfrm>
      </p:grpSpPr>
      <p:sp>
        <p:nvSpPr>
          <p:cNvPr id="241666" name="Rectangle 2"/>
          <p:cNvSpPr>
            <a:spLocks noGrp="1" noChangeArrowheads="1"/>
          </p:cNvSpPr>
          <p:nvPr>
            <p:ph type="body" idx="4294967295"/>
          </p:nvPr>
        </p:nvSpPr>
        <p:spPr>
          <a:xfrm>
            <a:off x="0" y="-25400"/>
            <a:ext cx="8424863" cy="927100"/>
          </a:xfrm>
        </p:spPr>
        <p:txBody>
          <a:bodyPr/>
          <a:lstStyle/>
          <a:p>
            <a:pPr lvl="1" eaLnBrk="1" hangingPunct="1">
              <a:defRPr/>
            </a:pPr>
            <a:r>
              <a:rPr kumimoji="1" lang="zh-CN" altLang="en-US" b="1" dirty="0" smtClean="0">
                <a:solidFill>
                  <a:srgbClr val="FF0000"/>
                </a:solidFill>
                <a:latin typeface="Times New Roman" panose="02020603050405020304" pitchFamily="18" charset="0"/>
                <a:cs typeface="Times New Roman" panose="02020603050405020304" pitchFamily="18" charset="0"/>
              </a:rPr>
              <a:t>如何找</a:t>
            </a:r>
            <a:r>
              <a:rPr kumimoji="1" lang="en-US" altLang="zh-CN" b="1" dirty="0" smtClean="0">
                <a:solidFill>
                  <a:srgbClr val="FF0000"/>
                </a:solidFill>
                <a:latin typeface="Times New Roman" panose="02020603050405020304" pitchFamily="18" charset="0"/>
                <a:cs typeface="Times New Roman" panose="02020603050405020304" pitchFamily="18" charset="0"/>
              </a:rPr>
              <a:t>e(</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)=l(</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的关键活动？</a:t>
            </a:r>
          </a:p>
        </p:txBody>
      </p:sp>
      <p:sp>
        <p:nvSpPr>
          <p:cNvPr id="231427" name="Text Box 3"/>
          <p:cNvSpPr txBox="1"/>
          <p:nvPr/>
        </p:nvSpPr>
        <p:spPr>
          <a:xfrm>
            <a:off x="2024063" y="476250"/>
            <a:ext cx="8604250" cy="7078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设事件数为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，活动数为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。活动</a:t>
            </a:r>
            <a:r>
              <a:rPr lang="en-US" altLang="zh-CN" sz="2000" b="1" noProof="1">
                <a:latin typeface="Times New Roman" panose="02020603050405020304" pitchFamily="18" charset="0"/>
                <a:ea typeface="宋体" panose="02010600030101010101" pitchFamily="2" charset="-122"/>
              </a:rPr>
              <a:t>ai</a:t>
            </a:r>
            <a:r>
              <a:rPr lang="zh-CN" altLang="en-US" sz="2000" b="1" noProof="1">
                <a:latin typeface="Times New Roman" panose="02020603050405020304" pitchFamily="18" charset="0"/>
                <a:ea typeface="宋体" panose="02010600030101010101" pitchFamily="2" charset="-122"/>
              </a:rPr>
              <a:t>用弧&lt;</a:t>
            </a:r>
            <a:r>
              <a:rPr lang="en-US" altLang="zh-CN" sz="2000" b="1" noProof="1">
                <a:latin typeface="Times New Roman" panose="02020603050405020304" pitchFamily="18" charset="0"/>
                <a:ea typeface="宋体" panose="02010600030101010101" pitchFamily="2" charset="-122"/>
              </a:rPr>
              <a:t>vj,vk&gt;</a:t>
            </a:r>
            <a:r>
              <a:rPr lang="zh-CN" altLang="en-US" sz="2000" b="1" noProof="1">
                <a:latin typeface="Times New Roman" panose="02020603050405020304" pitchFamily="18" charset="0"/>
                <a:ea typeface="宋体" panose="02010600030101010101" pitchFamily="2" charset="-122"/>
              </a:rPr>
              <a:t>表示，其持续时间记为</a:t>
            </a:r>
            <a:r>
              <a:rPr lang="en-US" altLang="zh-CN" sz="2000" b="1" noProof="1">
                <a:latin typeface="Times New Roman" panose="02020603050405020304" pitchFamily="18" charset="0"/>
                <a:ea typeface="宋体" panose="02010600030101010101" pitchFamily="2" charset="-122"/>
              </a:rPr>
              <a:t>dut(&lt;vj,vk&gt;)</a:t>
            </a:r>
            <a:r>
              <a:rPr lang="zh-CN" altLang="en-US" sz="2000" b="1" noProof="1">
                <a:latin typeface="Times New Roman" panose="02020603050405020304" pitchFamily="18" charset="0"/>
                <a:ea typeface="宋体" panose="02010600030101010101" pitchFamily="2" charset="-122"/>
              </a:rPr>
              <a:t>，</a:t>
            </a:r>
            <a:r>
              <a:rPr lang="zh-CN" altLang="en-US" sz="2000" b="1" noProof="1">
                <a:solidFill>
                  <a:srgbClr val="000000"/>
                </a:solidFill>
                <a:latin typeface="Times New Roman" panose="02020603050405020304" pitchFamily="18" charset="0"/>
                <a:ea typeface="宋体" panose="02010600030101010101" pitchFamily="2" charset="-122"/>
              </a:rPr>
              <a:t>则有：</a:t>
            </a:r>
            <a:r>
              <a:rPr lang="zh-CN" altLang="en-US" sz="2000" b="1" noProof="1">
                <a:latin typeface="Times New Roman" panose="02020603050405020304" pitchFamily="18" charset="0"/>
                <a:ea typeface="宋体" panose="02010600030101010101" pitchFamily="2" charset="-122"/>
              </a:rPr>
              <a:t>（1）</a:t>
            </a:r>
            <a:r>
              <a:rPr lang="en-US" altLang="zh-CN" sz="2000" b="1" noProof="1">
                <a:latin typeface="Times New Roman" panose="02020603050405020304" pitchFamily="18" charset="0"/>
                <a:ea typeface="宋体" panose="02010600030101010101" pitchFamily="2" charset="-122"/>
              </a:rPr>
              <a:t>e(i)=</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2</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a:t>
            </a:r>
            <a:r>
              <a:rPr lang="en-US" altLang="zh-CN" sz="2000" b="1" noProof="1">
                <a:solidFill>
                  <a:srgbClr val="FF0000"/>
                </a:solidFill>
                <a:latin typeface="Times New Roman" panose="02020603050405020304" pitchFamily="18" charset="0"/>
                <a:ea typeface="宋体" panose="02010600030101010101" pitchFamily="2" charset="-122"/>
              </a:rPr>
              <a:t>Vl(k) </a:t>
            </a:r>
            <a:r>
              <a:rPr lang="en-US" altLang="zh-CN" sz="2000" b="1" noProof="1">
                <a:latin typeface="Times New Roman" panose="02020603050405020304" pitchFamily="18" charset="0"/>
                <a:ea typeface="宋体" panose="02010600030101010101" pitchFamily="2" charset="-122"/>
              </a:rPr>
              <a:t>-dut(&lt;vj,vk&gt;)</a:t>
            </a:r>
          </a:p>
        </p:txBody>
      </p:sp>
      <p:grpSp>
        <p:nvGrpSpPr>
          <p:cNvPr id="174084" name="组合 45059"/>
          <p:cNvGrpSpPr>
            <a:grpSpLocks/>
          </p:cNvGrpSpPr>
          <p:nvPr/>
        </p:nvGrpSpPr>
        <p:grpSpPr bwMode="auto">
          <a:xfrm>
            <a:off x="8328025" y="-101600"/>
            <a:ext cx="1493838" cy="752329"/>
            <a:chOff x="0" y="0"/>
            <a:chExt cx="1599" cy="475"/>
          </a:xfrm>
        </p:grpSpPr>
        <p:grpSp>
          <p:nvGrpSpPr>
            <p:cNvPr id="174092" name="组合 45060"/>
            <p:cNvGrpSpPr>
              <a:grpSpLocks/>
            </p:cNvGrpSpPr>
            <p:nvPr/>
          </p:nvGrpSpPr>
          <p:grpSpPr bwMode="auto">
            <a:xfrm>
              <a:off x="36" y="190"/>
              <a:ext cx="1176" cy="60"/>
              <a:chOff x="0" y="0"/>
              <a:chExt cx="1176" cy="60"/>
            </a:xfrm>
          </p:grpSpPr>
          <p:sp>
            <p:nvSpPr>
              <p:cNvPr id="17409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31441" name="Oval 7"/>
              <p:cNvSpPr/>
              <p:nvPr/>
            </p:nvSpPr>
            <p:spPr>
              <a:xfrm>
                <a:off x="0" y="4"/>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231442" name="Oval 8"/>
              <p:cNvSpPr/>
              <p:nvPr/>
            </p:nvSpPr>
            <p:spPr>
              <a:xfrm>
                <a:off x="1118" y="0"/>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231437" name="Text Box 9"/>
            <p:cNvSpPr txBox="1"/>
            <p:nvPr/>
          </p:nvSpPr>
          <p:spPr>
            <a:xfrm>
              <a:off x="0" y="211"/>
              <a:ext cx="426" cy="2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231438" name="Text Box 10"/>
            <p:cNvSpPr txBox="1"/>
            <p:nvPr/>
          </p:nvSpPr>
          <p:spPr>
            <a:xfrm>
              <a:off x="1111" y="222"/>
              <a:ext cx="488" cy="2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231439" name="Text Box 11"/>
            <p:cNvSpPr txBox="1"/>
            <p:nvPr/>
          </p:nvSpPr>
          <p:spPr>
            <a:xfrm>
              <a:off x="488" y="0"/>
              <a:ext cx="410" cy="2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
        <p:nvSpPr>
          <p:cNvPr id="231429" name="Rectangle 12"/>
          <p:cNvSpPr/>
          <p:nvPr/>
        </p:nvSpPr>
        <p:spPr>
          <a:xfrm>
            <a:off x="1487487" y="1125538"/>
            <a:ext cx="8499476" cy="4508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85800" lvl="1" indent="-228600">
              <a:spcBef>
                <a:spcPct val="0"/>
              </a:spcBef>
              <a:buClr>
                <a:srgbClr val="000000"/>
              </a:buClr>
              <a:buSzPct val="50000"/>
              <a:defRPr/>
            </a:pPr>
            <a:r>
              <a:rPr lang="zh-CN" altLang="en-US" sz="2400" b="1" noProof="1">
                <a:solidFill>
                  <a:schemeClr val="tx2"/>
                </a:solidFill>
                <a:latin typeface="Times New Roman" panose="02020603050405020304" pitchFamily="18" charset="0"/>
                <a:ea typeface="黑体" panose="02010609060101010101" pitchFamily="49" charset="-122"/>
              </a:rPr>
              <a:t>如何求</a:t>
            </a:r>
            <a:r>
              <a:rPr lang="en-US" altLang="zh-CN" sz="2400" b="1" noProof="1">
                <a:solidFill>
                  <a:schemeClr val="tx2"/>
                </a:solidFill>
                <a:latin typeface="Times New Roman" panose="02020603050405020304" pitchFamily="18" charset="0"/>
                <a:ea typeface="黑体" panose="02010609060101010101" pitchFamily="49" charset="-122"/>
              </a:rPr>
              <a:t>Ve(j)</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Vl(j)</a:t>
            </a:r>
            <a:r>
              <a:rPr lang="zh-CN" altLang="en-US" sz="2400" b="1" noProof="1">
                <a:solidFill>
                  <a:schemeClr val="tx2"/>
                </a:solidFill>
                <a:latin typeface="Times New Roman" panose="02020603050405020304" pitchFamily="18" charset="0"/>
                <a:ea typeface="黑体" panose="02010609060101010101" pitchFamily="49" charset="-122"/>
              </a:rPr>
              <a:t>？继而   如何求</a:t>
            </a:r>
            <a:r>
              <a:rPr lang="en-US" altLang="zh-CN" sz="2400" b="1" noProof="1">
                <a:solidFill>
                  <a:schemeClr val="tx2"/>
                </a:solidFill>
                <a:latin typeface="Times New Roman" panose="02020603050405020304" pitchFamily="18" charset="0"/>
                <a:ea typeface="黑体" panose="02010609060101010101" pitchFamily="49" charset="-122"/>
              </a:rPr>
              <a:t>e(i)</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l(i)</a:t>
            </a:r>
            <a:r>
              <a:rPr lang="zh-CN" altLang="en-US" sz="2400" b="1" noProof="1">
                <a:solidFill>
                  <a:schemeClr val="tx2"/>
                </a:solidFill>
                <a:latin typeface="Times New Roman" panose="02020603050405020304" pitchFamily="18" charset="0"/>
                <a:ea typeface="黑体" panose="02010609060101010101" pitchFamily="49" charset="-122"/>
              </a:rPr>
              <a:t>？</a:t>
            </a:r>
          </a:p>
        </p:txBody>
      </p:sp>
      <p:grpSp>
        <p:nvGrpSpPr>
          <p:cNvPr id="6" name="组合 45068"/>
          <p:cNvGrpSpPr>
            <a:grpSpLocks/>
          </p:cNvGrpSpPr>
          <p:nvPr/>
        </p:nvGrpSpPr>
        <p:grpSpPr bwMode="auto">
          <a:xfrm>
            <a:off x="846137" y="1571625"/>
            <a:ext cx="5105401" cy="4955302"/>
            <a:chOff x="0" y="-41"/>
            <a:chExt cx="2540" cy="3541"/>
          </a:xfrm>
        </p:grpSpPr>
        <p:sp>
          <p:nvSpPr>
            <p:cNvPr id="231434" name="Text Box 14"/>
            <p:cNvSpPr txBox="1"/>
            <p:nvPr/>
          </p:nvSpPr>
          <p:spPr>
            <a:xfrm>
              <a:off x="0" y="-41"/>
              <a:ext cx="2540" cy="354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ts val="1200"/>
                </a:spcBef>
                <a:buClr>
                  <a:srgbClr val="000000"/>
                </a:buClr>
                <a:buNone/>
                <a:defRPr/>
              </a:pPr>
              <a:r>
                <a:rPr lang="en-US" altLang="zh-CN" sz="2000" b="1" noProof="1" smtClean="0">
                  <a:solidFill>
                    <a:srgbClr val="FF0000"/>
                  </a:solidFill>
                  <a:latin typeface="Times New Roman" panose="02020603050405020304" pitchFamily="18" charset="0"/>
                  <a:ea typeface="宋体" panose="02010600030101010101" pitchFamily="2" charset="-122"/>
                </a:rPr>
                <a:t>(1) </a:t>
              </a:r>
              <a:r>
                <a:rPr lang="en-US" altLang="zh-CN" sz="2000" b="1" noProof="1" smtClean="0">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计算从开始顶点向后递推。</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的所有前驱顶点</a:t>
              </a:r>
              <a:r>
                <a:rPr lang="en-US" altLang="zh-CN" sz="2000" b="1" noProof="1">
                  <a:solidFill>
                    <a:srgbClr val="FF0000"/>
                  </a:solidFill>
                  <a:latin typeface="Times New Roman" panose="02020603050405020304" pitchFamily="18" charset="0"/>
                  <a:ea typeface="宋体" panose="02010600030101010101" pitchFamily="2" charset="-122"/>
                </a:rPr>
                <a:t>vk</a:t>
              </a:r>
              <a:r>
                <a:rPr lang="zh-CN" altLang="en-US" sz="2000" b="1" noProof="1">
                  <a:solidFill>
                    <a:srgbClr val="FF0000"/>
                  </a:solidFill>
                  <a:latin typeface="Times New Roman" panose="02020603050405020304" pitchFamily="18" charset="0"/>
                  <a:ea typeface="宋体" panose="02010600030101010101" pitchFamily="2" charset="-122"/>
                </a:rPr>
                <a:t>的</a:t>
              </a:r>
              <a:r>
                <a:rPr lang="en-US" altLang="zh-CN" sz="2000" b="1" noProof="1">
                  <a:solidFill>
                    <a:srgbClr val="FF0000"/>
                  </a:solidFill>
                  <a:latin typeface="Times New Roman" panose="02020603050405020304" pitchFamily="18" charset="0"/>
                  <a:ea typeface="宋体" panose="02010600030101010101" pitchFamily="2" charset="-122"/>
                </a:rPr>
                <a:t>Ve(k)</a:t>
              </a:r>
              <a:r>
                <a:rPr lang="zh-CN" altLang="en-US" sz="2000" b="1" noProof="1">
                  <a:solidFill>
                    <a:srgbClr val="FF0000"/>
                  </a:solidFill>
                  <a:latin typeface="Times New Roman" panose="02020603050405020304" pitchFamily="18" charset="0"/>
                  <a:ea typeface="宋体" panose="02010600030101010101" pitchFamily="2" charset="-122"/>
                </a:rPr>
                <a:t>全部计算出来以后才能进行</a:t>
              </a:r>
              <a:r>
                <a:rPr lang="zh-CN" altLang="en-US" sz="2000" b="1" noProof="1">
                  <a:latin typeface="Times New Roman" panose="02020603050405020304" pitchFamily="18" charset="0"/>
                  <a:ea typeface="宋体" panose="02010600030101010101" pitchFamily="2" charset="-122"/>
                </a:rPr>
                <a:t>。因此，可以在拓扑排序算法中定义一个大小为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Ve, </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0</a:t>
              </a:r>
              <a:r>
                <a:rPr lang="zh-CN" altLang="en-US" sz="2000" b="1" noProof="1">
                  <a:solidFill>
                    <a:schemeClr val="tx2"/>
                  </a:solidFill>
                  <a:latin typeface="Times New Roman" panose="02020603050405020304" pitchFamily="18" charset="0"/>
                  <a:ea typeface="宋体" panose="02010600030101010101" pitchFamily="2" charset="-122"/>
                </a:rPr>
                <a:t>。按照拓扑序列</a:t>
              </a:r>
              <a:r>
                <a:rPr lang="zh-CN" altLang="en-US" sz="2000" b="1" noProof="1">
                  <a:latin typeface="Times New Roman" panose="02020603050405020304" pitchFamily="18" charset="0"/>
                  <a:ea typeface="宋体" panose="02010600030101010101" pitchFamily="2" charset="-122"/>
                </a:rPr>
                <a:t>求各顶点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Ve[k] </a:t>
              </a:r>
              <a:r>
                <a:rPr lang="zh-CN" altLang="en-US" sz="2000" b="1" noProof="1">
                  <a:latin typeface="Times New Roman" panose="02020603050405020304" pitchFamily="18" charset="0"/>
                  <a:ea typeface="宋体" panose="02010600030101010101" pitchFamily="2" charset="-122"/>
                </a:rPr>
                <a:t>，并利用</a:t>
              </a:r>
              <a:r>
                <a:rPr lang="en-US" altLang="zh-CN" sz="2000" b="1" noProof="1">
                  <a:latin typeface="Times New Roman" panose="02020603050405020304" pitchFamily="18" charset="0"/>
                  <a:ea typeface="宋体" panose="02010600030101010101" pitchFamily="2" charset="-122"/>
                </a:rPr>
                <a:t>Ve[k]</a:t>
              </a:r>
              <a:r>
                <a:rPr lang="zh-CN" altLang="en-US" sz="2000" b="1" noProof="1">
                  <a:solidFill>
                    <a:schemeClr val="tx2"/>
                  </a:solidFill>
                  <a:latin typeface="Times New Roman" panose="02020603050405020304" pitchFamily="18" charset="0"/>
                  <a:ea typeface="宋体" panose="02010600030101010101" pitchFamily="2" charset="-122"/>
                </a:rPr>
                <a:t>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的每一后继顶点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。网采用邻接表，给每个结点增加活动编号域</a:t>
              </a:r>
              <a:r>
                <a:rPr lang="en-US" altLang="zh-CN" sz="2000" b="1" noProof="1">
                  <a:latin typeface="Times New Roman" panose="02020603050405020304" pitchFamily="18" charset="0"/>
                  <a:ea typeface="宋体" panose="02010600030101010101" pitchFamily="2" charset="-122"/>
                </a:rPr>
                <a:t>active</a:t>
              </a:r>
              <a:r>
                <a:rPr lang="zh-CN" altLang="en-US" sz="2000" b="1" noProof="1">
                  <a:latin typeface="Times New Roman" panose="02020603050405020304" pitchFamily="18" charset="0"/>
                  <a:ea typeface="宋体" panose="02010600030101010101" pitchFamily="2" charset="-122"/>
                </a:rPr>
                <a:t>和活动持续时间域</a:t>
              </a:r>
              <a:r>
                <a:rPr lang="en-US" altLang="zh-CN" sz="2000" b="1" noProof="1">
                  <a:latin typeface="Times New Roman" panose="02020603050405020304" pitchFamily="18" charset="0"/>
                  <a:ea typeface="宋体" panose="02010600030101010101" pitchFamily="2" charset="-122"/>
                </a:rPr>
                <a:t>dut</a:t>
              </a:r>
              <a:r>
                <a:rPr lang="zh-CN" altLang="en-US" sz="2000" b="1" noProof="1" smtClean="0">
                  <a:latin typeface="Times New Roman" panose="02020603050405020304" pitchFamily="18" charset="0"/>
                  <a:ea typeface="宋体" panose="02010600030101010101" pitchFamily="2" charset="-122"/>
                </a:rPr>
                <a:t>。</a:t>
              </a:r>
              <a:endParaRPr lang="en-US" altLang="zh-CN" sz="2000" b="1" noProof="1" smtClean="0">
                <a:latin typeface="Times New Roman" panose="02020603050405020304" pitchFamily="18" charset="0"/>
                <a:ea typeface="宋体" panose="02010600030101010101" pitchFamily="2" charset="-122"/>
              </a:endParaRPr>
            </a:p>
            <a:p>
              <a:pPr marL="0" indent="0">
                <a:lnSpc>
                  <a:spcPct val="90000"/>
                </a:lnSpc>
                <a:spcBef>
                  <a:spcPts val="120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r>
                <a:rPr lang="en-US" altLang="zh-CN" sz="2000" b="1" noProof="1">
                  <a:solidFill>
                    <a:srgbClr val="FF33CC"/>
                  </a:solidFill>
                  <a:latin typeface="Times New Roman" panose="02020603050405020304" pitchFamily="18" charset="0"/>
                  <a:ea typeface="宋体" panose="02010600030101010101" pitchFamily="2" charset="-122"/>
                </a:rPr>
                <a:t>(2) </a:t>
              </a:r>
              <a:r>
                <a:rPr lang="zh-CN" altLang="en-US" sz="2000" b="1" noProof="1">
                  <a:latin typeface="Times New Roman" panose="02020603050405020304" pitchFamily="18" charset="0"/>
                  <a:ea typeface="宋体" panose="02010600030101010101" pitchFamily="2" charset="-122"/>
                </a:rPr>
                <a:t>同时设置一大小为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e</a:t>
              </a:r>
              <a:r>
                <a:rPr lang="zh-CN" altLang="en-US" sz="2000" b="1" noProof="1">
                  <a:latin typeface="Times New Roman" panose="02020603050405020304" pitchFamily="18" charset="0"/>
                  <a:ea typeface="宋体" panose="02010600030101010101" pitchFamily="2" charset="-122"/>
                </a:rPr>
                <a:t>，对每一事件</a:t>
              </a:r>
              <a:r>
                <a:rPr lang="en-US" altLang="zh-CN" sz="2000" b="1" noProof="1">
                  <a:latin typeface="Times New Roman" panose="02020603050405020304" pitchFamily="18" charset="0"/>
                  <a:ea typeface="宋体" panose="02010600030101010101" pitchFamily="2" charset="-122"/>
                </a:rPr>
                <a:t>vj</a:t>
              </a:r>
              <a:r>
                <a:rPr lang="zh-CN" altLang="en-US" sz="2000" b="1" noProof="1">
                  <a:latin typeface="Times New Roman" panose="02020603050405020304" pitchFamily="18" charset="0"/>
                  <a:ea typeface="宋体" panose="02010600030101010101" pitchFamily="2" charset="-122"/>
                </a:rPr>
                <a:t>，可从邻接表中找到从</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发出的每一条有向边</a:t>
              </a:r>
              <a:r>
                <a:rPr lang="zh-CN" altLang="en-US" sz="2000" b="1" noProof="1">
                  <a:latin typeface="Times New Roman" panose="02020603050405020304" pitchFamily="18" charset="0"/>
                  <a:ea typeface="宋体" panose="02010600030101010101" pitchFamily="2" charset="-122"/>
                </a:rPr>
                <a:t>和边序号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e[i]=Ve[j]</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91" name="对象 45070"/>
            <p:cNvGraphicFramePr>
              <a:graphicFrameLocks noChangeAspect="1"/>
            </p:cNvGraphicFramePr>
            <p:nvPr/>
          </p:nvGraphicFramePr>
          <p:xfrm>
            <a:off x="58" y="34"/>
            <a:ext cx="2441" cy="944"/>
          </p:xfrm>
          <a:graphic>
            <a:graphicData uri="http://schemas.openxmlformats.org/presentationml/2006/ole">
              <mc:AlternateContent xmlns:mc="http://schemas.openxmlformats.org/markup-compatibility/2006">
                <mc:Choice xmlns:v="urn:schemas-microsoft-com:vml" Requires="v">
                  <p:oleObj spid="_x0000_s174381" r:id="rId5" imgW="2387600" imgH="1016000" progId="Equation.DSMT4">
                    <p:embed/>
                  </p:oleObj>
                </mc:Choice>
                <mc:Fallback>
                  <p:oleObj r:id="rId5" imgW="2387600" imgH="1016000" progId="Equation.DSMT4">
                    <p:embed/>
                    <p:pic>
                      <p:nvPicPr>
                        <p:cNvPr id="0" name="对象 450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 y="34"/>
                          <a:ext cx="2441"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 name="组合 45071"/>
          <p:cNvGrpSpPr>
            <a:grpSpLocks/>
          </p:cNvGrpSpPr>
          <p:nvPr/>
        </p:nvGrpSpPr>
        <p:grpSpPr bwMode="auto">
          <a:xfrm>
            <a:off x="5951539" y="1592264"/>
            <a:ext cx="5473053" cy="4678069"/>
            <a:chOff x="0" y="0"/>
            <a:chExt cx="2722" cy="3638"/>
          </a:xfrm>
        </p:grpSpPr>
        <p:sp>
          <p:nvSpPr>
            <p:cNvPr id="231432" name="Text Box 17"/>
            <p:cNvSpPr txBox="1"/>
            <p:nvPr/>
          </p:nvSpPr>
          <p:spPr>
            <a:xfrm>
              <a:off x="0" y="0"/>
              <a:ext cx="2722" cy="3638"/>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r>
                <a:rPr lang="en-US" altLang="zh-CN" sz="2000" b="1" noProof="1">
                  <a:solidFill>
                    <a:srgbClr val="0070C0"/>
                  </a:solidFill>
                  <a:latin typeface="Times New Roman" panose="02020603050405020304" pitchFamily="18" charset="0"/>
                  <a:ea typeface="宋体" panose="02010600030101010101" pitchFamily="2" charset="-122"/>
                </a:rPr>
                <a:t>(3)</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计算从结束顶点开始向前递推。</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FF0000"/>
                  </a:solidFill>
                  <a:latin typeface="Times New Roman" panose="02020603050405020304" pitchFamily="18" charset="0"/>
                  <a:ea typeface="宋体" panose="02010600030101010101" pitchFamily="2" charset="-122"/>
                </a:rPr>
                <a:t>Vl(j)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的所有后继顶点的最迟发生时间全部计算出来以后才能进行</a:t>
              </a:r>
              <a:r>
                <a:rPr lang="zh-CN" altLang="en-US" sz="2000" b="1" noProof="1">
                  <a:latin typeface="Times New Roman" panose="02020603050405020304" pitchFamily="18" charset="0"/>
                  <a:ea typeface="宋体" panose="02010600030101010101" pitchFamily="2" charset="-122"/>
                </a:rPr>
                <a:t>。定义一个大小为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solidFill>
                    <a:schemeClr val="tx2"/>
                  </a:solidFill>
                  <a:latin typeface="Times New Roman" panose="02020603050405020304" pitchFamily="18" charset="0"/>
                  <a:ea typeface="宋体" panose="02010600030101010101" pitchFamily="2" charset="-122"/>
                </a:rPr>
                <a:t>Vl,Vl[j]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Ve[n]</a:t>
              </a:r>
              <a:r>
                <a:rPr lang="zh-CN" altLang="en-US" sz="2000" b="1" noProof="1">
                  <a:latin typeface="Times New Roman" panose="02020603050405020304" pitchFamily="18" charset="0"/>
                  <a:ea typeface="宋体" panose="02010600030101010101" pitchFamily="2" charset="-122"/>
                </a:rPr>
                <a:t>。实际上</a:t>
              </a:r>
              <a:r>
                <a:rPr lang="en-US" altLang="zh-CN" sz="2000" b="1" noProof="1">
                  <a:latin typeface="Times New Roman" panose="02020603050405020304" pitchFamily="18" charset="0"/>
                  <a:ea typeface="宋体" panose="02010600030101010101" pitchFamily="2" charset="-122"/>
                </a:rPr>
                <a:t>,</a:t>
              </a:r>
              <a:r>
                <a:rPr lang="zh-CN" altLang="en-US" sz="2000" b="1" noProof="1">
                  <a:latin typeface="Times New Roman" panose="02020603050405020304" pitchFamily="18" charset="0"/>
                  <a:ea typeface="宋体" panose="02010600030101010101" pitchFamily="2" charset="-122"/>
                </a:rPr>
                <a:t>按照在计算</a:t>
              </a:r>
              <a:r>
                <a:rPr lang="en-US" altLang="zh-CN" sz="2000" b="1" noProof="1">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时得到的 </a:t>
              </a:r>
              <a:r>
                <a:rPr lang="zh-CN" altLang="en-US" sz="2000" b="1" noProof="1">
                  <a:solidFill>
                    <a:schemeClr val="tx2"/>
                  </a:solidFill>
                  <a:latin typeface="Times New Roman" panose="02020603050405020304" pitchFamily="18" charset="0"/>
                  <a:ea typeface="宋体" panose="02010600030101010101" pitchFamily="2" charset="-122"/>
                </a:rPr>
                <a:t>拓扑序列逆序</a:t>
              </a:r>
              <a:r>
                <a:rPr lang="zh-CN" altLang="en-US" sz="2000" b="1" noProof="1">
                  <a:latin typeface="Times New Roman" panose="02020603050405020304" pitchFamily="18" charset="0"/>
                  <a:ea typeface="宋体" panose="02010600030101010101" pitchFamily="2" charset="-122"/>
                </a:rPr>
                <a:t>，依次计算各顶点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 并利用</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按照递推公式对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的每一个前驱顶点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Vl[j]</a:t>
              </a:r>
              <a:r>
                <a:rPr lang="zh-CN" altLang="en-US" sz="2000" b="1" noProof="1">
                  <a:solidFill>
                    <a:schemeClr val="tx2"/>
                  </a:solidFill>
                  <a:latin typeface="Times New Roman" panose="02020603050405020304" pitchFamily="18" charset="0"/>
                  <a:ea typeface="宋体" panose="02010600030101010101" pitchFamily="2" charset="-122"/>
                </a:rPr>
                <a:t> </a:t>
              </a:r>
              <a:r>
                <a:rPr lang="zh-CN" altLang="en-US" sz="2000" b="1" noProof="1" smtClean="0">
                  <a:latin typeface="Times New Roman" panose="02020603050405020304" pitchFamily="18" charset="0"/>
                  <a:ea typeface="宋体" panose="02010600030101010101" pitchFamily="2" charset="-122"/>
                </a:rPr>
                <a:t>。</a:t>
              </a:r>
              <a:endParaRPr lang="en-US" altLang="zh-CN" sz="2000" b="1" noProof="1" smtClean="0">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r>
                <a:rPr lang="en-US" altLang="zh-CN" sz="2000" b="1" noProof="1">
                  <a:solidFill>
                    <a:srgbClr val="0099FF"/>
                  </a:solidFill>
                  <a:latin typeface="Times New Roman" panose="02020603050405020304" pitchFamily="18" charset="0"/>
                  <a:ea typeface="宋体" panose="02010600030101010101" pitchFamily="2" charset="-122"/>
                </a:rPr>
                <a:t>(4)</a:t>
              </a:r>
              <a:r>
                <a:rPr lang="zh-CN" altLang="en-US" sz="2000" b="1" noProof="1">
                  <a:latin typeface="Times New Roman" panose="02020603050405020304" pitchFamily="18" charset="0"/>
                  <a:ea typeface="宋体" panose="02010600030101010101" pitchFamily="2" charset="-122"/>
                </a:rPr>
                <a:t>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l</a:t>
              </a:r>
              <a:r>
                <a:rPr lang="zh-CN" altLang="en-US" sz="2000" b="1" noProof="1">
                  <a:latin typeface="Times New Roman" panose="02020603050405020304" pitchFamily="18" charset="0"/>
                  <a:ea typeface="宋体" panose="02010600030101010101" pitchFamily="2" charset="-122"/>
                </a:rPr>
                <a:t>，计算出</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后，</a:t>
              </a:r>
              <a:r>
                <a:rPr lang="zh-CN" altLang="en-US" sz="2000" b="1" noProof="1">
                  <a:solidFill>
                    <a:schemeClr val="tx2"/>
                  </a:solidFill>
                  <a:latin typeface="Times New Roman" panose="02020603050405020304" pitchFamily="18" charset="0"/>
                  <a:ea typeface="宋体" panose="02010600030101010101" pitchFamily="2" charset="-122"/>
                </a:rPr>
                <a:t>扫描每一个弧结点</a:t>
              </a:r>
              <a:r>
                <a:rPr lang="zh-CN" altLang="en-US" sz="2000" b="1" noProof="1">
                  <a:latin typeface="Times New Roman" panose="02020603050405020304" pitchFamily="18" charset="0"/>
                  <a:ea typeface="宋体" panose="02010600030101010101" pitchFamily="2" charset="-122"/>
                </a:rPr>
                <a:t>，得弧的终点</a:t>
              </a:r>
              <a:r>
                <a:rPr lang="en-US" altLang="zh-CN" sz="2000" b="1" noProof="1">
                  <a:latin typeface="Times New Roman" panose="02020603050405020304" pitchFamily="18" charset="0"/>
                  <a:ea typeface="宋体" panose="02010600030101010101" pitchFamily="2" charset="-122"/>
                </a:rPr>
                <a:t>k</a:t>
              </a:r>
              <a:r>
                <a:rPr lang="zh-CN" altLang="en-US" sz="2000" b="1" noProof="1">
                  <a:latin typeface="Times New Roman" panose="02020603050405020304" pitchFamily="18" charset="0"/>
                  <a:ea typeface="宋体" panose="02010600030101010101" pitchFamily="2" charset="-122"/>
                </a:rPr>
                <a:t>、权和该弧序号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l[i]=Vl[k]- dut(&lt;vj,vk&gt;)</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89" name="对象 45073"/>
            <p:cNvGraphicFramePr>
              <a:graphicFrameLocks noChangeAspect="1"/>
            </p:cNvGraphicFramePr>
            <p:nvPr/>
          </p:nvGraphicFramePr>
          <p:xfrm>
            <a:off x="130" y="88"/>
            <a:ext cx="2462" cy="986"/>
          </p:xfrm>
          <a:graphic>
            <a:graphicData uri="http://schemas.openxmlformats.org/presentationml/2006/ole">
              <mc:AlternateContent xmlns:mc="http://schemas.openxmlformats.org/markup-compatibility/2006">
                <mc:Choice xmlns:v="urn:schemas-microsoft-com:vml" Requires="v">
                  <p:oleObj spid="_x0000_s174382" r:id="rId7" imgW="2348481" imgH="990170" progId="Equation.DSMT4">
                    <p:embed/>
                  </p:oleObj>
                </mc:Choice>
                <mc:Fallback>
                  <p:oleObj r:id="rId7" imgW="2348481" imgH="990170" progId="Equation.DSMT4">
                    <p:embed/>
                    <p:pic>
                      <p:nvPicPr>
                        <p:cNvPr id="0" name="对象 450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 y="88"/>
                          <a:ext cx="2462"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4294967295"/>
          </p:nvPr>
        </p:nvSpPr>
        <p:spPr>
          <a:xfrm>
            <a:off x="0" y="71438"/>
            <a:ext cx="8499475" cy="2605087"/>
          </a:xfrm>
        </p:spPr>
        <p:txBody>
          <a:bodyPr>
            <a:normAutofit/>
          </a:bodyPr>
          <a:lstStyle/>
          <a:p>
            <a:pPr lvl="1" eaLnBrk="1" hangingPunct="1">
              <a:defRPr/>
            </a:pPr>
            <a:r>
              <a:rPr kumimoji="1" lang="zh-CN" altLang="en-US" sz="2800" b="1" dirty="0" smtClean="0">
                <a:latin typeface="Times New Roman" panose="02020603050405020304" pitchFamily="18" charset="0"/>
                <a:cs typeface="Times New Roman" panose="02020603050405020304" pitchFamily="18" charset="0"/>
              </a:rPr>
              <a:t>总结：求关键路径步骤</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rPr>
              <a:t>j</a:t>
            </a:r>
            <a:r>
              <a:rPr kumimoji="1" lang="en-US" altLang="zh-CN" sz="2400" b="1" dirty="0" smtClean="0">
                <a:latin typeface="Times New Roman" panose="02020603050405020304" pitchFamily="18" charset="0"/>
                <a:cs typeface="Times New Roman" panose="02020603050405020304" pitchFamily="18" charset="0"/>
              </a:rPr>
              <a:t>)</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Vl</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a:latin typeface="Times New Roman" panose="02020603050405020304" pitchFamily="18" charset="0"/>
                <a:cs typeface="Times New Roman" panose="02020603050405020304" pitchFamily="18" charset="0"/>
              </a:rPr>
              <a:t>Vl</a:t>
            </a:r>
            <a:r>
              <a:rPr kumimoji="1" lang="en-US" altLang="zh-CN" sz="2400" b="1" dirty="0">
                <a:latin typeface="Times New Roman" panose="02020603050405020304" pitchFamily="18" charset="0"/>
                <a:cs typeface="Times New Roman" panose="02020603050405020304" pitchFamily="18" charset="0"/>
              </a:rPr>
              <a:t>(k)-</a:t>
            </a:r>
            <a:r>
              <a:rPr kumimoji="1" lang="en-US" altLang="zh-CN" sz="2400" b="1" dirty="0" err="1">
                <a:latin typeface="Times New Roman" panose="02020603050405020304" pitchFamily="18" charset="0"/>
                <a:cs typeface="Times New Roman" panose="02020603050405020304" pitchFamily="18" charset="0"/>
              </a:rPr>
              <a:t>dut</a:t>
            </a:r>
            <a:r>
              <a:rPr kumimoji="1" lang="en-US" altLang="zh-CN" sz="2400" b="1" dirty="0">
                <a:latin typeface="Times New Roman" panose="02020603050405020304" pitchFamily="18" charset="0"/>
                <a:cs typeface="Times New Roman" panose="02020603050405020304" pitchFamily="18" charset="0"/>
              </a:rPr>
              <a:t>(&lt;</a:t>
            </a:r>
            <a:r>
              <a:rPr kumimoji="1" lang="en-US" altLang="zh-CN" sz="2400" b="1" dirty="0" err="1">
                <a:latin typeface="Times New Roman" panose="02020603050405020304" pitchFamily="18" charset="0"/>
                <a:cs typeface="Times New Roman" panose="02020603050405020304" pitchFamily="18" charset="0"/>
              </a:rPr>
              <a:t>vj,vk</a:t>
            </a:r>
            <a:r>
              <a:rPr kumimoji="1" lang="en-US" altLang="zh-CN" sz="2400" b="1" dirty="0">
                <a:latin typeface="Times New Roman" panose="02020603050405020304" pitchFamily="18" charset="0"/>
                <a:cs typeface="Times New Roman" panose="02020603050405020304" pitchFamily="18" charset="0"/>
              </a:rPr>
              <a:t>&gt;)</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、计算</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p>
        </p:txBody>
      </p:sp>
      <p:grpSp>
        <p:nvGrpSpPr>
          <p:cNvPr id="175107" name="组合 50178"/>
          <p:cNvGrpSpPr>
            <a:grpSpLocks/>
          </p:cNvGrpSpPr>
          <p:nvPr/>
        </p:nvGrpSpPr>
        <p:grpSpPr bwMode="auto">
          <a:xfrm>
            <a:off x="6045201" y="71438"/>
            <a:ext cx="4551363" cy="2286000"/>
            <a:chOff x="0" y="0"/>
            <a:chExt cx="2867" cy="1527"/>
          </a:xfrm>
        </p:grpSpPr>
        <p:sp>
          <p:nvSpPr>
            <p:cNvPr id="236643"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6644"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645"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646"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47"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648"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649"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650"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51"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5212"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3"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4"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5"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5216" name="组合 50192"/>
            <p:cNvGrpSpPr>
              <a:grpSpLocks/>
            </p:cNvGrpSpPr>
            <p:nvPr/>
          </p:nvGrpSpPr>
          <p:grpSpPr bwMode="auto">
            <a:xfrm>
              <a:off x="166" y="107"/>
              <a:ext cx="2600" cy="733"/>
              <a:chOff x="0" y="0"/>
              <a:chExt cx="2600" cy="733"/>
            </a:xfrm>
          </p:grpSpPr>
          <p:sp>
            <p:nvSpPr>
              <p:cNvPr id="175229"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0"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1"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2"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3"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4"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217"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658" name="Text Box 25"/>
            <p:cNvSpPr txBox="1"/>
            <p:nvPr/>
          </p:nvSpPr>
          <p:spPr>
            <a:xfrm rot="1789981">
              <a:off x="211"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6659" name="Text Box 26"/>
            <p:cNvSpPr txBox="1"/>
            <p:nvPr/>
          </p:nvSpPr>
          <p:spPr>
            <a:xfrm rot="3002352">
              <a:off x="56" y="879"/>
              <a:ext cx="4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6660" name="Text Box 27"/>
            <p:cNvSpPr txBox="1"/>
            <p:nvPr/>
          </p:nvSpPr>
          <p:spPr>
            <a:xfrm rot="19662524">
              <a:off x="768" y="53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6661" name="Text Box 28"/>
            <p:cNvSpPr txBox="1"/>
            <p:nvPr/>
          </p:nvSpPr>
          <p:spPr>
            <a:xfrm>
              <a:off x="852" y="1179"/>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6662" name="Text Box 29"/>
            <p:cNvSpPr txBox="1"/>
            <p:nvPr/>
          </p:nvSpPr>
          <p:spPr>
            <a:xfrm rot="19326552">
              <a:off x="1456" y="9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6663" name="Text Box 30"/>
            <p:cNvSpPr txBox="1"/>
            <p:nvPr/>
          </p:nvSpPr>
          <p:spPr>
            <a:xfrm rot="19663469">
              <a:off x="157" y="14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6664" name="Text Box 31"/>
            <p:cNvSpPr txBox="1"/>
            <p:nvPr/>
          </p:nvSpPr>
          <p:spPr>
            <a:xfrm rot="2110140">
              <a:off x="900" y="125"/>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6665" name="Text Box 32"/>
            <p:cNvSpPr txBox="1"/>
            <p:nvPr/>
          </p:nvSpPr>
          <p:spPr>
            <a:xfrm rot="19215502">
              <a:off x="1433" y="1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6666" name="Text Box 33"/>
            <p:cNvSpPr txBox="1"/>
            <p:nvPr/>
          </p:nvSpPr>
          <p:spPr>
            <a:xfrm rot="1348562">
              <a:off x="1557"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6667" name="Text Box 34"/>
            <p:cNvSpPr txBox="1"/>
            <p:nvPr/>
          </p:nvSpPr>
          <p:spPr>
            <a:xfrm rot="1332095">
              <a:off x="2168" y="25"/>
              <a:ext cx="53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6668" name="Text Box 35"/>
            <p:cNvSpPr txBox="1"/>
            <p:nvPr/>
          </p:nvSpPr>
          <p:spPr>
            <a:xfrm rot="20106522">
              <a:off x="2205" y="615"/>
              <a:ext cx="522"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50212" name="Text Box 36"/>
          <p:cNvSpPr txBox="1"/>
          <p:nvPr/>
        </p:nvSpPr>
        <p:spPr>
          <a:xfrm>
            <a:off x="2789238" y="3794125"/>
            <a:ext cx="441146" cy="286232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v9</a:t>
            </a:r>
          </a:p>
        </p:txBody>
      </p:sp>
      <p:grpSp>
        <p:nvGrpSpPr>
          <p:cNvPr id="18" name="组合 50212"/>
          <p:cNvGrpSpPr>
            <a:grpSpLocks/>
          </p:cNvGrpSpPr>
          <p:nvPr/>
        </p:nvGrpSpPr>
        <p:grpSpPr bwMode="auto">
          <a:xfrm>
            <a:off x="2582864" y="3467101"/>
            <a:ext cx="2416175" cy="3128963"/>
            <a:chOff x="0" y="0"/>
            <a:chExt cx="1522" cy="1971"/>
          </a:xfrm>
        </p:grpSpPr>
        <p:sp>
          <p:nvSpPr>
            <p:cNvPr id="175189" name="Line 38"/>
            <p:cNvSpPr>
              <a:spLocks noChangeShapeType="1"/>
            </p:cNvSpPr>
            <p:nvPr/>
          </p:nvSpPr>
          <p:spPr bwMode="auto">
            <a:xfrm>
              <a:off x="0" y="994"/>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190" name="组合 50214"/>
            <p:cNvGrpSpPr>
              <a:grpSpLocks/>
            </p:cNvGrpSpPr>
            <p:nvPr/>
          </p:nvGrpSpPr>
          <p:grpSpPr bwMode="auto">
            <a:xfrm>
              <a:off x="0" y="0"/>
              <a:ext cx="1522" cy="1971"/>
              <a:chOff x="0" y="0"/>
              <a:chExt cx="1522" cy="1971"/>
            </a:xfrm>
          </p:grpSpPr>
          <p:sp>
            <p:nvSpPr>
              <p:cNvPr id="236631" name="Rectangle 40"/>
              <p:cNvSpPr/>
              <p:nvPr/>
            </p:nvSpPr>
            <p:spPr>
              <a:xfrm>
                <a:off x="0" y="5"/>
                <a:ext cx="1522" cy="196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92" name="Line 41"/>
              <p:cNvSpPr>
                <a:spLocks noChangeShapeType="1"/>
              </p:cNvSpPr>
              <p:nvPr/>
            </p:nvSpPr>
            <p:spPr bwMode="auto">
              <a:xfrm>
                <a:off x="0" y="23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Text Box 42"/>
              <p:cNvSpPr txBox="1"/>
              <p:nvPr/>
            </p:nvSpPr>
            <p:spPr>
              <a:xfrm>
                <a:off x="86" y="0"/>
                <a:ext cx="133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顶点       </a:t>
                </a:r>
                <a:r>
                  <a:rPr lang="en-US" altLang="zh-CN" sz="2000" b="1" noProof="1">
                    <a:latin typeface="Times New Roman" panose="02020603050405020304" pitchFamily="18" charset="0"/>
                    <a:ea typeface="宋体" panose="02010600030101010101" pitchFamily="2" charset="-122"/>
                  </a:rPr>
                  <a:t>Ve       Vl</a:t>
                </a:r>
              </a:p>
            </p:txBody>
          </p:sp>
          <p:sp>
            <p:nvSpPr>
              <p:cNvPr id="175194" name="Line 43"/>
              <p:cNvSpPr>
                <a:spLocks noChangeShapeType="1"/>
              </p:cNvSpPr>
              <p:nvPr/>
            </p:nvSpPr>
            <p:spPr bwMode="auto">
              <a:xfrm>
                <a:off x="0" y="41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5" name="Line 44"/>
              <p:cNvSpPr>
                <a:spLocks noChangeShapeType="1"/>
              </p:cNvSpPr>
              <p:nvPr/>
            </p:nvSpPr>
            <p:spPr bwMode="auto">
              <a:xfrm>
                <a:off x="0" y="60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6" name="Line 45"/>
              <p:cNvSpPr>
                <a:spLocks noChangeShapeType="1"/>
              </p:cNvSpPr>
              <p:nvPr/>
            </p:nvSpPr>
            <p:spPr bwMode="auto">
              <a:xfrm>
                <a:off x="0" y="801"/>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7" name="Line 46"/>
              <p:cNvSpPr>
                <a:spLocks noChangeShapeType="1"/>
              </p:cNvSpPr>
              <p:nvPr/>
            </p:nvSpPr>
            <p:spPr bwMode="auto">
              <a:xfrm>
                <a:off x="0" y="118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8" name="Line 47"/>
              <p:cNvSpPr>
                <a:spLocks noChangeShapeType="1"/>
              </p:cNvSpPr>
              <p:nvPr/>
            </p:nvSpPr>
            <p:spPr bwMode="auto">
              <a:xfrm>
                <a:off x="0" y="137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9" name="Line 48"/>
              <p:cNvSpPr>
                <a:spLocks noChangeShapeType="1"/>
              </p:cNvSpPr>
              <p:nvPr/>
            </p:nvSpPr>
            <p:spPr bwMode="auto">
              <a:xfrm>
                <a:off x="0" y="157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0" name="Line 49"/>
              <p:cNvSpPr>
                <a:spLocks noChangeShapeType="1"/>
              </p:cNvSpPr>
              <p:nvPr/>
            </p:nvSpPr>
            <p:spPr bwMode="auto">
              <a:xfrm>
                <a:off x="0" y="176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1" name="Line 50"/>
              <p:cNvSpPr>
                <a:spLocks noChangeShapeType="1"/>
              </p:cNvSpPr>
              <p:nvPr/>
            </p:nvSpPr>
            <p:spPr bwMode="auto">
              <a:xfrm>
                <a:off x="566"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2" name="Line 51"/>
              <p:cNvSpPr>
                <a:spLocks noChangeShapeType="1"/>
              </p:cNvSpPr>
              <p:nvPr/>
            </p:nvSpPr>
            <p:spPr bwMode="auto">
              <a:xfrm>
                <a:off x="1067"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8" name="Text Box 52"/>
          <p:cNvSpPr txBox="1"/>
          <p:nvPr/>
        </p:nvSpPr>
        <p:spPr>
          <a:xfrm>
            <a:off x="3611563" y="3805239"/>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29" name="Text Box 53"/>
          <p:cNvSpPr txBox="1"/>
          <p:nvPr/>
        </p:nvSpPr>
        <p:spPr>
          <a:xfrm>
            <a:off x="4335463" y="3806826"/>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30" name="Line 54"/>
          <p:cNvSpPr>
            <a:spLocks noChangeShapeType="1"/>
          </p:cNvSpPr>
          <p:nvPr/>
        </p:nvSpPr>
        <p:spPr bwMode="auto">
          <a:xfrm>
            <a:off x="4135438" y="3897313"/>
            <a:ext cx="0" cy="2487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55"/>
          <p:cNvSpPr>
            <a:spLocks noChangeShapeType="1"/>
          </p:cNvSpPr>
          <p:nvPr/>
        </p:nvSpPr>
        <p:spPr bwMode="auto">
          <a:xfrm flipV="1">
            <a:off x="4875213" y="3968750"/>
            <a:ext cx="0" cy="2433638"/>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2" name="Text Box 56"/>
          <p:cNvSpPr txBox="1"/>
          <p:nvPr/>
        </p:nvSpPr>
        <p:spPr>
          <a:xfrm>
            <a:off x="6513514" y="3343276"/>
            <a:ext cx="569387" cy="3477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a:t>
            </a:r>
          </a:p>
        </p:txBody>
      </p:sp>
      <p:grpSp>
        <p:nvGrpSpPr>
          <p:cNvPr id="20" name="组合 50232"/>
          <p:cNvGrpSpPr>
            <a:grpSpLocks/>
          </p:cNvGrpSpPr>
          <p:nvPr/>
        </p:nvGrpSpPr>
        <p:grpSpPr bwMode="auto">
          <a:xfrm>
            <a:off x="6445250" y="3025775"/>
            <a:ext cx="4222750" cy="3746500"/>
            <a:chOff x="0" y="0"/>
            <a:chExt cx="2660" cy="2360"/>
          </a:xfrm>
        </p:grpSpPr>
        <p:sp>
          <p:nvSpPr>
            <p:cNvPr id="236613" name="Rectangle 58"/>
            <p:cNvSpPr/>
            <p:nvPr/>
          </p:nvSpPr>
          <p:spPr>
            <a:xfrm>
              <a:off x="0" y="16"/>
              <a:ext cx="1967" cy="234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74" name="Line 59"/>
            <p:cNvSpPr>
              <a:spLocks noChangeShapeType="1"/>
            </p:cNvSpPr>
            <p:nvPr/>
          </p:nvSpPr>
          <p:spPr bwMode="auto">
            <a:xfrm>
              <a:off x="0" y="21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Text Box 60"/>
            <p:cNvSpPr txBox="1"/>
            <p:nvPr/>
          </p:nvSpPr>
          <p:spPr>
            <a:xfrm>
              <a:off x="53" y="0"/>
              <a:ext cx="2607"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活动       </a:t>
              </a:r>
              <a:r>
                <a:rPr lang="en-US" altLang="zh-CN" sz="2000" b="1" noProof="1">
                  <a:latin typeface="Times New Roman" panose="02020603050405020304" pitchFamily="18" charset="0"/>
                  <a:ea typeface="宋体" panose="02010600030101010101" pitchFamily="2" charset="-122"/>
                </a:rPr>
                <a:t>e         l         l-e </a:t>
              </a:r>
              <a:r>
                <a:rPr lang="en-US" altLang="zh-CN" sz="1800" b="1" noProof="1">
                  <a:solidFill>
                    <a:srgbClr val="FF0000"/>
                  </a:solidFill>
                  <a:latin typeface="Times New Roman" panose="02020603050405020304" pitchFamily="18" charset="0"/>
                  <a:ea typeface="宋体" panose="02010600030101010101" pitchFamily="2" charset="-122"/>
                </a:rPr>
                <a:t>Key</a:t>
              </a:r>
              <a:r>
                <a:rPr lang="en-US" altLang="zh-CN" sz="1800" b="1" noProof="1">
                  <a:latin typeface="Times New Roman" panose="02020603050405020304" pitchFamily="18" charset="0"/>
                  <a:ea typeface="宋体" panose="02010600030101010101" pitchFamily="2" charset="-122"/>
                </a:rPr>
                <a:t> </a:t>
              </a:r>
              <a:r>
                <a:rPr lang="en-US" altLang="zh-CN" sz="1800" b="1" noProof="1">
                  <a:solidFill>
                    <a:srgbClr val="FF0000"/>
                  </a:solidFill>
                  <a:latin typeface="Times New Roman" panose="02020603050405020304" pitchFamily="18" charset="0"/>
                  <a:ea typeface="宋体" panose="02010600030101010101" pitchFamily="2" charset="-122"/>
                </a:rPr>
                <a:t>Activity</a:t>
              </a:r>
            </a:p>
          </p:txBody>
        </p:sp>
        <p:sp>
          <p:nvSpPr>
            <p:cNvPr id="175176" name="Line 61"/>
            <p:cNvSpPr>
              <a:spLocks noChangeShapeType="1"/>
            </p:cNvSpPr>
            <p:nvPr/>
          </p:nvSpPr>
          <p:spPr bwMode="auto">
            <a:xfrm>
              <a:off x="0" y="40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7" name="Line 62"/>
            <p:cNvSpPr>
              <a:spLocks noChangeShapeType="1"/>
            </p:cNvSpPr>
            <p:nvPr/>
          </p:nvSpPr>
          <p:spPr bwMode="auto">
            <a:xfrm>
              <a:off x="0" y="60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8" name="Line 63"/>
            <p:cNvSpPr>
              <a:spLocks noChangeShapeType="1"/>
            </p:cNvSpPr>
            <p:nvPr/>
          </p:nvSpPr>
          <p:spPr bwMode="auto">
            <a:xfrm>
              <a:off x="0" y="79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9" name="Line 64"/>
            <p:cNvSpPr>
              <a:spLocks noChangeShapeType="1"/>
            </p:cNvSpPr>
            <p:nvPr/>
          </p:nvSpPr>
          <p:spPr bwMode="auto">
            <a:xfrm>
              <a:off x="0" y="99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0" name="Line 65"/>
            <p:cNvSpPr>
              <a:spLocks noChangeShapeType="1"/>
            </p:cNvSpPr>
            <p:nvPr/>
          </p:nvSpPr>
          <p:spPr bwMode="auto">
            <a:xfrm>
              <a:off x="0" y="118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1" name="Line 66"/>
            <p:cNvSpPr>
              <a:spLocks noChangeShapeType="1"/>
            </p:cNvSpPr>
            <p:nvPr/>
          </p:nvSpPr>
          <p:spPr bwMode="auto">
            <a:xfrm>
              <a:off x="0" y="137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2" name="Line 67"/>
            <p:cNvSpPr>
              <a:spLocks noChangeShapeType="1"/>
            </p:cNvSpPr>
            <p:nvPr/>
          </p:nvSpPr>
          <p:spPr bwMode="auto">
            <a:xfrm>
              <a:off x="0" y="157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3" name="Line 68"/>
            <p:cNvSpPr>
              <a:spLocks noChangeShapeType="1"/>
            </p:cNvSpPr>
            <p:nvPr/>
          </p:nvSpPr>
          <p:spPr bwMode="auto">
            <a:xfrm>
              <a:off x="0" y="176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4" name="Line 69"/>
            <p:cNvSpPr>
              <a:spLocks noChangeShapeType="1"/>
            </p:cNvSpPr>
            <p:nvPr/>
          </p:nvSpPr>
          <p:spPr bwMode="auto">
            <a:xfrm>
              <a:off x="0" y="195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5" name="Line 70"/>
            <p:cNvSpPr>
              <a:spLocks noChangeShapeType="1"/>
            </p:cNvSpPr>
            <p:nvPr/>
          </p:nvSpPr>
          <p:spPr bwMode="auto">
            <a:xfrm>
              <a:off x="0" y="215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6" name="Line 71"/>
            <p:cNvSpPr>
              <a:spLocks noChangeShapeType="1"/>
            </p:cNvSpPr>
            <p:nvPr/>
          </p:nvSpPr>
          <p:spPr bwMode="auto">
            <a:xfrm>
              <a:off x="545"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7" name="Line 72"/>
            <p:cNvSpPr>
              <a:spLocks noChangeShapeType="1"/>
            </p:cNvSpPr>
            <p:nvPr/>
          </p:nvSpPr>
          <p:spPr bwMode="auto">
            <a:xfrm>
              <a:off x="9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8" name="Line 73"/>
            <p:cNvSpPr>
              <a:spLocks noChangeShapeType="1"/>
            </p:cNvSpPr>
            <p:nvPr/>
          </p:nvSpPr>
          <p:spPr bwMode="auto">
            <a:xfrm>
              <a:off x="13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50" name="Text Box 74"/>
          <p:cNvSpPr txBox="1"/>
          <p:nvPr/>
        </p:nvSpPr>
        <p:spPr>
          <a:xfrm>
            <a:off x="9180514" y="3341689"/>
            <a:ext cx="384175" cy="3444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p>
        </p:txBody>
      </p:sp>
      <p:grpSp>
        <p:nvGrpSpPr>
          <p:cNvPr id="21" name="组合 50250"/>
          <p:cNvGrpSpPr>
            <a:grpSpLocks/>
          </p:cNvGrpSpPr>
          <p:nvPr/>
        </p:nvGrpSpPr>
        <p:grpSpPr bwMode="auto">
          <a:xfrm>
            <a:off x="6326188" y="214314"/>
            <a:ext cx="4127500" cy="1163637"/>
            <a:chOff x="0" y="0"/>
            <a:chExt cx="2600" cy="733"/>
          </a:xfrm>
        </p:grpSpPr>
        <p:sp>
          <p:nvSpPr>
            <p:cNvPr id="175167" name="Line 76"/>
            <p:cNvSpPr>
              <a:spLocks noChangeShapeType="1"/>
            </p:cNvSpPr>
            <p:nvPr/>
          </p:nvSpPr>
          <p:spPr bwMode="auto">
            <a:xfrm flipV="1">
              <a:off x="0" y="89"/>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8" name="Line 77"/>
            <p:cNvSpPr>
              <a:spLocks noChangeShapeType="1"/>
            </p:cNvSpPr>
            <p:nvPr/>
          </p:nvSpPr>
          <p:spPr bwMode="auto">
            <a:xfrm>
              <a:off x="655" y="55"/>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9" name="Line 78"/>
            <p:cNvSpPr>
              <a:spLocks noChangeShapeType="1"/>
            </p:cNvSpPr>
            <p:nvPr/>
          </p:nvSpPr>
          <p:spPr bwMode="auto">
            <a:xfrm flipV="1">
              <a:off x="1355" y="55"/>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0" name="Line 79"/>
            <p:cNvSpPr>
              <a:spLocks noChangeShapeType="1"/>
            </p:cNvSpPr>
            <p:nvPr/>
          </p:nvSpPr>
          <p:spPr bwMode="auto">
            <a:xfrm>
              <a:off x="1355" y="500"/>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1" name="Line 80"/>
            <p:cNvSpPr>
              <a:spLocks noChangeShapeType="1"/>
            </p:cNvSpPr>
            <p:nvPr/>
          </p:nvSpPr>
          <p:spPr bwMode="auto">
            <a:xfrm>
              <a:off x="1955" y="0"/>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2" name="Line 81"/>
            <p:cNvSpPr>
              <a:spLocks noChangeShapeType="1"/>
            </p:cNvSpPr>
            <p:nvPr/>
          </p:nvSpPr>
          <p:spPr bwMode="auto">
            <a:xfrm flipV="1">
              <a:off x="1978" y="433"/>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50257"/>
          <p:cNvGrpSpPr>
            <a:grpSpLocks/>
          </p:cNvGrpSpPr>
          <p:nvPr/>
        </p:nvGrpSpPr>
        <p:grpSpPr bwMode="auto">
          <a:xfrm>
            <a:off x="7481888" y="3325814"/>
            <a:ext cx="1657350" cy="400049"/>
            <a:chOff x="0" y="0"/>
            <a:chExt cx="1044" cy="252"/>
          </a:xfrm>
        </p:grpSpPr>
        <p:sp>
          <p:nvSpPr>
            <p:cNvPr id="236604" name="Text Box 8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5" name="Text Box 8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6" name="Text Box 8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3" name="组合 50261"/>
          <p:cNvGrpSpPr>
            <a:grpSpLocks/>
          </p:cNvGrpSpPr>
          <p:nvPr/>
        </p:nvGrpSpPr>
        <p:grpSpPr bwMode="auto">
          <a:xfrm>
            <a:off x="7481888" y="3630614"/>
            <a:ext cx="1657350" cy="400049"/>
            <a:chOff x="0" y="0"/>
            <a:chExt cx="1044" cy="252"/>
          </a:xfrm>
        </p:grpSpPr>
        <p:sp>
          <p:nvSpPr>
            <p:cNvPr id="236601" name="Text Box 8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2" name="Text Box 8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03" name="Text Box 8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4" name="组合 50265"/>
          <p:cNvGrpSpPr>
            <a:grpSpLocks/>
          </p:cNvGrpSpPr>
          <p:nvPr/>
        </p:nvGrpSpPr>
        <p:grpSpPr bwMode="auto">
          <a:xfrm>
            <a:off x="7481888" y="4252914"/>
            <a:ext cx="1657350" cy="400049"/>
            <a:chOff x="0" y="0"/>
            <a:chExt cx="1044" cy="252"/>
          </a:xfrm>
        </p:grpSpPr>
        <p:sp>
          <p:nvSpPr>
            <p:cNvPr id="236598" name="Text Box 9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9" name="Text Box 92"/>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00" name="Text Box 9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5" name="组合 50269"/>
          <p:cNvGrpSpPr>
            <a:grpSpLocks/>
          </p:cNvGrpSpPr>
          <p:nvPr/>
        </p:nvGrpSpPr>
        <p:grpSpPr bwMode="auto">
          <a:xfrm>
            <a:off x="7481888" y="4557714"/>
            <a:ext cx="1657350" cy="400049"/>
            <a:chOff x="0" y="0"/>
            <a:chExt cx="1044" cy="252"/>
          </a:xfrm>
        </p:grpSpPr>
        <p:sp>
          <p:nvSpPr>
            <p:cNvPr id="236595" name="Text Box 95"/>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596" name="Text Box 96"/>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7" name="Text Box 9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6" name="组合 50273"/>
          <p:cNvGrpSpPr>
            <a:grpSpLocks/>
          </p:cNvGrpSpPr>
          <p:nvPr/>
        </p:nvGrpSpPr>
        <p:grpSpPr bwMode="auto">
          <a:xfrm>
            <a:off x="7481888" y="4862514"/>
            <a:ext cx="1657350" cy="400049"/>
            <a:chOff x="0" y="0"/>
            <a:chExt cx="1044" cy="252"/>
          </a:xfrm>
        </p:grpSpPr>
        <p:sp>
          <p:nvSpPr>
            <p:cNvPr id="236592" name="Text Box 99"/>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593" name="Text Box 100"/>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594" name="Text Box 10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27" name="组合 50277"/>
          <p:cNvGrpSpPr>
            <a:grpSpLocks/>
          </p:cNvGrpSpPr>
          <p:nvPr/>
        </p:nvGrpSpPr>
        <p:grpSpPr bwMode="auto">
          <a:xfrm>
            <a:off x="7481888" y="5167314"/>
            <a:ext cx="1657350" cy="400049"/>
            <a:chOff x="0" y="0"/>
            <a:chExt cx="1044" cy="252"/>
          </a:xfrm>
        </p:grpSpPr>
        <p:sp>
          <p:nvSpPr>
            <p:cNvPr id="236589" name="Text Box 10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0" name="Text Box 10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1" name="Text Box 10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8" name="组合 50281"/>
          <p:cNvGrpSpPr>
            <a:grpSpLocks/>
          </p:cNvGrpSpPr>
          <p:nvPr/>
        </p:nvGrpSpPr>
        <p:grpSpPr bwMode="auto">
          <a:xfrm>
            <a:off x="7481888" y="5472114"/>
            <a:ext cx="1657350" cy="400049"/>
            <a:chOff x="0" y="0"/>
            <a:chExt cx="1044" cy="252"/>
          </a:xfrm>
        </p:grpSpPr>
        <p:sp>
          <p:nvSpPr>
            <p:cNvPr id="236586" name="Text Box 10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7" name="Text Box 10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8" name="Text Box 10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9" name="组合 50285"/>
          <p:cNvGrpSpPr>
            <a:grpSpLocks/>
          </p:cNvGrpSpPr>
          <p:nvPr/>
        </p:nvGrpSpPr>
        <p:grpSpPr bwMode="auto">
          <a:xfrm>
            <a:off x="7481888" y="5776914"/>
            <a:ext cx="1657350" cy="400049"/>
            <a:chOff x="0" y="0"/>
            <a:chExt cx="1044" cy="252"/>
          </a:xfrm>
        </p:grpSpPr>
        <p:sp>
          <p:nvSpPr>
            <p:cNvPr id="236583" name="Text Box 11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4" name="Text Box 112"/>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p:txBody>
        </p:sp>
        <p:sp>
          <p:nvSpPr>
            <p:cNvPr id="236585" name="Text Box 11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30" name="组合 50289"/>
          <p:cNvGrpSpPr>
            <a:grpSpLocks/>
          </p:cNvGrpSpPr>
          <p:nvPr/>
        </p:nvGrpSpPr>
        <p:grpSpPr bwMode="auto">
          <a:xfrm>
            <a:off x="7481888" y="6081714"/>
            <a:ext cx="1657350" cy="400049"/>
            <a:chOff x="0" y="0"/>
            <a:chExt cx="1044" cy="252"/>
          </a:xfrm>
        </p:grpSpPr>
        <p:sp>
          <p:nvSpPr>
            <p:cNvPr id="236580" name="Text Box 115"/>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1" name="Text Box 116"/>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2" name="Text Box 11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31" name="组合 50293"/>
          <p:cNvGrpSpPr>
            <a:grpSpLocks/>
          </p:cNvGrpSpPr>
          <p:nvPr/>
        </p:nvGrpSpPr>
        <p:grpSpPr bwMode="auto">
          <a:xfrm>
            <a:off x="7481888" y="6386514"/>
            <a:ext cx="1657350" cy="400049"/>
            <a:chOff x="0" y="0"/>
            <a:chExt cx="1044" cy="252"/>
          </a:xfrm>
        </p:grpSpPr>
        <p:sp>
          <p:nvSpPr>
            <p:cNvPr id="236577" name="Text Box 119"/>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8" name="Text Box 120"/>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9" name="Text Box 12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50176" name="组合 50297"/>
          <p:cNvGrpSpPr>
            <a:grpSpLocks/>
          </p:cNvGrpSpPr>
          <p:nvPr/>
        </p:nvGrpSpPr>
        <p:grpSpPr bwMode="auto">
          <a:xfrm>
            <a:off x="7481888" y="3956051"/>
            <a:ext cx="1657350" cy="400051"/>
            <a:chOff x="0" y="0"/>
            <a:chExt cx="1044" cy="252"/>
          </a:xfrm>
        </p:grpSpPr>
        <p:sp>
          <p:nvSpPr>
            <p:cNvPr id="236574" name="Text Box 12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575" name="Text Box 12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576" name="Text Box 12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sp>
        <p:nvSpPr>
          <p:cNvPr id="236569" name="矩形 126"/>
          <p:cNvSpPr/>
          <p:nvPr/>
        </p:nvSpPr>
        <p:spPr>
          <a:xfrm>
            <a:off x="3582988" y="2936875"/>
            <a:ext cx="628650" cy="3786188"/>
          </a:xfrm>
          <a:prstGeom prst="rect">
            <a:avLst/>
          </a:prstGeom>
          <a:noFill/>
          <a:ln w="2857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36570" name="矩形 127"/>
          <p:cNvSpPr/>
          <p:nvPr/>
        </p:nvSpPr>
        <p:spPr>
          <a:xfrm>
            <a:off x="4368800" y="2928939"/>
            <a:ext cx="584200" cy="3786187"/>
          </a:xfrm>
          <a:prstGeom prst="rect">
            <a:avLst/>
          </a:prstGeom>
          <a:noFill/>
          <a:ln w="28575" cap="flat" cmpd="sng">
            <a:solidFill>
              <a:srgbClr val="3366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200" b="1" noProof="1">
                <a:solidFill>
                  <a:srgbClr val="3366FF"/>
                </a:solidFill>
                <a:latin typeface="Times New Roman" panose="02020603050405020304" pitchFamily="18" charset="0"/>
                <a:ea typeface="宋体" panose="02010600030101010101" pitchFamily="2" charset="-122"/>
              </a:rPr>
              <a:t>2</a:t>
            </a:r>
            <a:endParaRPr lang="zh-CN" altLang="en-US" sz="2200" b="1" noProof="1">
              <a:solidFill>
                <a:srgbClr val="3366FF"/>
              </a:solidFill>
              <a:latin typeface="Times New Roman" panose="02020603050405020304" pitchFamily="18" charset="0"/>
              <a:ea typeface="宋体" panose="02010600030101010101" pitchFamily="2" charset="-122"/>
            </a:endParaRPr>
          </a:p>
        </p:txBody>
      </p:sp>
      <p:sp>
        <p:nvSpPr>
          <p:cNvPr id="236571" name="矩形 128"/>
          <p:cNvSpPr/>
          <p:nvPr/>
        </p:nvSpPr>
        <p:spPr>
          <a:xfrm>
            <a:off x="7350125" y="2571750"/>
            <a:ext cx="585788" cy="4286250"/>
          </a:xfrm>
          <a:prstGeom prst="rect">
            <a:avLst/>
          </a:prstGeom>
          <a:noFill/>
          <a:ln w="28575" cap="flat" cmpd="sng">
            <a:solidFill>
              <a:srgbClr val="FF33CC"/>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33CC"/>
                </a:solidFill>
                <a:latin typeface="Times New Roman" panose="02020603050405020304" pitchFamily="18" charset="0"/>
                <a:ea typeface="宋体" panose="02010600030101010101" pitchFamily="2" charset="-122"/>
              </a:rPr>
              <a:t>3</a:t>
            </a:r>
            <a:endParaRPr lang="zh-CN" altLang="en-US" sz="2400" noProof="1">
              <a:solidFill>
                <a:srgbClr val="FF33CC"/>
              </a:solidFill>
              <a:latin typeface="Times New Roman" panose="02020603050405020304" pitchFamily="18" charset="0"/>
              <a:ea typeface="宋体" panose="02010600030101010101" pitchFamily="2" charset="-122"/>
            </a:endParaRPr>
          </a:p>
        </p:txBody>
      </p:sp>
      <p:sp>
        <p:nvSpPr>
          <p:cNvPr id="236572" name="矩形 129"/>
          <p:cNvSpPr/>
          <p:nvPr/>
        </p:nvSpPr>
        <p:spPr>
          <a:xfrm>
            <a:off x="8024813" y="2571750"/>
            <a:ext cx="571500" cy="4286250"/>
          </a:xfrm>
          <a:prstGeom prst="rect">
            <a:avLst/>
          </a:prstGeom>
          <a:noFill/>
          <a:ln w="28575" cap="flat" cmpd="sng">
            <a:solidFill>
              <a:srgbClr val="00B0F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3366FF"/>
                </a:solidFill>
                <a:latin typeface="Times New Roman" panose="02020603050405020304" pitchFamily="18" charset="0"/>
                <a:ea typeface="宋体" panose="02010600030101010101" pitchFamily="2" charset="-122"/>
              </a:rPr>
              <a:t>4</a:t>
            </a:r>
            <a:endParaRPr lang="zh-CN" altLang="en-US" sz="2400" noProof="1">
              <a:solidFill>
                <a:srgbClr val="3366FF"/>
              </a:solidFill>
              <a:latin typeface="Times New Roman" panose="02020603050405020304" pitchFamily="18" charset="0"/>
              <a:ea typeface="宋体" panose="02010600030101010101" pitchFamily="2" charset="-122"/>
            </a:endParaRPr>
          </a:p>
        </p:txBody>
      </p:sp>
      <p:sp>
        <p:nvSpPr>
          <p:cNvPr id="236573" name="矩形 130"/>
          <p:cNvSpPr/>
          <p:nvPr/>
        </p:nvSpPr>
        <p:spPr>
          <a:xfrm>
            <a:off x="8739188" y="2571750"/>
            <a:ext cx="785812" cy="4286250"/>
          </a:xfrm>
          <a:prstGeom prst="rect">
            <a:avLst/>
          </a:prstGeom>
          <a:noFill/>
          <a:ln w="28575" cap="flat" cmpd="sng">
            <a:solidFill>
              <a:srgbClr val="00AB7E"/>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00AB7E"/>
                </a:solidFill>
                <a:latin typeface="Times New Roman" panose="02020603050405020304" pitchFamily="18" charset="0"/>
                <a:ea typeface="宋体" panose="02010600030101010101" pitchFamily="2" charset="-122"/>
              </a:rPr>
              <a:t>5 </a:t>
            </a:r>
            <a:endParaRPr lang="zh-CN" altLang="en-US" sz="2400" noProof="1">
              <a:solidFill>
                <a:srgbClr val="00AB7E"/>
              </a:solidFill>
              <a:latin typeface="Times New Roman" panose="02020603050405020304" pitchFamily="18" charset="0"/>
              <a:ea typeface="宋体" panose="02010600030101010101" pitchFamily="2" charset="-122"/>
            </a:endParaRPr>
          </a:p>
        </p:txBody>
      </p:sp>
      <p:grpSp>
        <p:nvGrpSpPr>
          <p:cNvPr id="131" name="组合 41076"/>
          <p:cNvGrpSpPr>
            <a:grpSpLocks/>
          </p:cNvGrpSpPr>
          <p:nvPr/>
        </p:nvGrpSpPr>
        <p:grpSpPr bwMode="auto">
          <a:xfrm>
            <a:off x="4344426" y="651410"/>
            <a:ext cx="1493837" cy="752476"/>
            <a:chOff x="0" y="0"/>
            <a:chExt cx="1599" cy="474"/>
          </a:xfrm>
        </p:grpSpPr>
        <p:grpSp>
          <p:nvGrpSpPr>
            <p:cNvPr id="132" name="组合 41077"/>
            <p:cNvGrpSpPr>
              <a:grpSpLocks/>
            </p:cNvGrpSpPr>
            <p:nvPr/>
          </p:nvGrpSpPr>
          <p:grpSpPr bwMode="auto">
            <a:xfrm>
              <a:off x="36" y="190"/>
              <a:ext cx="1176" cy="60"/>
              <a:chOff x="0" y="0"/>
              <a:chExt cx="1176" cy="60"/>
            </a:xfrm>
          </p:grpSpPr>
          <p:sp>
            <p:nvSpPr>
              <p:cNvPr id="13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38"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133" name="Text Box 9"/>
            <p:cNvSpPr txBox="1"/>
            <p:nvPr/>
          </p:nvSpPr>
          <p:spPr>
            <a:xfrm>
              <a:off x="0" y="211"/>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134" name="Text Box 10"/>
            <p:cNvSpPr txBox="1"/>
            <p:nvPr/>
          </p:nvSpPr>
          <p:spPr>
            <a:xfrm>
              <a:off x="1111" y="222"/>
              <a:ext cx="48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135"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212"/>
                                        </p:tgtEl>
                                        <p:attrNameLst>
                                          <p:attrName>style.visibility</p:attrName>
                                        </p:attrNameLst>
                                      </p:cBhvr>
                                      <p:to>
                                        <p:strVal val="visible"/>
                                      </p:to>
                                    </p:set>
                                    <p:anim calcmode="lin" valueType="num">
                                      <p:cBhvr additive="base">
                                        <p:cTn id="12" dur="500" fill="hold"/>
                                        <p:tgtEl>
                                          <p:spTgt spid="50212"/>
                                        </p:tgtEl>
                                        <p:attrNameLst>
                                          <p:attrName>ppt_x</p:attrName>
                                        </p:attrNameLst>
                                      </p:cBhvr>
                                      <p:tavLst>
                                        <p:tav tm="0">
                                          <p:val>
                                            <p:strVal val="0-#ppt_w/2"/>
                                          </p:val>
                                        </p:tav>
                                        <p:tav tm="100000">
                                          <p:val>
                                            <p:strVal val="#ppt_x"/>
                                          </p:val>
                                        </p:tav>
                                      </p:tavLst>
                                    </p:anim>
                                    <p:anim calcmode="lin" valueType="num">
                                      <p:cBhvr additive="base">
                                        <p:cTn id="13" dur="500" fill="hold"/>
                                        <p:tgtEl>
                                          <p:spTgt spid="5021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30"/>
                                        </p:tgtEl>
                                        <p:attrNameLst>
                                          <p:attrName>style.visibility</p:attrName>
                                        </p:attrNameLst>
                                      </p:cBhvr>
                                      <p:to>
                                        <p:strVal val="visible"/>
                                      </p:to>
                                    </p:set>
                                    <p:anim calcmode="lin" valueType="num">
                                      <p:cBhvr additive="base">
                                        <p:cTn id="18" dur="500" fill="hold"/>
                                        <p:tgtEl>
                                          <p:spTgt spid="50230"/>
                                        </p:tgtEl>
                                        <p:attrNameLst>
                                          <p:attrName>ppt_x</p:attrName>
                                        </p:attrNameLst>
                                      </p:cBhvr>
                                      <p:tavLst>
                                        <p:tav tm="0">
                                          <p:val>
                                            <p:strVal val="0-#ppt_w/2"/>
                                          </p:val>
                                        </p:tav>
                                        <p:tav tm="100000">
                                          <p:val>
                                            <p:strVal val="#ppt_x"/>
                                          </p:val>
                                        </p:tav>
                                      </p:tavLst>
                                    </p:anim>
                                    <p:anim calcmode="lin" valueType="num">
                                      <p:cBhvr additive="base">
                                        <p:cTn id="19" dur="500" fill="hold"/>
                                        <p:tgtEl>
                                          <p:spTgt spid="5023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231"/>
                                        </p:tgtEl>
                                        <p:attrNameLst>
                                          <p:attrName>style.visibility</p:attrName>
                                        </p:attrNameLst>
                                      </p:cBhvr>
                                      <p:to>
                                        <p:strVal val="visible"/>
                                      </p:to>
                                    </p:set>
                                    <p:anim calcmode="lin" valueType="num">
                                      <p:cBhvr additive="base">
                                        <p:cTn id="24" dur="500" fill="hold"/>
                                        <p:tgtEl>
                                          <p:spTgt spid="50231"/>
                                        </p:tgtEl>
                                        <p:attrNameLst>
                                          <p:attrName>ppt_x</p:attrName>
                                        </p:attrNameLst>
                                      </p:cBhvr>
                                      <p:tavLst>
                                        <p:tav tm="0">
                                          <p:val>
                                            <p:strVal val="0-#ppt_w/2"/>
                                          </p:val>
                                        </p:tav>
                                        <p:tav tm="100000">
                                          <p:val>
                                            <p:strVal val="#ppt_x"/>
                                          </p:val>
                                        </p:tav>
                                      </p:tavLst>
                                    </p:anim>
                                    <p:anim calcmode="lin" valueType="num">
                                      <p:cBhvr additive="base">
                                        <p:cTn id="2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28">
                                            <p:txEl>
                                              <p:pRg st="0" end="0"/>
                                            </p:txEl>
                                          </p:spTgt>
                                        </p:tgtEl>
                                        <p:attrNameLst>
                                          <p:attrName>style.visibility</p:attrName>
                                        </p:attrNameLst>
                                      </p:cBhvr>
                                      <p:to>
                                        <p:strVal val="visible"/>
                                      </p:to>
                                    </p:set>
                                    <p:anim calcmode="lin" valueType="num">
                                      <p:cBhvr additive="base">
                                        <p:cTn id="30" dur="500" fill="hold"/>
                                        <p:tgtEl>
                                          <p:spTgt spid="5022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228">
                                            <p:txEl>
                                              <p:pRg st="1" end="1"/>
                                            </p:txEl>
                                          </p:spTgt>
                                        </p:tgtEl>
                                        <p:attrNameLst>
                                          <p:attrName>style.visibility</p:attrName>
                                        </p:attrNameLst>
                                      </p:cBhvr>
                                      <p:to>
                                        <p:strVal val="visible"/>
                                      </p:to>
                                    </p:set>
                                    <p:anim calcmode="lin" valueType="num">
                                      <p:cBhvr additive="base">
                                        <p:cTn id="36" dur="500" fill="hold"/>
                                        <p:tgtEl>
                                          <p:spTgt spid="50228">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0228">
                                            <p:txEl>
                                              <p:pRg st="2" end="2"/>
                                            </p:txEl>
                                          </p:spTgt>
                                        </p:tgtEl>
                                        <p:attrNameLst>
                                          <p:attrName>style.visibility</p:attrName>
                                        </p:attrNameLst>
                                      </p:cBhvr>
                                      <p:to>
                                        <p:strVal val="visible"/>
                                      </p:to>
                                    </p:set>
                                    <p:anim calcmode="lin" valueType="num">
                                      <p:cBhvr additive="base">
                                        <p:cTn id="42" dur="500" fill="hold"/>
                                        <p:tgtEl>
                                          <p:spTgt spid="50228">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02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0228">
                                            <p:txEl>
                                              <p:pRg st="3" end="3"/>
                                            </p:txEl>
                                          </p:spTgt>
                                        </p:tgtEl>
                                        <p:attrNameLst>
                                          <p:attrName>style.visibility</p:attrName>
                                        </p:attrNameLst>
                                      </p:cBhvr>
                                      <p:to>
                                        <p:strVal val="visible"/>
                                      </p:to>
                                    </p:set>
                                    <p:anim calcmode="lin" valueType="num">
                                      <p:cBhvr additive="base">
                                        <p:cTn id="48" dur="500" fill="hold"/>
                                        <p:tgtEl>
                                          <p:spTgt spid="50228">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02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0228">
                                            <p:txEl>
                                              <p:pRg st="4" end="4"/>
                                            </p:txEl>
                                          </p:spTgt>
                                        </p:tgtEl>
                                        <p:attrNameLst>
                                          <p:attrName>style.visibility</p:attrName>
                                        </p:attrNameLst>
                                      </p:cBhvr>
                                      <p:to>
                                        <p:strVal val="visible"/>
                                      </p:to>
                                    </p:set>
                                    <p:anim calcmode="lin" valueType="num">
                                      <p:cBhvr additive="base">
                                        <p:cTn id="54" dur="500" fill="hold"/>
                                        <p:tgtEl>
                                          <p:spTgt spid="50228">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022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0228">
                                            <p:txEl>
                                              <p:pRg st="5" end="5"/>
                                            </p:txEl>
                                          </p:spTgt>
                                        </p:tgtEl>
                                        <p:attrNameLst>
                                          <p:attrName>style.visibility</p:attrName>
                                        </p:attrNameLst>
                                      </p:cBhvr>
                                      <p:to>
                                        <p:strVal val="visible"/>
                                      </p:to>
                                    </p:set>
                                    <p:anim calcmode="lin" valueType="num">
                                      <p:cBhvr additive="base">
                                        <p:cTn id="60" dur="500" fill="hold"/>
                                        <p:tgtEl>
                                          <p:spTgt spid="50228">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022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0228">
                                            <p:txEl>
                                              <p:pRg st="6" end="6"/>
                                            </p:txEl>
                                          </p:spTgt>
                                        </p:tgtEl>
                                        <p:attrNameLst>
                                          <p:attrName>style.visibility</p:attrName>
                                        </p:attrNameLst>
                                      </p:cBhvr>
                                      <p:to>
                                        <p:strVal val="visible"/>
                                      </p:to>
                                    </p:set>
                                    <p:anim calcmode="lin" valueType="num">
                                      <p:cBhvr additive="base">
                                        <p:cTn id="66" dur="500" fill="hold"/>
                                        <p:tgtEl>
                                          <p:spTgt spid="50228">
                                            <p:txEl>
                                              <p:pRg st="6" end="6"/>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0228">
                                            <p:txEl>
                                              <p:pRg st="7" end="7"/>
                                            </p:txEl>
                                          </p:spTgt>
                                        </p:tgtEl>
                                        <p:attrNameLst>
                                          <p:attrName>style.visibility</p:attrName>
                                        </p:attrNameLst>
                                      </p:cBhvr>
                                      <p:to>
                                        <p:strVal val="visible"/>
                                      </p:to>
                                    </p:set>
                                    <p:anim calcmode="lin" valueType="num">
                                      <p:cBhvr additive="base">
                                        <p:cTn id="72" dur="500" fill="hold"/>
                                        <p:tgtEl>
                                          <p:spTgt spid="50228">
                                            <p:txEl>
                                              <p:pRg st="7" end="7"/>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022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0228">
                                            <p:txEl>
                                              <p:pRg st="8" end="8"/>
                                            </p:txEl>
                                          </p:spTgt>
                                        </p:tgtEl>
                                        <p:attrNameLst>
                                          <p:attrName>style.visibility</p:attrName>
                                        </p:attrNameLst>
                                      </p:cBhvr>
                                      <p:to>
                                        <p:strVal val="visible"/>
                                      </p:to>
                                    </p:set>
                                    <p:anim calcmode="lin" valueType="num">
                                      <p:cBhvr additive="base">
                                        <p:cTn id="78" dur="500" fill="hold"/>
                                        <p:tgtEl>
                                          <p:spTgt spid="50228">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022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0229">
                                            <p:txEl>
                                              <p:pRg st="8" end="8"/>
                                            </p:txEl>
                                          </p:spTgt>
                                        </p:tgtEl>
                                        <p:attrNameLst>
                                          <p:attrName>style.visibility</p:attrName>
                                        </p:attrNameLst>
                                      </p:cBhvr>
                                      <p:to>
                                        <p:strVal val="visible"/>
                                      </p:to>
                                    </p:set>
                                    <p:anim calcmode="lin" valueType="num">
                                      <p:cBhvr additive="base">
                                        <p:cTn id="84" dur="500" fill="hold"/>
                                        <p:tgtEl>
                                          <p:spTgt spid="50229">
                                            <p:txEl>
                                              <p:pRg st="8" end="8"/>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022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0229">
                                            <p:txEl>
                                              <p:pRg st="7" end="7"/>
                                            </p:txEl>
                                          </p:spTgt>
                                        </p:tgtEl>
                                        <p:attrNameLst>
                                          <p:attrName>style.visibility</p:attrName>
                                        </p:attrNameLst>
                                      </p:cBhvr>
                                      <p:to>
                                        <p:strVal val="visible"/>
                                      </p:to>
                                    </p:set>
                                    <p:anim calcmode="lin" valueType="num">
                                      <p:cBhvr additive="base">
                                        <p:cTn id="90" dur="500" fill="hold"/>
                                        <p:tgtEl>
                                          <p:spTgt spid="50229">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022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0229">
                                            <p:txEl>
                                              <p:pRg st="6" end="6"/>
                                            </p:txEl>
                                          </p:spTgt>
                                        </p:tgtEl>
                                        <p:attrNameLst>
                                          <p:attrName>style.visibility</p:attrName>
                                        </p:attrNameLst>
                                      </p:cBhvr>
                                      <p:to>
                                        <p:strVal val="visible"/>
                                      </p:to>
                                    </p:set>
                                    <p:anim calcmode="lin" valueType="num">
                                      <p:cBhvr additive="base">
                                        <p:cTn id="96" dur="500" fill="hold"/>
                                        <p:tgtEl>
                                          <p:spTgt spid="50229">
                                            <p:txEl>
                                              <p:pRg st="6" end="6"/>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022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0229">
                                            <p:txEl>
                                              <p:pRg st="5" end="5"/>
                                            </p:txEl>
                                          </p:spTgt>
                                        </p:tgtEl>
                                        <p:attrNameLst>
                                          <p:attrName>style.visibility</p:attrName>
                                        </p:attrNameLst>
                                      </p:cBhvr>
                                      <p:to>
                                        <p:strVal val="visible"/>
                                      </p:to>
                                    </p:set>
                                    <p:anim calcmode="lin" valueType="num">
                                      <p:cBhvr additive="base">
                                        <p:cTn id="102" dur="500" fill="hold"/>
                                        <p:tgtEl>
                                          <p:spTgt spid="50229">
                                            <p:txEl>
                                              <p:pRg st="5" end="5"/>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022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229">
                                            <p:txEl>
                                              <p:pRg st="4" end="4"/>
                                            </p:txEl>
                                          </p:spTgt>
                                        </p:tgtEl>
                                        <p:attrNameLst>
                                          <p:attrName>style.visibility</p:attrName>
                                        </p:attrNameLst>
                                      </p:cBhvr>
                                      <p:to>
                                        <p:strVal val="visible"/>
                                      </p:to>
                                    </p:set>
                                    <p:anim calcmode="lin" valueType="num">
                                      <p:cBhvr additive="base">
                                        <p:cTn id="108" dur="500" fill="hold"/>
                                        <p:tgtEl>
                                          <p:spTgt spid="50229">
                                            <p:txEl>
                                              <p:pRg st="4" end="4"/>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022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0229">
                                            <p:txEl>
                                              <p:pRg st="3" end="3"/>
                                            </p:txEl>
                                          </p:spTgt>
                                        </p:tgtEl>
                                        <p:attrNameLst>
                                          <p:attrName>style.visibility</p:attrName>
                                        </p:attrNameLst>
                                      </p:cBhvr>
                                      <p:to>
                                        <p:strVal val="visible"/>
                                      </p:to>
                                    </p:set>
                                    <p:anim calcmode="lin" valueType="num">
                                      <p:cBhvr additive="base">
                                        <p:cTn id="114" dur="500" fill="hold"/>
                                        <p:tgtEl>
                                          <p:spTgt spid="50229">
                                            <p:txEl>
                                              <p:pRg st="3" end="3"/>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02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0229">
                                            <p:txEl>
                                              <p:pRg st="2" end="2"/>
                                            </p:txEl>
                                          </p:spTgt>
                                        </p:tgtEl>
                                        <p:attrNameLst>
                                          <p:attrName>style.visibility</p:attrName>
                                        </p:attrNameLst>
                                      </p:cBhvr>
                                      <p:to>
                                        <p:strVal val="visible"/>
                                      </p:to>
                                    </p:set>
                                    <p:anim calcmode="lin" valueType="num">
                                      <p:cBhvr additive="base">
                                        <p:cTn id="120" dur="500" fill="hold"/>
                                        <p:tgtEl>
                                          <p:spTgt spid="50229">
                                            <p:txEl>
                                              <p:pRg st="2" end="2"/>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0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0229">
                                            <p:txEl>
                                              <p:pRg st="1" end="1"/>
                                            </p:txEl>
                                          </p:spTgt>
                                        </p:tgtEl>
                                        <p:attrNameLst>
                                          <p:attrName>style.visibility</p:attrName>
                                        </p:attrNameLst>
                                      </p:cBhvr>
                                      <p:to>
                                        <p:strVal val="visible"/>
                                      </p:to>
                                    </p:set>
                                    <p:anim calcmode="lin" valueType="num">
                                      <p:cBhvr additive="base">
                                        <p:cTn id="126" dur="500" fill="hold"/>
                                        <p:tgtEl>
                                          <p:spTgt spid="50229">
                                            <p:txEl>
                                              <p:pRg st="1" end="1"/>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0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0229">
                                            <p:txEl>
                                              <p:pRg st="0" end="0"/>
                                            </p:txEl>
                                          </p:spTgt>
                                        </p:tgtEl>
                                        <p:attrNameLst>
                                          <p:attrName>style.visibility</p:attrName>
                                        </p:attrNameLst>
                                      </p:cBhvr>
                                      <p:to>
                                        <p:strVal val="visible"/>
                                      </p:to>
                                    </p:set>
                                    <p:anim calcmode="lin" valueType="num">
                                      <p:cBhvr additive="base">
                                        <p:cTn id="132" dur="500" fill="hold"/>
                                        <p:tgtEl>
                                          <p:spTgt spid="50229">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50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8" fill="hold" nodeType="clickEffect">
                                  <p:stCondLst>
                                    <p:cond delay="0"/>
                                  </p:stCondLst>
                                  <p:childTnLst>
                                    <p:set>
                                      <p:cBhvr>
                                        <p:cTn id="137" dur="1" fill="hold">
                                          <p:stCondLst>
                                            <p:cond delay="0"/>
                                          </p:stCondLst>
                                        </p:cTn>
                                        <p:tgtEl>
                                          <p:spTgt spid="20"/>
                                        </p:tgtEl>
                                        <p:attrNameLst>
                                          <p:attrName>style.visibility</p:attrName>
                                        </p:attrNameLst>
                                      </p:cBhvr>
                                      <p:to>
                                        <p:strVal val="visible"/>
                                      </p:to>
                                    </p:set>
                                    <p:anim calcmode="lin" valueType="num">
                                      <p:cBhvr additive="base">
                                        <p:cTn id="138" dur="500" fill="hold"/>
                                        <p:tgtEl>
                                          <p:spTgt spid="20"/>
                                        </p:tgtEl>
                                        <p:attrNameLst>
                                          <p:attrName>ppt_x</p:attrName>
                                        </p:attrNameLst>
                                      </p:cBhvr>
                                      <p:tavLst>
                                        <p:tav tm="0">
                                          <p:val>
                                            <p:strVal val="0-#ppt_w/2"/>
                                          </p:val>
                                        </p:tav>
                                        <p:tav tm="100000">
                                          <p:val>
                                            <p:strVal val="#ppt_x"/>
                                          </p:val>
                                        </p:tav>
                                      </p:tavLst>
                                    </p:anim>
                                    <p:anim calcmode="lin" valueType="num">
                                      <p:cBhvr additive="base">
                                        <p:cTn id="139" dur="500" fill="hold"/>
                                        <p:tgtEl>
                                          <p:spTgt spid="20"/>
                                        </p:tgtEl>
                                        <p:attrNameLst>
                                          <p:attrName>ppt_y</p:attrName>
                                        </p:attrNameLst>
                                      </p:cBhvr>
                                      <p:tavLst>
                                        <p:tav tm="0">
                                          <p:val>
                                            <p:strVal val="#ppt_y"/>
                                          </p:val>
                                        </p:tav>
                                        <p:tav tm="100000">
                                          <p:val>
                                            <p:strVal val="#ppt_y"/>
                                          </p:val>
                                        </p:tav>
                                      </p:tavLst>
                                    </p:anim>
                                  </p:childTnLst>
                                </p:cTn>
                              </p:par>
                            </p:childTnLst>
                          </p:cTn>
                        </p:par>
                        <p:par>
                          <p:cTn id="140" fill="hold" nodeType="afterGroup">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50232"/>
                                        </p:tgtEl>
                                        <p:attrNameLst>
                                          <p:attrName>style.visibility</p:attrName>
                                        </p:attrNameLst>
                                      </p:cBhvr>
                                      <p:to>
                                        <p:strVal val="visible"/>
                                      </p:to>
                                    </p:set>
                                    <p:anim calcmode="lin" valueType="num">
                                      <p:cBhvr additive="base">
                                        <p:cTn id="143" dur="500" fill="hold"/>
                                        <p:tgtEl>
                                          <p:spTgt spid="50232"/>
                                        </p:tgtEl>
                                        <p:attrNameLst>
                                          <p:attrName>ppt_x</p:attrName>
                                        </p:attrNameLst>
                                      </p:cBhvr>
                                      <p:tavLst>
                                        <p:tav tm="0">
                                          <p:val>
                                            <p:strVal val="0-#ppt_w/2"/>
                                          </p:val>
                                        </p:tav>
                                        <p:tav tm="100000">
                                          <p:val>
                                            <p:strVal val="#ppt_x"/>
                                          </p:val>
                                        </p:tav>
                                      </p:tavLst>
                                    </p:anim>
                                    <p:anim calcmode="lin" valueType="num">
                                      <p:cBhvr additive="base">
                                        <p:cTn id="144" dur="500" fill="hold"/>
                                        <p:tgtEl>
                                          <p:spTgt spid="50232"/>
                                        </p:tgtEl>
                                        <p:attrNameLst>
                                          <p:attrName>ppt_y</p:attrName>
                                        </p:attrNameLst>
                                      </p:cBhvr>
                                      <p:tavLst>
                                        <p:tav tm="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box(out)">
                                      <p:cBhvr>
                                        <p:cTn id="149" dur="500"/>
                                        <p:tgtEl>
                                          <p:spTgt spid="22"/>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box(out)">
                                      <p:cBhvr>
                                        <p:cTn id="154" dur="500"/>
                                        <p:tgtEl>
                                          <p:spTgt spid="23"/>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nodeType="clickEffect">
                                  <p:stCondLst>
                                    <p:cond delay="0"/>
                                  </p:stCondLst>
                                  <p:childTnLst>
                                    <p:set>
                                      <p:cBhvr>
                                        <p:cTn id="158" dur="1" fill="hold">
                                          <p:stCondLst>
                                            <p:cond delay="0"/>
                                          </p:stCondLst>
                                        </p:cTn>
                                        <p:tgtEl>
                                          <p:spTgt spid="50176"/>
                                        </p:tgtEl>
                                        <p:attrNameLst>
                                          <p:attrName>style.visibility</p:attrName>
                                        </p:attrNameLst>
                                      </p:cBhvr>
                                      <p:to>
                                        <p:strVal val="visible"/>
                                      </p:to>
                                    </p:set>
                                    <p:animEffect transition="in" filter="box(out)">
                                      <p:cBhvr>
                                        <p:cTn id="159" dur="500"/>
                                        <p:tgtEl>
                                          <p:spTgt spid="50176"/>
                                        </p:tgtEl>
                                      </p:cBhvr>
                                    </p:animEffec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nodeType="click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box(out)">
                                      <p:cBhvr>
                                        <p:cTn id="164" dur="500"/>
                                        <p:tgtEl>
                                          <p:spTgt spid="24"/>
                                        </p:tgtEl>
                                      </p:cBhvr>
                                    </p:animEffec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box(out)">
                                      <p:cBhvr>
                                        <p:cTn id="169" dur="500"/>
                                        <p:tgtEl>
                                          <p:spTgt spid="25"/>
                                        </p:tgtEl>
                                      </p:cBhvr>
                                    </p:animEffect>
                                  </p:childTnLst>
                                  <p:subTnLst>
                                    <p:audio>
                                      <p:cMediaNode>
                                        <p:cTn display="0" masterRel="sameClick">
                                          <p:stCondLst>
                                            <p:cond evt="begin" delay="0">
                                              <p:tn val="167"/>
                                            </p:cond>
                                          </p:stCondLst>
                                          <p:endCondLst>
                                            <p:cond evt="onStopAudio" delay="0">
                                              <p:tgtEl>
                                                <p:sldTgt/>
                                              </p:tgtEl>
                                            </p:cond>
                                          </p:endCondLst>
                                        </p:cTn>
                                        <p:tgtEl>
                                          <p:sndTgt r:embed="rId2"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nodeType="clickEffect">
                                  <p:stCondLst>
                                    <p:cond delay="0"/>
                                  </p:stCondLst>
                                  <p:childTnLst>
                                    <p:set>
                                      <p:cBhvr>
                                        <p:cTn id="173" dur="1" fill="hold">
                                          <p:stCondLst>
                                            <p:cond delay="0"/>
                                          </p:stCondLst>
                                        </p:cTn>
                                        <p:tgtEl>
                                          <p:spTgt spid="26"/>
                                        </p:tgtEl>
                                        <p:attrNameLst>
                                          <p:attrName>style.visibility</p:attrName>
                                        </p:attrNameLst>
                                      </p:cBhvr>
                                      <p:to>
                                        <p:strVal val="visible"/>
                                      </p:to>
                                    </p:set>
                                    <p:animEffect transition="in" filter="box(out)">
                                      <p:cBhvr>
                                        <p:cTn id="174" dur="500"/>
                                        <p:tgtEl>
                                          <p:spTgt spid="26"/>
                                        </p:tgtEl>
                                      </p:cBhvr>
                                    </p:animEffect>
                                  </p:childTnLst>
                                  <p:subTnLst>
                                    <p:audio>
                                      <p:cMediaNode>
                                        <p:cTn display="0" masterRel="sameClick">
                                          <p:stCondLst>
                                            <p:cond evt="begin" delay="0">
                                              <p:tn val="172"/>
                                            </p:cond>
                                          </p:stCondLst>
                                          <p:endCondLst>
                                            <p:cond evt="onStopAudio" delay="0">
                                              <p:tgtEl>
                                                <p:sldTgt/>
                                              </p:tgtEl>
                                            </p:cond>
                                          </p:endCondLst>
                                        </p:cTn>
                                        <p:tgtEl>
                                          <p:sndTgt r:embed="rId2"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box(out)">
                                      <p:cBhvr>
                                        <p:cTn id="179" dur="500"/>
                                        <p:tgtEl>
                                          <p:spTgt spid="27"/>
                                        </p:tgtEl>
                                      </p:cBhvr>
                                    </p:animEffect>
                                  </p:childTnLst>
                                  <p:subTnLst>
                                    <p:audio>
                                      <p:cMediaNode>
                                        <p:cTn display="0" masterRel="sameClick">
                                          <p:stCondLst>
                                            <p:cond evt="begin" delay="0">
                                              <p:tn val="177"/>
                                            </p:cond>
                                          </p:stCondLst>
                                          <p:endCondLst>
                                            <p:cond evt="onStopAudio" delay="0">
                                              <p:tgtEl>
                                                <p:sldTgt/>
                                              </p:tgtEl>
                                            </p:cond>
                                          </p:endCondLst>
                                        </p:cTn>
                                        <p:tgtEl>
                                          <p:sndTgt r:embed="rId2"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nodeType="click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box(out)">
                                      <p:cBhvr>
                                        <p:cTn id="184" dur="500"/>
                                        <p:tgtEl>
                                          <p:spTgt spid="28"/>
                                        </p:tgtEl>
                                      </p:cBhvr>
                                    </p:animEffec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nodeType="clickEffect">
                                  <p:stCondLst>
                                    <p:cond delay="0"/>
                                  </p:stCondLst>
                                  <p:childTnLst>
                                    <p:set>
                                      <p:cBhvr>
                                        <p:cTn id="188" dur="1" fill="hold">
                                          <p:stCondLst>
                                            <p:cond delay="0"/>
                                          </p:stCondLst>
                                        </p:cTn>
                                        <p:tgtEl>
                                          <p:spTgt spid="29"/>
                                        </p:tgtEl>
                                        <p:attrNameLst>
                                          <p:attrName>style.visibility</p:attrName>
                                        </p:attrNameLst>
                                      </p:cBhvr>
                                      <p:to>
                                        <p:strVal val="visible"/>
                                      </p:to>
                                    </p:set>
                                    <p:animEffect transition="in" filter="box(out)">
                                      <p:cBhvr>
                                        <p:cTn id="189" dur="500"/>
                                        <p:tgtEl>
                                          <p:spTgt spid="29"/>
                                        </p:tgtEl>
                                      </p:cBhvr>
                                    </p:animEffect>
                                  </p:childTnLst>
                                  <p:subTnLst>
                                    <p:audio>
                                      <p:cMediaNode>
                                        <p:cTn display="0" masterRel="sameClick">
                                          <p:stCondLst>
                                            <p:cond evt="begin" delay="0">
                                              <p:tn val="187"/>
                                            </p:cond>
                                          </p:stCondLst>
                                          <p:endCondLst>
                                            <p:cond evt="onStopAudio" delay="0">
                                              <p:tgtEl>
                                                <p:sldTgt/>
                                              </p:tgtEl>
                                            </p:cond>
                                          </p:endCondLst>
                                        </p:cTn>
                                        <p:tgtEl>
                                          <p:sndTgt r:embed="rId2"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nodeType="click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box(out)">
                                      <p:cBhvr>
                                        <p:cTn id="194" dur="500"/>
                                        <p:tgtEl>
                                          <p:spTgt spid="30"/>
                                        </p:tgtEl>
                                      </p:cBhvr>
                                    </p:animEffect>
                                  </p:childTnLst>
                                  <p:subTnLst>
                                    <p:audio>
                                      <p:cMediaNode>
                                        <p:cTn display="0" masterRel="sameClick">
                                          <p:stCondLst>
                                            <p:cond evt="begin" delay="0">
                                              <p:tn val="192"/>
                                            </p:cond>
                                          </p:stCondLst>
                                          <p:endCondLst>
                                            <p:cond evt="onStopAudio" delay="0">
                                              <p:tgtEl>
                                                <p:sldTgt/>
                                              </p:tgtEl>
                                            </p:cond>
                                          </p:endCondLst>
                                        </p:cTn>
                                        <p:tgtEl>
                                          <p:sndTgt r:embed="rId2"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Effect transition="in" filter="box(out)">
                                      <p:cBhvr>
                                        <p:cTn id="199" dur="500"/>
                                        <p:tgtEl>
                                          <p:spTgt spid="31"/>
                                        </p:tgtEl>
                                      </p:cBhvr>
                                    </p:animEffec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ntr" presetSubtype="32" fill="hold" grpId="0" nodeType="clickEffect">
                                  <p:stCondLst>
                                    <p:cond delay="0"/>
                                  </p:stCondLst>
                                  <p:childTnLst>
                                    <p:set>
                                      <p:cBhvr>
                                        <p:cTn id="203" dur="1" fill="hold">
                                          <p:stCondLst>
                                            <p:cond delay="0"/>
                                          </p:stCondLst>
                                        </p:cTn>
                                        <p:tgtEl>
                                          <p:spTgt spid="50250"/>
                                        </p:tgtEl>
                                        <p:attrNameLst>
                                          <p:attrName>style.visibility</p:attrName>
                                        </p:attrNameLst>
                                      </p:cBhvr>
                                      <p:to>
                                        <p:strVal val="visible"/>
                                      </p:to>
                                    </p:set>
                                    <p:animEffect transition="in" filter="box(out)">
                                      <p:cBhvr>
                                        <p:cTn id="204" dur="500"/>
                                        <p:tgtEl>
                                          <p:spTgt spid="50250"/>
                                        </p:tgtEl>
                                      </p:cBhvr>
                                    </p:animEffec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nodeType="clickEffect">
                                  <p:stCondLst>
                                    <p:cond delay="0"/>
                                  </p:stCondLst>
                                  <p:childTnLst>
                                    <p:set>
                                      <p:cBhvr>
                                        <p:cTn id="208" dur="1" fill="hold">
                                          <p:stCondLst>
                                            <p:cond delay="0"/>
                                          </p:stCondLst>
                                        </p:cTn>
                                        <p:tgtEl>
                                          <p:spTgt spid="21"/>
                                        </p:tgtEl>
                                        <p:attrNameLst>
                                          <p:attrName>style.visibility</p:attrName>
                                        </p:attrNameLst>
                                      </p:cBhvr>
                                      <p:to>
                                        <p:strVal val="visible"/>
                                      </p:to>
                                    </p:set>
                                    <p:animEffect transition="in" filter="box(out)">
                                      <p:cBhvr>
                                        <p:cTn id="209" dur="500"/>
                                        <p:tgtEl>
                                          <p:spTgt spid="21"/>
                                        </p:tgtEl>
                                      </p:cBhvr>
                                    </p:animEffect>
                                  </p:childTnLst>
                                  <p:subTnLst>
                                    <p:audio>
                                      <p:cMediaNode>
                                        <p:cTn display="0" masterRel="sameClick">
                                          <p:stCondLst>
                                            <p:cond evt="begin" delay="0">
                                              <p:tn val="2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2" grpId="0"/>
      <p:bldP spid="50228" grpId="0" build="p"/>
      <p:bldP spid="50229" grpId="0" build="p" rev="1"/>
      <p:bldP spid="50230" grpId="0" animBg="1"/>
      <p:bldP spid="50231" grpId="0" animBg="1"/>
      <p:bldP spid="50232" grpId="0"/>
      <p:bldP spid="50250" grpId="0"/>
    </p:bld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Rectangle 2"/>
          <p:cNvSpPr/>
          <p:nvPr/>
        </p:nvSpPr>
        <p:spPr>
          <a:xfrm>
            <a:off x="1343472" y="188640"/>
            <a:ext cx="9173367" cy="339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latin typeface="Times New Roman" panose="02020603050405020304" pitchFamily="18" charset="0"/>
                <a:ea typeface="宋体" panose="02010600030101010101" pitchFamily="2" charset="-122"/>
              </a:rPr>
              <a:t>算法实现</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以邻接表作存储结构</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从源点</a:t>
            </a:r>
            <a:r>
              <a:rPr lang="en-US" altLang="zh-CN" b="1" noProof="1">
                <a:latin typeface="Times New Roman" panose="02020603050405020304" pitchFamily="18" charset="0"/>
                <a:ea typeface="宋体" panose="02010600030101010101" pitchFamily="2" charset="-122"/>
              </a:rPr>
              <a:t>v1</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Ve[0]=0,</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拓扑序列</a:t>
            </a:r>
            <a:r>
              <a:rPr lang="zh-CN" altLang="en-US" b="1" noProof="1">
                <a:latin typeface="Times New Roman" panose="02020603050405020304" pitchFamily="18" charset="0"/>
                <a:ea typeface="宋体" panose="02010600030101010101" pitchFamily="2" charset="-122"/>
              </a:rPr>
              <a:t>求各顶点的</a:t>
            </a:r>
            <a:r>
              <a:rPr lang="en-US" altLang="zh-CN" b="1" noProof="1">
                <a:latin typeface="Times New Roman" panose="02020603050405020304" pitchFamily="18" charset="0"/>
                <a:ea typeface="宋体" panose="02010600030101010101" pitchFamily="2" charset="-122"/>
              </a:rPr>
              <a:t>Ve[j]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从汇点</a:t>
            </a:r>
            <a:r>
              <a:rPr lang="en-US" altLang="zh-CN" b="1" noProof="1">
                <a:latin typeface="Times New Roman" panose="02020603050405020304" pitchFamily="18" charset="0"/>
                <a:ea typeface="宋体" panose="02010600030101010101" pitchFamily="2" charset="-122"/>
              </a:rPr>
              <a:t>vn</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Vl[n-1]=Ve[n-1],</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逆拓扑序列</a:t>
            </a:r>
            <a:r>
              <a:rPr lang="zh-CN" altLang="en-US" b="1" noProof="1">
                <a:latin typeface="Times New Roman" panose="02020603050405020304" pitchFamily="18" charset="0"/>
                <a:ea typeface="宋体" panose="02010600030101010101" pitchFamily="2" charset="-122"/>
              </a:rPr>
              <a:t>求其余各顶点的</a:t>
            </a:r>
            <a:r>
              <a:rPr lang="en-US" altLang="zh-CN" b="1" noProof="1">
                <a:latin typeface="Times New Roman" panose="02020603050405020304" pitchFamily="18" charset="0"/>
                <a:ea typeface="宋体" panose="02010600030101010101" pitchFamily="2" charset="-122"/>
              </a:rPr>
              <a:t>Vl[j]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根据各顶点的</a:t>
            </a:r>
            <a:r>
              <a:rPr lang="en-US" altLang="zh-CN" b="1" noProof="1">
                <a:latin typeface="Times New Roman" panose="02020603050405020304" pitchFamily="18" charset="0"/>
                <a:ea typeface="宋体" panose="02010600030101010101" pitchFamily="2" charset="-122"/>
              </a:rPr>
              <a:t>Ve</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Vl</a:t>
            </a:r>
            <a:r>
              <a:rPr lang="zh-CN" altLang="en-US" b="1" noProof="1">
                <a:latin typeface="Times New Roman" panose="02020603050405020304" pitchFamily="18" charset="0"/>
                <a:ea typeface="宋体" panose="02010600030101010101" pitchFamily="2" charset="-122"/>
              </a:rPr>
              <a:t>值，计算每条弧的</a:t>
            </a:r>
            <a:r>
              <a:rPr lang="en-US" altLang="zh-CN" b="1" noProof="1">
                <a:latin typeface="Times New Roman" panose="02020603050405020304" pitchFamily="18" charset="0"/>
                <a:ea typeface="宋体" panose="02010600030101010101" pitchFamily="2" charset="-122"/>
              </a:rPr>
              <a:t>e[i]</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l[i],</a:t>
            </a:r>
            <a:r>
              <a:rPr lang="zh-CN" altLang="en-US" b="1" noProof="1">
                <a:latin typeface="Times New Roman" panose="02020603050405020304" pitchFamily="18" charset="0"/>
                <a:ea typeface="宋体" panose="02010600030101010101" pitchFamily="2" charset="-122"/>
              </a:rPr>
              <a:t>找出</a:t>
            </a:r>
            <a:r>
              <a:rPr lang="en-US" altLang="zh-CN" b="1" noProof="1">
                <a:latin typeface="Times New Roman" panose="02020603050405020304" pitchFamily="18" charset="0"/>
                <a:ea typeface="宋体" panose="02010600030101010101" pitchFamily="2" charset="-122"/>
              </a:rPr>
              <a:t>e[i]=l[i]</a:t>
            </a:r>
            <a:r>
              <a:rPr lang="zh-CN" altLang="en-US" b="1" noProof="1">
                <a:latin typeface="Times New Roman" panose="02020603050405020304" pitchFamily="18" charset="0"/>
                <a:ea typeface="宋体" panose="02010600030101010101" pitchFamily="2" charset="-122"/>
              </a:rPr>
              <a:t>的关键活动</a:t>
            </a:r>
          </a:p>
        </p:txBody>
      </p:sp>
      <p:grpSp>
        <p:nvGrpSpPr>
          <p:cNvPr id="2" name="组合 51202"/>
          <p:cNvGrpSpPr>
            <a:grpSpLocks/>
          </p:cNvGrpSpPr>
          <p:nvPr/>
        </p:nvGrpSpPr>
        <p:grpSpPr bwMode="auto">
          <a:xfrm>
            <a:off x="3992909" y="3453160"/>
            <a:ext cx="4551363" cy="2424112"/>
            <a:chOff x="0" y="0"/>
            <a:chExt cx="2867" cy="1527"/>
          </a:xfrm>
        </p:grpSpPr>
        <p:grpSp>
          <p:nvGrpSpPr>
            <p:cNvPr id="176132" name="组合 51203"/>
            <p:cNvGrpSpPr>
              <a:grpSpLocks/>
            </p:cNvGrpSpPr>
            <p:nvPr/>
          </p:nvGrpSpPr>
          <p:grpSpPr bwMode="auto">
            <a:xfrm>
              <a:off x="0" y="0"/>
              <a:ext cx="2867" cy="1527"/>
              <a:chOff x="0" y="0"/>
              <a:chExt cx="2867" cy="1527"/>
            </a:xfrm>
          </p:grpSpPr>
          <p:sp>
            <p:nvSpPr>
              <p:cNvPr id="237580"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7581" name="Oval 9"/>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7582" name="Oval 10"/>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7583" name="Oval 11"/>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7584" name="Oval 12"/>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7585"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7586" name="Oval 14"/>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7587" name="Oval 15"/>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7588" name="Oval 16"/>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6149"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6153" name="组合 51217"/>
              <p:cNvGrpSpPr>
                <a:grpSpLocks/>
              </p:cNvGrpSpPr>
              <p:nvPr/>
            </p:nvGrpSpPr>
            <p:grpSpPr bwMode="auto">
              <a:xfrm>
                <a:off x="166" y="107"/>
                <a:ext cx="2600" cy="733"/>
                <a:chOff x="0" y="0"/>
                <a:chExt cx="2600" cy="733"/>
              </a:xfrm>
            </p:grpSpPr>
            <p:sp>
              <p:nvSpPr>
                <p:cNvPr id="176166"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7"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5" name="Text Box 29"/>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7596" name="Text Box 30"/>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7597"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7598"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7599" name="Text Box 33"/>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7600" name="Text Box 34"/>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7601" name="Text Box 35"/>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7602" name="Text Box 36"/>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7603" name="Text Box 37"/>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7604" name="Text Box 38"/>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7605" name="Text Box 39"/>
              <p:cNvSpPr txBox="1"/>
              <p:nvPr/>
            </p:nvSpPr>
            <p:spPr>
              <a:xfrm rot="20106522">
                <a:off x="2205" y="622"/>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76133" name="组合 51236"/>
            <p:cNvGrpSpPr>
              <a:grpSpLocks/>
            </p:cNvGrpSpPr>
            <p:nvPr/>
          </p:nvGrpSpPr>
          <p:grpSpPr bwMode="auto">
            <a:xfrm>
              <a:off x="166" y="107"/>
              <a:ext cx="2600" cy="733"/>
              <a:chOff x="0" y="0"/>
              <a:chExt cx="2600" cy="733"/>
            </a:xfrm>
          </p:grpSpPr>
          <p:sp>
            <p:nvSpPr>
              <p:cNvPr id="176134" name="Line 41"/>
              <p:cNvSpPr>
                <a:spLocks noChangeShapeType="1"/>
              </p:cNvSpPr>
              <p:nvPr/>
            </p:nvSpPr>
            <p:spPr bwMode="auto">
              <a:xfrm flipV="1">
                <a:off x="0" y="89"/>
                <a:ext cx="489"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5" name="Line 42"/>
              <p:cNvSpPr>
                <a:spLocks noChangeShapeType="1"/>
              </p:cNvSpPr>
              <p:nvPr/>
            </p:nvSpPr>
            <p:spPr bwMode="auto">
              <a:xfrm>
                <a:off x="655" y="55"/>
                <a:ext cx="534" cy="33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6" name="Line 43"/>
              <p:cNvSpPr>
                <a:spLocks noChangeShapeType="1"/>
              </p:cNvSpPr>
              <p:nvPr/>
            </p:nvSpPr>
            <p:spPr bwMode="auto">
              <a:xfrm flipV="1">
                <a:off x="1355" y="55"/>
                <a:ext cx="423" cy="34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7" name="Line 44"/>
              <p:cNvSpPr>
                <a:spLocks noChangeShapeType="1"/>
              </p:cNvSpPr>
              <p:nvPr/>
            </p:nvSpPr>
            <p:spPr bwMode="auto">
              <a:xfrm>
                <a:off x="1355" y="500"/>
                <a:ext cx="467" cy="2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8" name="Line 45"/>
              <p:cNvSpPr>
                <a:spLocks noChangeShapeType="1"/>
              </p:cNvSpPr>
              <p:nvPr/>
            </p:nvSpPr>
            <p:spPr bwMode="auto">
              <a:xfrm>
                <a:off x="1955" y="0"/>
                <a:ext cx="645" cy="27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9" name="Line 46"/>
              <p:cNvSpPr>
                <a:spLocks noChangeShapeType="1"/>
              </p:cNvSpPr>
              <p:nvPr/>
            </p:nvSpPr>
            <p:spPr bwMode="auto">
              <a:xfrm flipV="1">
                <a:off x="1978" y="433"/>
                <a:ext cx="566"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p:nvPr/>
        </p:nvSpPr>
        <p:spPr>
          <a:xfrm>
            <a:off x="1255501" y="788511"/>
            <a:ext cx="8382423" cy="120032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smtClean="0">
                <a:latin typeface="Times New Roman" panose="02020603050405020304" pitchFamily="18" charset="0"/>
                <a:ea typeface="宋体" panose="02010600030101010101" pitchFamily="2" charset="-122"/>
              </a:rPr>
              <a:t>对于</a:t>
            </a:r>
            <a:r>
              <a:rPr lang="en-US" altLang="zh-CN" sz="2400" b="1" noProof="1">
                <a:latin typeface="Times New Roman" panose="02020603050405020304" pitchFamily="18" charset="0"/>
                <a:ea typeface="宋体" panose="02010600030101010101" pitchFamily="2" charset="-122"/>
              </a:rPr>
              <a:t>AOE</a:t>
            </a:r>
            <a:r>
              <a:rPr lang="zh-CN" altLang="en-US" sz="2400" b="1" noProof="1">
                <a:latin typeface="Times New Roman" panose="02020603050405020304" pitchFamily="18" charset="0"/>
                <a:ea typeface="宋体" panose="02010600030101010101" pitchFamily="2" charset="-122"/>
              </a:rPr>
              <a:t>网，我们所关心的有两个问题：</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、完成整个工程的时间可由</a:t>
            </a:r>
            <a:r>
              <a:rPr lang="en-US" altLang="zh-CN" sz="2400" b="1" noProof="1">
                <a:latin typeface="Times New Roman" panose="02020603050405020304" pitchFamily="18" charset="0"/>
                <a:ea typeface="宋体" panose="02010600030101010101" pitchFamily="2" charset="-122"/>
              </a:rPr>
              <a:t>Ve[n]</a:t>
            </a:r>
            <a:r>
              <a:rPr lang="zh-CN" altLang="en-US" sz="2400" b="1" noProof="1">
                <a:latin typeface="Times New Roman" panose="02020603050405020304" pitchFamily="18" charset="0"/>
                <a:ea typeface="宋体" panose="02010600030101010101" pitchFamily="2" charset="-122"/>
              </a:rPr>
              <a:t>求得</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、关键活动（哪些活动的进度是影响整个工程进度的关键）</a:t>
            </a:r>
          </a:p>
        </p:txBody>
      </p:sp>
      <p:sp>
        <p:nvSpPr>
          <p:cNvPr id="238595" name="Text Box 24"/>
          <p:cNvSpPr txBox="1"/>
          <p:nvPr/>
        </p:nvSpPr>
        <p:spPr>
          <a:xfrm>
            <a:off x="2538413" y="3371508"/>
            <a:ext cx="4515980"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在这里可以找到两条关键路径：</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a7</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a8</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a11   </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它们的路径长度都是</a:t>
            </a:r>
            <a:r>
              <a:rPr lang="en-US" altLang="zh-CN" sz="2400" b="1" noProof="1">
                <a:latin typeface="Times New Roman" panose="02020603050405020304" pitchFamily="18" charset="0"/>
                <a:ea typeface="宋体" panose="02010600030101010101" pitchFamily="2" charset="-122"/>
              </a:rPr>
              <a:t>18</a:t>
            </a:r>
          </a:p>
        </p:txBody>
      </p:sp>
      <p:grpSp>
        <p:nvGrpSpPr>
          <p:cNvPr id="177156" name="组合 52227"/>
          <p:cNvGrpSpPr>
            <a:grpSpLocks/>
          </p:cNvGrpSpPr>
          <p:nvPr/>
        </p:nvGrpSpPr>
        <p:grpSpPr bwMode="auto">
          <a:xfrm>
            <a:off x="3719513" y="2055595"/>
            <a:ext cx="4551362" cy="1531937"/>
            <a:chOff x="0" y="0"/>
            <a:chExt cx="4551362" cy="1531855"/>
          </a:xfrm>
        </p:grpSpPr>
        <p:sp>
          <p:nvSpPr>
            <p:cNvPr id="238598" name="Oval 8"/>
            <p:cNvSpPr/>
            <p:nvPr/>
          </p:nvSpPr>
          <p:spPr>
            <a:xfrm>
              <a:off x="4251325" y="576231"/>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8599" name="Oval 9"/>
            <p:cNvSpPr/>
            <p:nvPr/>
          </p:nvSpPr>
          <p:spPr>
            <a:xfrm>
              <a:off x="3122612" y="1179449"/>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8600" name="Oval 10"/>
            <p:cNvSpPr/>
            <p:nvPr/>
          </p:nvSpPr>
          <p:spPr>
            <a:xfrm>
              <a:off x="3073400" y="0"/>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8601" name="Oval 13"/>
            <p:cNvSpPr/>
            <p:nvPr/>
          </p:nvSpPr>
          <p:spPr>
            <a:xfrm>
              <a:off x="2138362" y="720686"/>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8602" name="Oval 15"/>
            <p:cNvSpPr/>
            <p:nvPr/>
          </p:nvSpPr>
          <p:spPr>
            <a:xfrm>
              <a:off x="995362" y="36510"/>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8603" name="Oval 16"/>
            <p:cNvSpPr/>
            <p:nvPr/>
          </p:nvSpPr>
          <p:spPr>
            <a:xfrm>
              <a:off x="0" y="701637"/>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38604" name="Text Box 34"/>
            <p:cNvSpPr txBox="1"/>
            <p:nvPr/>
          </p:nvSpPr>
          <p:spPr>
            <a:xfrm rot="19663469">
              <a:off x="249588" y="246020"/>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8605" name="Text Box 35"/>
            <p:cNvSpPr txBox="1"/>
            <p:nvPr/>
          </p:nvSpPr>
          <p:spPr>
            <a:xfrm rot="2110140">
              <a:off x="1429101" y="21109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8606" name="Text Box 36"/>
            <p:cNvSpPr txBox="1"/>
            <p:nvPr/>
          </p:nvSpPr>
          <p:spPr>
            <a:xfrm rot="19215502">
              <a:off x="2275238" y="24760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8607" name="Text Box 37"/>
            <p:cNvSpPr txBox="1"/>
            <p:nvPr/>
          </p:nvSpPr>
          <p:spPr>
            <a:xfrm rot="1348562">
              <a:off x="2472088" y="793678"/>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8608" name="Text Box 38"/>
            <p:cNvSpPr txBox="1"/>
            <p:nvPr/>
          </p:nvSpPr>
          <p:spPr>
            <a:xfrm rot="1332095">
              <a:off x="3441431" y="52355"/>
              <a:ext cx="843501"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8609" name="Text Box 39"/>
            <p:cNvSpPr txBox="1"/>
            <p:nvPr/>
          </p:nvSpPr>
          <p:spPr>
            <a:xfrm rot="20106522">
              <a:off x="3525510" y="1017504"/>
              <a:ext cx="82933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sp>
          <p:nvSpPr>
            <p:cNvPr id="177170" name="Line 41"/>
            <p:cNvSpPr>
              <a:spLocks noChangeShapeType="1"/>
            </p:cNvSpPr>
            <p:nvPr/>
          </p:nvSpPr>
          <p:spPr bwMode="auto">
            <a:xfrm flipV="1">
              <a:off x="263525" y="311151"/>
              <a:ext cx="776288"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Line 42"/>
            <p:cNvSpPr>
              <a:spLocks noChangeShapeType="1"/>
            </p:cNvSpPr>
            <p:nvPr/>
          </p:nvSpPr>
          <p:spPr bwMode="auto">
            <a:xfrm>
              <a:off x="1303338" y="257176"/>
              <a:ext cx="847725" cy="5302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Line 44"/>
            <p:cNvSpPr>
              <a:spLocks noChangeShapeType="1"/>
            </p:cNvSpPr>
            <p:nvPr/>
          </p:nvSpPr>
          <p:spPr bwMode="auto">
            <a:xfrm>
              <a:off x="2414588" y="963613"/>
              <a:ext cx="741363" cy="3349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3" name="Line 45"/>
            <p:cNvSpPr>
              <a:spLocks noChangeShapeType="1"/>
            </p:cNvSpPr>
            <p:nvPr/>
          </p:nvSpPr>
          <p:spPr bwMode="auto">
            <a:xfrm>
              <a:off x="3367088" y="169863"/>
              <a:ext cx="1023938" cy="4413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4" name="Line 46"/>
            <p:cNvSpPr>
              <a:spLocks noChangeShapeType="1"/>
            </p:cNvSpPr>
            <p:nvPr/>
          </p:nvSpPr>
          <p:spPr bwMode="auto">
            <a:xfrm flipV="1">
              <a:off x="3403600" y="857251"/>
              <a:ext cx="898525"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Line 43"/>
            <p:cNvSpPr>
              <a:spLocks noChangeShapeType="1"/>
            </p:cNvSpPr>
            <p:nvPr/>
          </p:nvSpPr>
          <p:spPr bwMode="auto">
            <a:xfrm flipV="1">
              <a:off x="2416397" y="201989"/>
              <a:ext cx="671513" cy="5476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597" name="Text Box 2"/>
          <p:cNvSpPr txBox="1"/>
          <p:nvPr/>
        </p:nvSpPr>
        <p:spPr>
          <a:xfrm>
            <a:off x="1415480" y="4883676"/>
            <a:ext cx="9799809"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24205" indent="-624205">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如果</a:t>
            </a:r>
            <a:r>
              <a:rPr lang="zh-CN" altLang="en-US" sz="2400" b="1" noProof="1">
                <a:solidFill>
                  <a:srgbClr val="0000FF"/>
                </a:solidFill>
                <a:latin typeface="Times New Roman" panose="02020603050405020304" pitchFamily="18" charset="0"/>
                <a:ea typeface="宋体" panose="02010600030101010101" pitchFamily="2" charset="-122"/>
              </a:rPr>
              <a:t>一个活动处于所有的关键路径上</a:t>
            </a:r>
            <a:r>
              <a:rPr lang="zh-CN" altLang="en-US" sz="2400" b="1" noProof="1">
                <a:latin typeface="Times New Roman" panose="02020603050405020304" pitchFamily="18" charset="0"/>
                <a:ea typeface="宋体" panose="02010600030101010101" pitchFamily="2" charset="-122"/>
              </a:rPr>
              <a:t>，那么提高这个活动的速度，</a:t>
            </a:r>
            <a:r>
              <a:rPr lang="zh-CN" altLang="en-US" sz="2400" b="1" noProof="1" smtClean="0">
                <a:latin typeface="Times New Roman" panose="02020603050405020304" pitchFamily="18" charset="0"/>
                <a:ea typeface="宋体" panose="02010600030101010101" pitchFamily="2" charset="-122"/>
              </a:rPr>
              <a:t>就能缩短</a:t>
            </a:r>
            <a:r>
              <a:rPr lang="zh-CN" altLang="en-US" sz="2400" b="1" noProof="1">
                <a:latin typeface="Times New Roman" panose="02020603050405020304" pitchFamily="18" charset="0"/>
                <a:ea typeface="宋体" panose="02010600030101010101" pitchFamily="2" charset="-122"/>
              </a:rPr>
              <a:t>整个工程的完成时间。如：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。但是，完成时间不能缩短太多，否则会使原来的关键路径变成不是关键路径，这时，必须重新寻找关键路径。如：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由</a:t>
            </a:r>
            <a:r>
              <a:rPr lang="en-US" altLang="zh-CN" sz="2400" b="1" noProof="1">
                <a:latin typeface="Times New Roman" panose="02020603050405020304" pitchFamily="18" charset="0"/>
                <a:ea typeface="宋体" panose="02010600030101010101" pitchFamily="2" charset="-122"/>
              </a:rPr>
              <a:t>6</a:t>
            </a:r>
            <a:r>
              <a:rPr lang="zh-CN" altLang="en-US" sz="2400" b="1" noProof="1">
                <a:latin typeface="Times New Roman" panose="02020603050405020304" pitchFamily="18" charset="0"/>
                <a:ea typeface="宋体" panose="02010600030101010101" pitchFamily="2" charset="-122"/>
              </a:rPr>
              <a:t>天变成</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天，就会改变关键路径。</a:t>
            </a:r>
          </a:p>
        </p:txBody>
      </p:sp>
      <p:sp>
        <p:nvSpPr>
          <p:cNvPr id="2" name="矩形 1"/>
          <p:cNvSpPr/>
          <p:nvPr/>
        </p:nvSpPr>
        <p:spPr>
          <a:xfrm>
            <a:off x="767408" y="14786"/>
            <a:ext cx="3427541" cy="646331"/>
          </a:xfrm>
          <a:prstGeom prst="rect">
            <a:avLst/>
          </a:prstGeom>
        </p:spPr>
        <p:txBody>
          <a:bodyPr wrap="none">
            <a:spAutoFit/>
          </a:bodyPr>
          <a:lstStyle/>
          <a:p>
            <a:pPr>
              <a:buClr>
                <a:srgbClr val="000000"/>
              </a:buClr>
              <a:defRPr/>
            </a:pPr>
            <a:r>
              <a:rPr lang="zh-CN" altLang="en-US" sz="3600" b="1" noProof="1">
                <a:solidFill>
                  <a:srgbClr val="0000FF"/>
                </a:solidFill>
                <a:latin typeface="Times New Roman" panose="02020603050405020304" pitchFamily="18" charset="0"/>
              </a:rPr>
              <a:t>关键路径的讨论</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839416" y="116632"/>
            <a:ext cx="8229600" cy="583778"/>
          </a:xfrm>
        </p:spPr>
        <p:txBody>
          <a:bodyPr>
            <a:normAutofit fontScale="90000"/>
          </a:bodyPr>
          <a:lstStyle/>
          <a:p>
            <a:pPr eaLnBrk="1" hangingPunct="1">
              <a:lnSpc>
                <a:spcPct val="90000"/>
              </a:lnSpc>
            </a:pPr>
            <a:r>
              <a:rPr lang="zh-CN" altLang="en-US" b="1" dirty="0" smtClean="0">
                <a:solidFill>
                  <a:srgbClr val="0000FF"/>
                </a:solidFill>
                <a:latin typeface="Times New Roman" panose="02020603050405020304" pitchFamily="18" charset="0"/>
                <a:ea typeface="宋体" panose="02010600030101010101" pitchFamily="2" charset="-122"/>
              </a:rPr>
              <a:t>关键路径法算法</a:t>
            </a:r>
          </a:p>
        </p:txBody>
      </p:sp>
      <p:sp>
        <p:nvSpPr>
          <p:cNvPr id="250884" name="Rectangle 4"/>
          <p:cNvSpPr>
            <a:spLocks noGrp="1" noChangeArrowheads="1"/>
          </p:cNvSpPr>
          <p:nvPr>
            <p:ph idx="1"/>
          </p:nvPr>
        </p:nvSpPr>
        <p:spPr>
          <a:xfrm>
            <a:off x="1919536" y="1124745"/>
            <a:ext cx="8229600" cy="4681537"/>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&gt;void </a:t>
            </a:r>
            <a:r>
              <a:rPr lang="en-US" altLang="zh-CN" sz="2400" dirty="0" err="1">
                <a:latin typeface="Times New Roman" panose="02020603050405020304" pitchFamily="18" charset="0"/>
                <a:ea typeface="隶书" panose="02010509060101010101" pitchFamily="49" charset="-122"/>
              </a:rPr>
              <a:t>CriticalPath</a:t>
            </a:r>
            <a:r>
              <a:rPr lang="en-US" altLang="zh-CN" sz="2400" dirty="0">
                <a:latin typeface="Times New Roman" panose="02020603050405020304" pitchFamily="18" charset="0"/>
                <a:ea typeface="隶书" panose="02010509060101010101" pitchFamily="49" charset="-122"/>
              </a:rPr>
              <a:t>(graph</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G)</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求</a:t>
            </a:r>
            <a:r>
              <a:rPr lang="en-US" altLang="zh-CN" sz="2400" dirty="0">
                <a:solidFill>
                  <a:schemeClr val="tx2"/>
                </a:solidFill>
                <a:latin typeface="Times New Roman" panose="02020603050405020304" pitchFamily="18" charset="0"/>
                <a:ea typeface="隶书" panose="02010509060101010101" pitchFamily="49" charset="-122"/>
                <a:sym typeface="楷体_GB2312" pitchFamily="1" charset="-122"/>
              </a:rPr>
              <a:t>AOE</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网的各关键活动</a:t>
            </a:r>
            <a:endParaRPr lang="zh-CN" altLang="en-US" sz="2400"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k</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a:t>
            </a:r>
            <a:r>
              <a:rPr lang="en-US" altLang="zh-CN" sz="2400" dirty="0" err="1">
                <a:latin typeface="Times New Roman" panose="02020603050405020304" pitchFamily="18" charset="0"/>
                <a:ea typeface="隶书" panose="02010509060101010101" pitchFamily="49" charset="-122"/>
              </a:rPr>
              <a:t>Ae</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 = </a:t>
            </a:r>
            <a:r>
              <a:rPr lang="en-US" altLang="zh-CN" sz="2400" dirty="0" err="1">
                <a:latin typeface="Times New Roman" panose="02020603050405020304" pitchFamily="18" charset="0"/>
                <a:ea typeface="隶书" panose="02010509060101010101" pitchFamily="49" charset="-122"/>
              </a:rPr>
              <a:t>G.NumberOfVertices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Vl</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正向计算</a:t>
            </a:r>
            <a:r>
              <a:rPr lang="en-US" altLang="zh-CN" sz="2400" b="1" dirty="0" err="1">
                <a:solidFill>
                  <a:schemeClr val="tx2"/>
                </a:solidFill>
                <a:latin typeface="Times New Roman" panose="02020603050405020304" pitchFamily="18" charset="0"/>
                <a:ea typeface="隶书" panose="02010509060101010101" pitchFamily="49" charset="-122"/>
              </a:rPr>
              <a:t>Ve</a:t>
            </a:r>
            <a:r>
              <a:rPr lang="en-US" altLang="zh-CN" sz="24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a:t>
            </a:r>
            <a:r>
              <a:rPr lang="en-US" altLang="zh-CN" sz="2400" dirty="0" err="1">
                <a:latin typeface="Times New Roman" panose="02020603050405020304" pitchFamily="18" charset="0"/>
                <a:ea typeface="隶书" panose="02010509060101010101" pitchFamily="49" charset="-122"/>
              </a:rPr>
              <a:t>G.getFirstNeighbor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G.getWeight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&gt;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G.getNextNeighbor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2063552" y="476672"/>
            <a:ext cx="8229600" cy="5870575"/>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i="1"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逆向计算</a:t>
            </a:r>
            <a:r>
              <a:rPr lang="en-US" altLang="zh-CN" sz="2000" b="1" dirty="0" err="1">
                <a:solidFill>
                  <a:schemeClr val="tx2"/>
                </a:solidFill>
                <a:latin typeface="Times New Roman" panose="02020603050405020304" pitchFamily="18" charset="0"/>
                <a:ea typeface="隶书" panose="02010509060101010101" pitchFamily="49" charset="-122"/>
              </a:rPr>
              <a:t>Vl</a:t>
            </a:r>
            <a:r>
              <a:rPr lang="en-US" altLang="zh-CN" sz="20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 = </a:t>
            </a:r>
            <a:r>
              <a:rPr lang="en-US" altLang="zh-CN" sz="2000" dirty="0" err="1">
                <a:latin typeface="Times New Roman" panose="02020603050405020304" pitchFamily="18" charset="0"/>
                <a:ea typeface="隶书" panose="02010509060101010101" pitchFamily="49" charset="-122"/>
              </a:rPr>
              <a:t>G.getFirstNrighbor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求各活动的</a:t>
            </a:r>
            <a:r>
              <a:rPr lang="en-US" altLang="zh-CN" sz="2000" b="1" i="1" dirty="0">
                <a:solidFill>
                  <a:schemeClr val="tx2"/>
                </a:solidFill>
                <a:latin typeface="Times New Roman" panose="02020603050405020304" pitchFamily="18" charset="0"/>
                <a:ea typeface="隶书" panose="02010509060101010101" pitchFamily="49" charset="-122"/>
              </a:rPr>
              <a:t>e</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i="1" dirty="0">
                <a:solidFill>
                  <a:schemeClr val="tx2"/>
                </a:solidFill>
                <a:latin typeface="Times New Roman" panose="02020603050405020304" pitchFamily="18" charset="0"/>
                <a:ea typeface="隶书" panose="02010509060101010101" pitchFamily="49" charset="-122"/>
              </a:rPr>
              <a:t>l</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G.getFirstNeighbor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Ae</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Al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dirty="0">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(Al</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&lt;&lt; “&gt;”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&lt;&lt; "</a:t>
            </a:r>
            <a:r>
              <a:rPr lang="zh-CN" altLang="en-US" sz="2000" dirty="0">
                <a:solidFill>
                  <a:srgbClr val="008000"/>
                </a:solidFill>
                <a:latin typeface="Times New Roman" panose="02020603050405020304" pitchFamily="18" charset="0"/>
                <a:ea typeface="隶书" panose="02010509060101010101" pitchFamily="49" charset="-122"/>
              </a:rPr>
              <a:t>是关键活动</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a:t>
            </a: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p:txBody>
      </p:sp>
      <p:grpSp>
        <p:nvGrpSpPr>
          <p:cNvPr id="3" name="组合 41076"/>
          <p:cNvGrpSpPr>
            <a:grpSpLocks/>
          </p:cNvGrpSpPr>
          <p:nvPr/>
        </p:nvGrpSpPr>
        <p:grpSpPr bwMode="auto">
          <a:xfrm>
            <a:off x="8544273" y="3573016"/>
            <a:ext cx="1435915" cy="752476"/>
            <a:chOff x="0" y="0"/>
            <a:chExt cx="1537" cy="474"/>
          </a:xfrm>
        </p:grpSpPr>
        <p:grpSp>
          <p:nvGrpSpPr>
            <p:cNvPr id="4" name="组合 41077"/>
            <p:cNvGrpSpPr>
              <a:grpSpLocks/>
            </p:cNvGrpSpPr>
            <p:nvPr/>
          </p:nvGrpSpPr>
          <p:grpSpPr bwMode="auto">
            <a:xfrm>
              <a:off x="36" y="190"/>
              <a:ext cx="1176" cy="60"/>
              <a:chOff x="0" y="0"/>
              <a:chExt cx="1176" cy="60"/>
            </a:xfrm>
          </p:grpSpPr>
          <p:sp>
            <p:nvSpPr>
              <p:cNvPr id="8"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0"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5" name="Text Box 9"/>
            <p:cNvSpPr txBox="1"/>
            <p:nvPr/>
          </p:nvSpPr>
          <p:spPr>
            <a:xfrm>
              <a:off x="0" y="211"/>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vi</a:t>
              </a:r>
            </a:p>
          </p:txBody>
        </p:sp>
        <p:sp>
          <p:nvSpPr>
            <p:cNvPr id="6" name="Text Box 10"/>
            <p:cNvSpPr txBox="1"/>
            <p:nvPr/>
          </p:nvSpPr>
          <p:spPr>
            <a:xfrm>
              <a:off x="1111" y="222"/>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7"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ransition spd="slow"/>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1251" name="组合 54275"/>
          <p:cNvGrpSpPr>
            <a:grpSpLocks/>
          </p:cNvGrpSpPr>
          <p:nvPr/>
        </p:nvGrpSpPr>
        <p:grpSpPr bwMode="auto">
          <a:xfrm>
            <a:off x="1666876" y="1857375"/>
            <a:ext cx="4744591" cy="3588766"/>
            <a:chOff x="0" y="0"/>
            <a:chExt cx="4160" cy="1870"/>
          </a:xfrm>
        </p:grpSpPr>
        <p:sp>
          <p:nvSpPr>
            <p:cNvPr id="243717" name="Oval 4"/>
            <p:cNvSpPr/>
            <p:nvPr/>
          </p:nvSpPr>
          <p:spPr>
            <a:xfrm>
              <a:off x="47" y="835"/>
              <a:ext cx="337"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a:t>
              </a:r>
            </a:p>
          </p:txBody>
        </p:sp>
        <p:sp>
          <p:nvSpPr>
            <p:cNvPr id="243718" name="Oval 5"/>
            <p:cNvSpPr/>
            <p:nvPr/>
          </p:nvSpPr>
          <p:spPr>
            <a:xfrm>
              <a:off x="768"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v2</a:t>
              </a:r>
            </a:p>
          </p:txBody>
        </p:sp>
        <p:sp>
          <p:nvSpPr>
            <p:cNvPr id="243719" name="Oval 6"/>
            <p:cNvSpPr/>
            <p:nvPr/>
          </p:nvSpPr>
          <p:spPr>
            <a:xfrm>
              <a:off x="1249" y="835"/>
              <a:ext cx="335"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v4</a:t>
              </a:r>
            </a:p>
          </p:txBody>
        </p:sp>
        <p:sp>
          <p:nvSpPr>
            <p:cNvPr id="243720" name="Oval 7"/>
            <p:cNvSpPr/>
            <p:nvPr/>
          </p:nvSpPr>
          <p:spPr>
            <a:xfrm>
              <a:off x="1727" y="6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v5</a:t>
              </a:r>
            </a:p>
          </p:txBody>
        </p:sp>
        <p:sp>
          <p:nvSpPr>
            <p:cNvPr id="243721" name="Oval 8"/>
            <p:cNvSpPr/>
            <p:nvPr/>
          </p:nvSpPr>
          <p:spPr>
            <a:xfrm>
              <a:off x="2736"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v8</a:t>
              </a:r>
            </a:p>
          </p:txBody>
        </p:sp>
        <p:sp>
          <p:nvSpPr>
            <p:cNvPr id="243722" name="Oval 9"/>
            <p:cNvSpPr/>
            <p:nvPr/>
          </p:nvSpPr>
          <p:spPr>
            <a:xfrm>
              <a:off x="3552" y="883"/>
              <a:ext cx="384" cy="256"/>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v10</a:t>
              </a:r>
            </a:p>
          </p:txBody>
        </p:sp>
        <p:sp>
          <p:nvSpPr>
            <p:cNvPr id="243723" name="Oval 10"/>
            <p:cNvSpPr/>
            <p:nvPr/>
          </p:nvSpPr>
          <p:spPr>
            <a:xfrm>
              <a:off x="2256" y="835"/>
              <a:ext cx="334"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v7</a:t>
              </a:r>
            </a:p>
          </p:txBody>
        </p:sp>
        <p:sp>
          <p:nvSpPr>
            <p:cNvPr id="243724" name="Oval 11"/>
            <p:cNvSpPr/>
            <p:nvPr/>
          </p:nvSpPr>
          <p:spPr>
            <a:xfrm>
              <a:off x="1727" y="1555"/>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v6</a:t>
              </a:r>
            </a:p>
          </p:txBody>
        </p:sp>
        <p:sp>
          <p:nvSpPr>
            <p:cNvPr id="243725" name="Oval 12"/>
            <p:cNvSpPr/>
            <p:nvPr/>
          </p:nvSpPr>
          <p:spPr>
            <a:xfrm>
              <a:off x="720" y="150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v3</a:t>
              </a:r>
            </a:p>
          </p:txBody>
        </p:sp>
        <p:sp>
          <p:nvSpPr>
            <p:cNvPr id="243726" name="Oval 13"/>
            <p:cNvSpPr/>
            <p:nvPr/>
          </p:nvSpPr>
          <p:spPr>
            <a:xfrm>
              <a:off x="2976" y="1603"/>
              <a:ext cx="335"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v9</a:t>
              </a:r>
            </a:p>
          </p:txBody>
        </p:sp>
        <p:sp>
          <p:nvSpPr>
            <p:cNvPr id="181264" name="Line 14"/>
            <p:cNvSpPr>
              <a:spLocks noChangeShapeType="1"/>
            </p:cNvSpPr>
            <p:nvPr/>
          </p:nvSpPr>
          <p:spPr bwMode="auto">
            <a:xfrm flipV="1">
              <a:off x="288" y="307"/>
              <a:ext cx="52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5" name="Line 15"/>
            <p:cNvSpPr>
              <a:spLocks noChangeShapeType="1"/>
            </p:cNvSpPr>
            <p:nvPr/>
          </p:nvSpPr>
          <p:spPr bwMode="auto">
            <a:xfrm>
              <a:off x="336" y="1027"/>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6" name="Line 16"/>
            <p:cNvSpPr>
              <a:spLocks noChangeShapeType="1"/>
            </p:cNvSpPr>
            <p:nvPr/>
          </p:nvSpPr>
          <p:spPr bwMode="auto">
            <a:xfrm>
              <a:off x="1008"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7" name="Line 17"/>
            <p:cNvSpPr>
              <a:spLocks noChangeShapeType="1"/>
            </p:cNvSpPr>
            <p:nvPr/>
          </p:nvSpPr>
          <p:spPr bwMode="auto">
            <a:xfrm flipV="1">
              <a:off x="960" y="1075"/>
              <a:ext cx="384"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8" name="Line 18"/>
            <p:cNvSpPr>
              <a:spLocks noChangeShapeType="1"/>
            </p:cNvSpPr>
            <p:nvPr/>
          </p:nvSpPr>
          <p:spPr bwMode="auto">
            <a:xfrm>
              <a:off x="1104" y="163"/>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9" name="Line 19"/>
            <p:cNvSpPr>
              <a:spLocks noChangeShapeType="1"/>
            </p:cNvSpPr>
            <p:nvPr/>
          </p:nvSpPr>
          <p:spPr bwMode="auto">
            <a:xfrm flipV="1">
              <a:off x="1488" y="307"/>
              <a:ext cx="38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0" name="Line 20"/>
            <p:cNvSpPr>
              <a:spLocks noChangeShapeType="1"/>
            </p:cNvSpPr>
            <p:nvPr/>
          </p:nvSpPr>
          <p:spPr bwMode="auto">
            <a:xfrm>
              <a:off x="1488" y="1075"/>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1" name="Line 21"/>
            <p:cNvSpPr>
              <a:spLocks noChangeShapeType="1"/>
            </p:cNvSpPr>
            <p:nvPr/>
          </p:nvSpPr>
          <p:spPr bwMode="auto">
            <a:xfrm>
              <a:off x="2064" y="21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2" name="Line 22"/>
            <p:cNvSpPr>
              <a:spLocks noChangeShapeType="1"/>
            </p:cNvSpPr>
            <p:nvPr/>
          </p:nvSpPr>
          <p:spPr bwMode="auto">
            <a:xfrm>
              <a:off x="2016"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3" name="Line 23"/>
            <p:cNvSpPr>
              <a:spLocks noChangeShapeType="1"/>
            </p:cNvSpPr>
            <p:nvPr/>
          </p:nvSpPr>
          <p:spPr bwMode="auto">
            <a:xfrm flipV="1">
              <a:off x="1968" y="1075"/>
              <a:ext cx="384"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4" name="Line 24"/>
            <p:cNvSpPr>
              <a:spLocks noChangeShapeType="1"/>
            </p:cNvSpPr>
            <p:nvPr/>
          </p:nvSpPr>
          <p:spPr bwMode="auto">
            <a:xfrm>
              <a:off x="2064" y="1651"/>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5" name="Line 25"/>
            <p:cNvSpPr>
              <a:spLocks noChangeShapeType="1"/>
            </p:cNvSpPr>
            <p:nvPr/>
          </p:nvSpPr>
          <p:spPr bwMode="auto">
            <a:xfrm>
              <a:off x="3024" y="259"/>
              <a:ext cx="624"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6" name="Line 26"/>
            <p:cNvSpPr>
              <a:spLocks noChangeShapeType="1"/>
            </p:cNvSpPr>
            <p:nvPr/>
          </p:nvSpPr>
          <p:spPr bwMode="auto">
            <a:xfrm>
              <a:off x="2592" y="979"/>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7" name="Line 27"/>
            <p:cNvSpPr>
              <a:spLocks noChangeShapeType="1"/>
            </p:cNvSpPr>
            <p:nvPr/>
          </p:nvSpPr>
          <p:spPr bwMode="auto">
            <a:xfrm flipV="1">
              <a:off x="3312" y="1171"/>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1" name="Text Box 28"/>
            <p:cNvSpPr txBox="1"/>
            <p:nvPr/>
          </p:nvSpPr>
          <p:spPr>
            <a:xfrm>
              <a:off x="56" y="381"/>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a1=3</a:t>
              </a:r>
            </a:p>
          </p:txBody>
        </p:sp>
        <p:sp>
          <p:nvSpPr>
            <p:cNvPr id="243742" name="Text Box 29"/>
            <p:cNvSpPr txBox="1"/>
            <p:nvPr/>
          </p:nvSpPr>
          <p:spPr>
            <a:xfrm>
              <a:off x="0" y="1219"/>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a2=2</a:t>
              </a:r>
            </a:p>
          </p:txBody>
        </p:sp>
        <p:sp>
          <p:nvSpPr>
            <p:cNvPr id="243743" name="Text Box 30"/>
            <p:cNvSpPr txBox="1"/>
            <p:nvPr/>
          </p:nvSpPr>
          <p:spPr>
            <a:xfrm>
              <a:off x="672" y="547"/>
              <a:ext cx="702" cy="2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a3=6</a:t>
              </a:r>
            </a:p>
          </p:txBody>
        </p:sp>
        <p:sp>
          <p:nvSpPr>
            <p:cNvPr id="243744" name="Text Box 31"/>
            <p:cNvSpPr txBox="1"/>
            <p:nvPr/>
          </p:nvSpPr>
          <p:spPr>
            <a:xfrm>
              <a:off x="816" y="1145"/>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a4=3</a:t>
              </a:r>
            </a:p>
          </p:txBody>
        </p:sp>
        <p:sp>
          <p:nvSpPr>
            <p:cNvPr id="243745" name="Text Box 32"/>
            <p:cNvSpPr txBox="1"/>
            <p:nvPr/>
          </p:nvSpPr>
          <p:spPr>
            <a:xfrm>
              <a:off x="1065" y="0"/>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a5=8</a:t>
              </a:r>
            </a:p>
          </p:txBody>
        </p:sp>
        <p:sp>
          <p:nvSpPr>
            <p:cNvPr id="243746" name="Text Box 33"/>
            <p:cNvSpPr txBox="1"/>
            <p:nvPr/>
          </p:nvSpPr>
          <p:spPr>
            <a:xfrm>
              <a:off x="1296" y="403"/>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a6=4</a:t>
              </a:r>
            </a:p>
          </p:txBody>
        </p:sp>
        <p:sp>
          <p:nvSpPr>
            <p:cNvPr id="243747" name="Text Box 34"/>
            <p:cNvSpPr txBox="1"/>
            <p:nvPr/>
          </p:nvSpPr>
          <p:spPr>
            <a:xfrm>
              <a:off x="1340" y="1293"/>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a7=2</a:t>
              </a:r>
            </a:p>
          </p:txBody>
        </p:sp>
        <p:sp>
          <p:nvSpPr>
            <p:cNvPr id="181285" name="Line 35"/>
            <p:cNvSpPr>
              <a:spLocks noChangeShapeType="1"/>
            </p:cNvSpPr>
            <p:nvPr/>
          </p:nvSpPr>
          <p:spPr bwMode="auto">
            <a:xfrm>
              <a:off x="1056" y="165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9" name="Text Box 36"/>
            <p:cNvSpPr txBox="1"/>
            <p:nvPr/>
          </p:nvSpPr>
          <p:spPr>
            <a:xfrm>
              <a:off x="1056" y="1662"/>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43750" name="Text Box 37"/>
            <p:cNvSpPr txBox="1"/>
            <p:nvPr/>
          </p:nvSpPr>
          <p:spPr>
            <a:xfrm>
              <a:off x="2112" y="33"/>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43751" name="Text Box 38"/>
            <p:cNvSpPr txBox="1"/>
            <p:nvPr/>
          </p:nvSpPr>
          <p:spPr>
            <a:xfrm>
              <a:off x="1776" y="595"/>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a10=6</a:t>
              </a:r>
            </a:p>
          </p:txBody>
        </p:sp>
        <p:sp>
          <p:nvSpPr>
            <p:cNvPr id="243752" name="Text Box 39"/>
            <p:cNvSpPr txBox="1"/>
            <p:nvPr/>
          </p:nvSpPr>
          <p:spPr>
            <a:xfrm>
              <a:off x="1725" y="1145"/>
              <a:ext cx="7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a11=9</a:t>
              </a:r>
            </a:p>
          </p:txBody>
        </p:sp>
        <p:sp>
          <p:nvSpPr>
            <p:cNvPr id="243753" name="Text Box 40"/>
            <p:cNvSpPr txBox="1"/>
            <p:nvPr/>
          </p:nvSpPr>
          <p:spPr>
            <a:xfrm>
              <a:off x="2134" y="1662"/>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a12=6</a:t>
              </a:r>
            </a:p>
          </p:txBody>
        </p:sp>
        <p:sp>
          <p:nvSpPr>
            <p:cNvPr id="243754" name="Text Box 41"/>
            <p:cNvSpPr txBox="1"/>
            <p:nvPr/>
          </p:nvSpPr>
          <p:spPr>
            <a:xfrm>
              <a:off x="2688" y="691"/>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a13=5</a:t>
              </a:r>
            </a:p>
          </p:txBody>
        </p:sp>
        <p:sp>
          <p:nvSpPr>
            <p:cNvPr id="243755" name="Text Box 42"/>
            <p:cNvSpPr txBox="1"/>
            <p:nvPr/>
          </p:nvSpPr>
          <p:spPr>
            <a:xfrm>
              <a:off x="3174" y="403"/>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a14=4</a:t>
              </a:r>
            </a:p>
          </p:txBody>
        </p:sp>
        <p:sp>
          <p:nvSpPr>
            <p:cNvPr id="243756" name="Text Box 43"/>
            <p:cNvSpPr txBox="1"/>
            <p:nvPr/>
          </p:nvSpPr>
          <p:spPr>
            <a:xfrm>
              <a:off x="3420" y="1322"/>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a15=8</a:t>
              </a:r>
            </a:p>
          </p:txBody>
        </p: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75789" y="11588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标注 45"/>
          <p:cNvSpPr/>
          <p:nvPr/>
        </p:nvSpPr>
        <p:spPr>
          <a:xfrm>
            <a:off x="6260325" y="1478175"/>
            <a:ext cx="4374338" cy="1230745"/>
          </a:xfrm>
          <a:prstGeom prst="wedgeRectCallout">
            <a:avLst>
              <a:gd name="adj1" fmla="val -63864"/>
              <a:gd name="adj2" fmla="val 217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a:t>作业</a:t>
            </a:r>
            <a:r>
              <a:rPr lang="en-US" altLang="zh-CN" sz="2000" dirty="0"/>
              <a:t>4</a:t>
            </a:r>
            <a:r>
              <a:rPr lang="zh-CN" altLang="en-US" sz="2000" dirty="0"/>
              <a:t>：</a:t>
            </a:r>
            <a:r>
              <a:rPr lang="en-US" altLang="zh-CN" sz="2000" dirty="0"/>
              <a:t>1</a:t>
            </a:r>
            <a:r>
              <a:rPr lang="zh-CN" altLang="en-US" sz="2000" dirty="0"/>
              <a:t>、写出计算左图的拓扑序列的过程；</a:t>
            </a:r>
            <a:r>
              <a:rPr lang="en-US" altLang="zh-CN" sz="2000" dirty="0"/>
              <a:t>2</a:t>
            </a:r>
            <a:r>
              <a:rPr lang="zh-CN" altLang="en-US" sz="2000" dirty="0"/>
              <a:t>、基于</a:t>
            </a:r>
            <a:r>
              <a:rPr lang="en-US" altLang="zh-CN" sz="2000" dirty="0"/>
              <a:t>1</a:t>
            </a:r>
            <a:r>
              <a:rPr lang="zh-CN" altLang="en-US" sz="2000" dirty="0"/>
              <a:t>的结果计算左图的关键路径，写出计算过程</a:t>
            </a:r>
          </a:p>
          <a:p>
            <a:pPr>
              <a:defRPr/>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44061" y="2852936"/>
            <a:ext cx="5500611"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018" name="标题 1"/>
          <p:cNvSpPr>
            <a:spLocks noGrp="1"/>
          </p:cNvSpPr>
          <p:nvPr>
            <p:ph type="title"/>
          </p:nvPr>
        </p:nvSpPr>
        <p:spPr>
          <a:xfrm>
            <a:off x="767408" y="76235"/>
            <a:ext cx="6480720" cy="581124"/>
          </a:xfrm>
        </p:spPr>
        <p:txBody>
          <a:bodyPr/>
          <a:lstStyle/>
          <a:p>
            <a:r>
              <a:rPr lang="zh-CN" altLang="en-US" sz="2800" dirty="0" smtClean="0"/>
              <a:t>第五次</a:t>
            </a:r>
            <a:r>
              <a:rPr lang="zh-CN" altLang="en-US" sz="2800" dirty="0"/>
              <a:t>上机作业</a:t>
            </a:r>
            <a:r>
              <a:rPr lang="zh-CN" altLang="en-US" sz="2800" dirty="0" smtClean="0"/>
              <a:t>（</a:t>
            </a:r>
            <a:r>
              <a:rPr lang="en-US" altLang="zh-CN" sz="2800" dirty="0" smtClean="0"/>
              <a:t>TBA</a:t>
            </a:r>
            <a:r>
              <a:rPr lang="zh-CN" altLang="en-US" sz="2800" dirty="0" smtClean="0"/>
              <a:t>）</a:t>
            </a:r>
            <a:endParaRPr lang="zh-CN" altLang="en-US" sz="2400" dirty="0"/>
          </a:p>
        </p:txBody>
      </p:sp>
      <p:sp>
        <p:nvSpPr>
          <p:cNvPr id="214019" name="Rectangle 10"/>
          <p:cNvSpPr>
            <a:spLocks noChangeArrowheads="1"/>
          </p:cNvSpPr>
          <p:nvPr/>
        </p:nvSpPr>
        <p:spPr bwMode="auto">
          <a:xfrm>
            <a:off x="1324348" y="908720"/>
            <a:ext cx="921702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a:t>
            </a:r>
            <a:r>
              <a:rPr lang="zh-CN" altLang="en-US" sz="2600" dirty="0"/>
              <a:t>三种算法的同步演示</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、基于下图构造图；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、分别使用深度优先遍历</a:t>
            </a:r>
            <a:r>
              <a:rPr lang="en-US" altLang="zh-CN" sz="2000" dirty="0"/>
              <a:t>(DFS)</a:t>
            </a:r>
            <a:r>
              <a:rPr lang="zh-CN" altLang="en-US" sz="2000" dirty="0"/>
              <a:t>、</a:t>
            </a:r>
            <a:r>
              <a:rPr lang="en-US" altLang="zh-CN" sz="2000" dirty="0"/>
              <a:t>Prim</a:t>
            </a:r>
            <a:r>
              <a:rPr lang="zh-CN" altLang="en-US" sz="2000" dirty="0"/>
              <a:t>、</a:t>
            </a:r>
            <a:r>
              <a:rPr lang="en-US" altLang="zh-CN" sz="2000" dirty="0" err="1"/>
              <a:t>Dijkstra</a:t>
            </a:r>
            <a:r>
              <a:rPr lang="zh-CN" altLang="en-US" sz="2000" dirty="0"/>
              <a:t>算法从任意用户输入的节点开始对图进行遍历、求</a:t>
            </a:r>
            <a:r>
              <a:rPr lang="en-US" altLang="zh-CN" sz="2000" dirty="0"/>
              <a:t>MST</a:t>
            </a:r>
            <a:r>
              <a:rPr lang="zh-CN" altLang="en-US" sz="2000" dirty="0"/>
              <a:t>及最短路径；</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、三个算法</a:t>
            </a:r>
            <a:r>
              <a:rPr lang="zh-CN" altLang="en-US" sz="2000" u="sng" dirty="0">
                <a:solidFill>
                  <a:srgbClr val="0000FF"/>
                </a:solidFill>
              </a:rPr>
              <a:t>同时</a:t>
            </a:r>
            <a:r>
              <a:rPr lang="zh-CN" altLang="en-US" sz="2000" dirty="0"/>
              <a:t>动态显示构造过程（非节点动态打印）；</a:t>
            </a:r>
            <a:endParaRPr lang="en-US" altLang="zh-CN" sz="2000" dirty="0"/>
          </a:p>
          <a:p>
            <a:pPr>
              <a:lnSpc>
                <a:spcPct val="90000"/>
              </a:lnSpc>
              <a:spcBef>
                <a:spcPct val="20000"/>
              </a:spcBef>
              <a:buClr>
                <a:schemeClr val="accent2"/>
              </a:buClr>
              <a:buSzPct val="80000"/>
            </a:pPr>
            <a:r>
              <a:rPr lang="en-US" altLang="zh-CN" sz="2000" dirty="0"/>
              <a:t>	4</a:t>
            </a:r>
            <a:r>
              <a:rPr lang="zh-CN" altLang="en-US" sz="2000" dirty="0"/>
              <a:t>、每一步都要求显示</a:t>
            </a:r>
            <a:r>
              <a:rPr lang="en-US" altLang="zh-CN" sz="2000" dirty="0"/>
              <a:t>/</a:t>
            </a:r>
            <a:r>
              <a:rPr lang="zh-CN" altLang="en-US" sz="2000" dirty="0"/>
              <a:t>打印所有试探的路径</a:t>
            </a:r>
            <a:r>
              <a:rPr lang="en-US" altLang="zh-CN" sz="2000" dirty="0"/>
              <a:t>(</a:t>
            </a:r>
            <a:r>
              <a:rPr lang="zh-CN" altLang="en-US" sz="2000" dirty="0"/>
              <a:t>见下一张</a:t>
            </a:r>
            <a:r>
              <a:rPr lang="en-US" altLang="zh-CN" sz="2000" dirty="0" err="1"/>
              <a:t>ppt</a:t>
            </a:r>
            <a:r>
              <a:rPr lang="en-US" altLang="zh-CN" sz="2000" dirty="0" smtClean="0"/>
              <a:t>)</a:t>
            </a:r>
            <a:r>
              <a:rPr lang="zh-CN" altLang="en-US" sz="2000" dirty="0" smtClean="0"/>
              <a:t>；</a:t>
            </a:r>
            <a:endParaRPr lang="en-US" altLang="zh-CN" sz="2000" dirty="0" smtClean="0"/>
          </a:p>
          <a:p>
            <a:pPr>
              <a:lnSpc>
                <a:spcPct val="90000"/>
              </a:lnSpc>
              <a:spcBef>
                <a:spcPct val="20000"/>
              </a:spcBef>
              <a:buClr>
                <a:schemeClr val="accent2"/>
              </a:buClr>
              <a:buSzPct val="80000"/>
            </a:pPr>
            <a:r>
              <a:rPr lang="en-US" altLang="zh-CN" sz="2000" dirty="0"/>
              <a:t>	</a:t>
            </a:r>
            <a:r>
              <a:rPr lang="en-US" altLang="zh-CN" sz="2000" dirty="0" smtClean="0"/>
              <a:t>5</a:t>
            </a:r>
            <a:r>
              <a:rPr lang="zh-CN" altLang="en-US" sz="2000" dirty="0" smtClean="0"/>
              <a:t>、不能把算法一次运行完并记录中间过程，然后基于中间变量画图。</a:t>
            </a:r>
            <a:endParaRPr lang="en-US" altLang="zh-CN" sz="26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1</a:t>
            </a:r>
            <a:r>
              <a:rPr lang="zh-CN" altLang="en-US" sz="2000" dirty="0" smtClean="0"/>
              <a:t>、</a:t>
            </a:r>
            <a:r>
              <a:rPr lang="zh-CN" altLang="en-US" sz="2000" dirty="0"/>
              <a:t>鼓励使用</a:t>
            </a:r>
            <a:r>
              <a:rPr lang="en-US" altLang="zh-CN" sz="2000" dirty="0"/>
              <a:t>MFC</a:t>
            </a:r>
            <a:r>
              <a:rPr lang="zh-CN" altLang="en-US" sz="2000" dirty="0"/>
              <a:t>进行</a:t>
            </a:r>
            <a:r>
              <a:rPr lang="zh-CN" altLang="en-US" sz="2000" dirty="0" smtClean="0"/>
              <a:t>可视化，如使用命令行</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t>
            </a:r>
            <a:r>
              <a:rPr lang="zh-CN" altLang="en-US" sz="2000" dirty="0" smtClean="0"/>
              <a:t>程序，必须使用</a:t>
            </a:r>
            <a:r>
              <a:rPr lang="en-US" altLang="zh-CN" sz="2000" dirty="0" smtClean="0"/>
              <a:t>EGE</a:t>
            </a:r>
            <a:r>
              <a:rPr lang="zh-CN" altLang="en-US" sz="2000" dirty="0" smtClean="0"/>
              <a:t>等图形库绘图；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2</a:t>
            </a:r>
            <a:r>
              <a:rPr lang="zh-CN" altLang="en-US" sz="2000" dirty="0" smtClean="0"/>
              <a:t>、如果能同时实现</a:t>
            </a:r>
            <a:r>
              <a:rPr lang="en-US" altLang="zh-CN" sz="2000" dirty="0" smtClean="0"/>
              <a:t>A*</a:t>
            </a:r>
            <a:r>
              <a:rPr lang="zh-CN" altLang="en-US" sz="2000" dirty="0" smtClean="0"/>
              <a:t>算法的可视化可加分。</a:t>
            </a:r>
            <a:endParaRPr lang="en-US" altLang="zh-CN" sz="2000" dirty="0"/>
          </a:p>
        </p:txBody>
      </p:sp>
      <p:sp>
        <p:nvSpPr>
          <p:cNvPr id="6" name="文本框 5"/>
          <p:cNvSpPr txBox="1"/>
          <p:nvPr/>
        </p:nvSpPr>
        <p:spPr>
          <a:xfrm>
            <a:off x="10460484" y="4180439"/>
            <a:ext cx="288032" cy="161583"/>
          </a:xfrm>
          <a:prstGeom prst="rect">
            <a:avLst/>
          </a:prstGeom>
          <a:solidFill>
            <a:srgbClr val="008000"/>
          </a:solidFill>
        </p:spPr>
        <p:txBody>
          <a:bodyPr wrap="square" lIns="0" tIns="0" rIns="0" bIns="0" rtlCol="0">
            <a:spAutoFit/>
          </a:bodyPr>
          <a:lstStyle/>
          <a:p>
            <a:r>
              <a:rPr lang="en-US" altLang="zh-CN" sz="1050" dirty="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7" name="文本框 6"/>
          <p:cNvSpPr txBox="1"/>
          <p:nvPr/>
        </p:nvSpPr>
        <p:spPr>
          <a:xfrm>
            <a:off x="10028436" y="3933057"/>
            <a:ext cx="288032" cy="161583"/>
          </a:xfrm>
          <a:prstGeom prst="rect">
            <a:avLst/>
          </a:prstGeom>
          <a:solidFill>
            <a:srgbClr val="008000"/>
          </a:solidFill>
        </p:spPr>
        <p:txBody>
          <a:bodyPr wrap="square" lIns="0" tIns="0" rIns="0" bIns="0" rtlCol="0">
            <a:spAutoFit/>
          </a:bodyPr>
          <a:lstStyle/>
          <a:p>
            <a:r>
              <a:rPr lang="en-US" altLang="zh-CN" sz="1050" dirty="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8" name="文本框 7"/>
          <p:cNvSpPr txBox="1"/>
          <p:nvPr/>
        </p:nvSpPr>
        <p:spPr>
          <a:xfrm>
            <a:off x="9380364" y="4373488"/>
            <a:ext cx="360040"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9" name="文本框 8"/>
          <p:cNvSpPr txBox="1"/>
          <p:nvPr/>
        </p:nvSpPr>
        <p:spPr>
          <a:xfrm>
            <a:off x="10100444" y="435523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0" name="文本框 9"/>
          <p:cNvSpPr txBox="1"/>
          <p:nvPr/>
        </p:nvSpPr>
        <p:spPr>
          <a:xfrm>
            <a:off x="9740404" y="450763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1" name="文本框 10"/>
          <p:cNvSpPr txBox="1"/>
          <p:nvPr/>
        </p:nvSpPr>
        <p:spPr>
          <a:xfrm>
            <a:off x="10388476" y="471527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2" name="文本框 11"/>
          <p:cNvSpPr txBox="1"/>
          <p:nvPr/>
        </p:nvSpPr>
        <p:spPr>
          <a:xfrm>
            <a:off x="10028436" y="4859288"/>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3" name="文本框 12"/>
          <p:cNvSpPr txBox="1"/>
          <p:nvPr/>
        </p:nvSpPr>
        <p:spPr>
          <a:xfrm>
            <a:off x="8876308" y="4859288"/>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14" name="文本框 13"/>
          <p:cNvSpPr txBox="1"/>
          <p:nvPr/>
        </p:nvSpPr>
        <p:spPr>
          <a:xfrm>
            <a:off x="8732292" y="5291336"/>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15" name="文本框 14"/>
          <p:cNvSpPr txBox="1"/>
          <p:nvPr/>
        </p:nvSpPr>
        <p:spPr>
          <a:xfrm>
            <a:off x="9092332" y="5507360"/>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16" name="文本框 15"/>
          <p:cNvSpPr txBox="1"/>
          <p:nvPr/>
        </p:nvSpPr>
        <p:spPr>
          <a:xfrm>
            <a:off x="9380364" y="507531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900</a:t>
            </a:r>
            <a:endParaRPr lang="zh-CN" altLang="en-US" sz="1000" dirty="0">
              <a:solidFill>
                <a:schemeClr val="accent1">
                  <a:lumMod val="60000"/>
                  <a:lumOff val="40000"/>
                </a:schemeClr>
              </a:solidFill>
            </a:endParaRPr>
          </a:p>
        </p:txBody>
      </p:sp>
      <p:sp>
        <p:nvSpPr>
          <p:cNvPr id="17" name="文本框 16"/>
          <p:cNvSpPr txBox="1"/>
          <p:nvPr/>
        </p:nvSpPr>
        <p:spPr>
          <a:xfrm>
            <a:off x="9740404" y="543535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18" name="文本框 17"/>
          <p:cNvSpPr txBox="1"/>
          <p:nvPr/>
        </p:nvSpPr>
        <p:spPr>
          <a:xfrm>
            <a:off x="10172452" y="543535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19" name="文本框 18"/>
          <p:cNvSpPr txBox="1"/>
          <p:nvPr/>
        </p:nvSpPr>
        <p:spPr>
          <a:xfrm>
            <a:off x="9668396" y="4931296"/>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0" name="文本框 19"/>
          <p:cNvSpPr txBox="1"/>
          <p:nvPr/>
        </p:nvSpPr>
        <p:spPr>
          <a:xfrm>
            <a:off x="10028436" y="5085184"/>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1" name="文本框 20"/>
          <p:cNvSpPr txBox="1"/>
          <p:nvPr/>
        </p:nvSpPr>
        <p:spPr>
          <a:xfrm>
            <a:off x="9452372" y="4725144"/>
            <a:ext cx="279648"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2" name="文本框 21"/>
          <p:cNvSpPr txBox="1"/>
          <p:nvPr/>
        </p:nvSpPr>
        <p:spPr>
          <a:xfrm>
            <a:off x="9956428" y="4643264"/>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
        <p:nvSpPr>
          <p:cNvPr id="23" name="爆炸形 2 22"/>
          <p:cNvSpPr/>
          <p:nvPr/>
        </p:nvSpPr>
        <p:spPr bwMode="auto">
          <a:xfrm>
            <a:off x="9073008" y="342528"/>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194091591"/>
      </p:ext>
    </p:extLst>
  </p:cSld>
  <p:clrMapOvr>
    <a:masterClrMapping/>
  </p:clrMapOvr>
  <p:transition spd="slow"/>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grpSp>
        <p:nvGrpSpPr>
          <p:cNvPr id="4" name="Group 58"/>
          <p:cNvGrpSpPr>
            <a:grpSpLocks/>
          </p:cNvGrpSpPr>
          <p:nvPr/>
        </p:nvGrpSpPr>
        <p:grpSpPr bwMode="auto">
          <a:xfrm>
            <a:off x="1631504" y="1700809"/>
            <a:ext cx="2797176" cy="2868613"/>
            <a:chOff x="408" y="310"/>
            <a:chExt cx="1762" cy="1807"/>
          </a:xfrm>
        </p:grpSpPr>
        <p:sp>
          <p:nvSpPr>
            <p:cNvPr id="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2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2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2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2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2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2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2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2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2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29" name="Group 58"/>
          <p:cNvGrpSpPr>
            <a:grpSpLocks/>
          </p:cNvGrpSpPr>
          <p:nvPr/>
        </p:nvGrpSpPr>
        <p:grpSpPr bwMode="auto">
          <a:xfrm>
            <a:off x="4766817" y="1700809"/>
            <a:ext cx="2797176" cy="2868613"/>
            <a:chOff x="408" y="310"/>
            <a:chExt cx="1762" cy="1807"/>
          </a:xfrm>
        </p:grpSpPr>
        <p:sp>
          <p:nvSpPr>
            <p:cNvPr id="3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39"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40"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41"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42"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43"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44"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4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4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4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4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4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5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5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5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5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54" name="Group 58"/>
          <p:cNvGrpSpPr>
            <a:grpSpLocks/>
          </p:cNvGrpSpPr>
          <p:nvPr/>
        </p:nvGrpSpPr>
        <p:grpSpPr bwMode="auto">
          <a:xfrm>
            <a:off x="7831039" y="1690490"/>
            <a:ext cx="2797176" cy="2868613"/>
            <a:chOff x="408" y="310"/>
            <a:chExt cx="1762" cy="1807"/>
          </a:xfrm>
        </p:grpSpPr>
        <p:sp>
          <p:nvSpPr>
            <p:cNvPr id="5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6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6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6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6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7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7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7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7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7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7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7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7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7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79" name="文本框 78"/>
          <p:cNvSpPr txBox="1"/>
          <p:nvPr/>
        </p:nvSpPr>
        <p:spPr>
          <a:xfrm>
            <a:off x="2517888" y="4653559"/>
            <a:ext cx="1447800" cy="461665"/>
          </a:xfrm>
          <a:prstGeom prst="rect">
            <a:avLst/>
          </a:prstGeom>
          <a:noFill/>
        </p:spPr>
        <p:txBody>
          <a:bodyPr wrap="square" rtlCol="0">
            <a:spAutoFit/>
          </a:bodyPr>
          <a:lstStyle/>
          <a:p>
            <a:r>
              <a:rPr lang="en-US" altLang="zh-CN" dirty="0"/>
              <a:t>DFS</a:t>
            </a:r>
            <a:endParaRPr lang="zh-CN" altLang="en-US" dirty="0"/>
          </a:p>
        </p:txBody>
      </p:sp>
      <p:sp>
        <p:nvSpPr>
          <p:cNvPr id="80" name="文本框 79"/>
          <p:cNvSpPr txBox="1"/>
          <p:nvPr/>
        </p:nvSpPr>
        <p:spPr>
          <a:xfrm>
            <a:off x="8745439" y="4653559"/>
            <a:ext cx="1371600" cy="461665"/>
          </a:xfrm>
          <a:prstGeom prst="rect">
            <a:avLst/>
          </a:prstGeom>
          <a:noFill/>
        </p:spPr>
        <p:txBody>
          <a:bodyPr wrap="square" rtlCol="0">
            <a:spAutoFit/>
          </a:bodyPr>
          <a:lstStyle/>
          <a:p>
            <a:r>
              <a:rPr lang="en-US" altLang="zh-CN" dirty="0" err="1"/>
              <a:t>Dijkstra</a:t>
            </a:r>
            <a:endParaRPr lang="zh-CN" altLang="en-US" dirty="0"/>
          </a:p>
        </p:txBody>
      </p:sp>
      <p:sp>
        <p:nvSpPr>
          <p:cNvPr id="81" name="文本框 80"/>
          <p:cNvSpPr txBox="1"/>
          <p:nvPr/>
        </p:nvSpPr>
        <p:spPr>
          <a:xfrm>
            <a:off x="5636322" y="4650403"/>
            <a:ext cx="1447800" cy="461665"/>
          </a:xfrm>
          <a:prstGeom prst="rect">
            <a:avLst/>
          </a:prstGeom>
          <a:noFill/>
        </p:spPr>
        <p:txBody>
          <a:bodyPr wrap="square" rtlCol="0">
            <a:spAutoFit/>
          </a:bodyPr>
          <a:lstStyle/>
          <a:p>
            <a:r>
              <a:rPr lang="en-US" altLang="zh-CN" dirty="0"/>
              <a:t>Prim</a:t>
            </a:r>
            <a:endParaRPr lang="zh-CN" altLang="en-US" dirty="0"/>
          </a:p>
        </p:txBody>
      </p:sp>
      <p:cxnSp>
        <p:nvCxnSpPr>
          <p:cNvPr id="94" name="直接连接符 93"/>
          <p:cNvCxnSpPr>
            <a:stCxn id="30" idx="0"/>
            <a:endCxn id="42" idx="2"/>
          </p:cNvCxnSpPr>
          <p:nvPr/>
        </p:nvCxnSpPr>
        <p:spPr bwMode="auto">
          <a:xfrm>
            <a:off x="5757418" y="2208808"/>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6" name="直接连接符 95"/>
          <p:cNvCxnSpPr/>
          <p:nvPr/>
        </p:nvCxnSpPr>
        <p:spPr bwMode="auto">
          <a:xfrm>
            <a:off x="5087889" y="3361054"/>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bwMode="auto">
          <a:xfrm>
            <a:off x="8172518" y="3350735"/>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
        <p:nvSpPr>
          <p:cNvPr id="99" name="文本框 98"/>
          <p:cNvSpPr txBox="1"/>
          <p:nvPr/>
        </p:nvSpPr>
        <p:spPr>
          <a:xfrm>
            <a:off x="2063552" y="5229200"/>
            <a:ext cx="8570912" cy="1569660"/>
          </a:xfrm>
          <a:prstGeom prst="rect">
            <a:avLst/>
          </a:prstGeom>
          <a:noFill/>
        </p:spPr>
        <p:txBody>
          <a:bodyPr wrap="square" rtlCol="0">
            <a:spAutoFit/>
          </a:bodyPr>
          <a:lstStyle/>
          <a:p>
            <a:r>
              <a:rPr lang="zh-CN" altLang="en-US" dirty="0"/>
              <a:t>三个算法同时</a:t>
            </a:r>
            <a:r>
              <a:rPr lang="zh-CN" altLang="en-US" dirty="0" smtClean="0"/>
              <a:t>运行（</a:t>
            </a:r>
            <a:r>
              <a:rPr lang="en-US" altLang="zh-CN" dirty="0" smtClean="0"/>
              <a:t>PS</a:t>
            </a:r>
            <a:r>
              <a:rPr lang="zh-CN" altLang="en-US" dirty="0" smtClean="0"/>
              <a:t>可以考虑假同步，不需要一定使用多线程），</a:t>
            </a:r>
            <a:r>
              <a:rPr lang="zh-CN" altLang="en-US" dirty="0"/>
              <a:t>每一步需要把所有试探</a:t>
            </a:r>
            <a:r>
              <a:rPr lang="en-US" altLang="zh-CN" dirty="0"/>
              <a:t>/</a:t>
            </a:r>
            <a:r>
              <a:rPr lang="zh-CN" altLang="en-US" dirty="0"/>
              <a:t>考虑的边突出显示（上图中的绿色边），并分别基于三个算法打印出辅助数据以便进行下一步路径的</a:t>
            </a:r>
            <a:r>
              <a:rPr lang="zh-CN" altLang="en-US" dirty="0" smtClean="0"/>
              <a:t>判定，</a:t>
            </a:r>
            <a:r>
              <a:rPr lang="en-US" altLang="zh-CN" dirty="0" smtClean="0"/>
              <a:t>PS</a:t>
            </a:r>
            <a:r>
              <a:rPr lang="zh-CN" altLang="en-US" dirty="0" smtClean="0"/>
              <a:t>：</a:t>
            </a:r>
            <a:r>
              <a:rPr lang="en-US" altLang="zh-CN" dirty="0" smtClean="0"/>
              <a:t>DFS</a:t>
            </a:r>
            <a:r>
              <a:rPr lang="zh-CN" altLang="en-US" dirty="0" smtClean="0"/>
              <a:t>也有备选边</a:t>
            </a:r>
            <a:endParaRPr lang="zh-CN" altLang="en-US" dirty="0"/>
          </a:p>
        </p:txBody>
      </p:sp>
      <p:cxnSp>
        <p:nvCxnSpPr>
          <p:cNvPr id="82" name="直接连接符 81"/>
          <p:cNvCxnSpPr>
            <a:stCxn id="13" idx="5"/>
          </p:cNvCxnSpPr>
          <p:nvPr/>
        </p:nvCxnSpPr>
        <p:spPr bwMode="auto">
          <a:xfrm>
            <a:off x="2021749" y="3361054"/>
            <a:ext cx="255868"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442559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767408" y="76235"/>
            <a:ext cx="6480720" cy="581124"/>
          </a:xfrm>
        </p:spPr>
        <p:txBody>
          <a:bodyPr/>
          <a:lstStyle/>
          <a:p>
            <a:r>
              <a:rPr lang="zh-CN" altLang="en-US" sz="2800" dirty="0"/>
              <a:t>第五次上机作业</a:t>
            </a:r>
            <a:r>
              <a:rPr lang="zh-CN" altLang="en-US" sz="2800" dirty="0" smtClean="0"/>
              <a:t>（</a:t>
            </a:r>
            <a:r>
              <a:rPr lang="en-US" altLang="zh-CN" sz="2800" dirty="0" smtClean="0"/>
              <a:t>TBA</a:t>
            </a:r>
            <a:r>
              <a:rPr lang="zh-CN" altLang="en-US" sz="2800" dirty="0" smtClean="0"/>
              <a:t>）</a:t>
            </a:r>
            <a:endParaRPr lang="zh-CN" altLang="en-US" sz="2400" dirty="0"/>
          </a:p>
        </p:txBody>
      </p:sp>
      <p:sp>
        <p:nvSpPr>
          <p:cNvPr id="214019" name="Rectangle 10"/>
          <p:cNvSpPr>
            <a:spLocks noChangeArrowheads="1"/>
          </p:cNvSpPr>
          <p:nvPr/>
        </p:nvSpPr>
        <p:spPr bwMode="auto">
          <a:xfrm>
            <a:off x="1199456" y="1268760"/>
            <a:ext cx="10225136"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800" dirty="0"/>
              <a:t> </a:t>
            </a:r>
            <a:r>
              <a:rPr lang="zh-CN" altLang="en-US" sz="2800" dirty="0" smtClean="0"/>
              <a:t>题目</a:t>
            </a:r>
            <a:r>
              <a:rPr lang="en-US" altLang="zh-CN" sz="2800" dirty="0" smtClean="0"/>
              <a:t>2</a:t>
            </a:r>
            <a:r>
              <a:rPr lang="zh-CN" altLang="en-US" sz="2800" dirty="0" smtClean="0"/>
              <a:t>：讲解三</a:t>
            </a:r>
            <a:r>
              <a:rPr lang="zh-CN" altLang="en-US" sz="2800" dirty="0"/>
              <a:t>种算法</a:t>
            </a:r>
            <a:r>
              <a:rPr lang="zh-CN" altLang="en-US" sz="2800" dirty="0" smtClean="0"/>
              <a:t>的</a:t>
            </a:r>
            <a:r>
              <a:rPr lang="zh-CN" altLang="en-US" sz="2800" smtClean="0"/>
              <a:t>小视频（分数上限会略低）</a:t>
            </a:r>
            <a:endParaRPr lang="en-US" altLang="zh-CN" sz="2800" dirty="0"/>
          </a:p>
          <a:p>
            <a:pPr>
              <a:lnSpc>
                <a:spcPct val="90000"/>
              </a:lnSpc>
              <a:spcBef>
                <a:spcPct val="20000"/>
              </a:spcBef>
              <a:buClr>
                <a:schemeClr val="accent2"/>
              </a:buClr>
              <a:buSzPct val="80000"/>
              <a:buFont typeface="Wingdings" panose="05000000000000000000" pitchFamily="2" charset="2"/>
              <a:buNone/>
            </a:pPr>
            <a:r>
              <a:rPr lang="zh-CN" altLang="en-US" sz="2800" dirty="0"/>
              <a:t> 需求：</a:t>
            </a:r>
            <a:endParaRPr lang="en-US" altLang="zh-CN" sz="2800" dirty="0"/>
          </a:p>
          <a:p>
            <a:pPr>
              <a:lnSpc>
                <a:spcPct val="90000"/>
              </a:lnSpc>
              <a:spcBef>
                <a:spcPct val="20000"/>
              </a:spcBef>
              <a:buClr>
                <a:schemeClr val="accent2"/>
              </a:buClr>
              <a:buSzPct val="80000"/>
              <a:buFont typeface="Wingdings" panose="05000000000000000000" pitchFamily="2" charset="2"/>
              <a:buNone/>
            </a:pPr>
            <a:r>
              <a:rPr lang="en-US" altLang="zh-CN" sz="2400" dirty="0"/>
              <a:t>	1</a:t>
            </a:r>
            <a:r>
              <a:rPr lang="zh-CN" altLang="en-US" sz="2400" dirty="0" smtClean="0"/>
              <a:t>、</a:t>
            </a:r>
            <a:r>
              <a:rPr lang="zh-CN" altLang="en-US" sz="2400" dirty="0"/>
              <a:t>以教学</a:t>
            </a:r>
            <a:r>
              <a:rPr lang="zh-CN" altLang="en-US" sz="2400" dirty="0" smtClean="0"/>
              <a:t>视频</a:t>
            </a:r>
            <a:r>
              <a:rPr lang="en-US" altLang="zh-CN" sz="2400" dirty="0" smtClean="0"/>
              <a:t>/</a:t>
            </a:r>
            <a:r>
              <a:rPr lang="zh-CN" altLang="en-US" sz="2400" dirty="0" smtClean="0"/>
              <a:t>微课的方式呈现，假设你是老师，试着用</a:t>
            </a:r>
            <a:r>
              <a:rPr lang="zh-CN" altLang="en-US" sz="2400" u="sng" dirty="0" smtClean="0">
                <a:solidFill>
                  <a:srgbClr val="0000FF"/>
                </a:solidFill>
              </a:rPr>
              <a:t>生动的动画、语言、案例</a:t>
            </a:r>
            <a:r>
              <a:rPr lang="zh-CN" altLang="en-US" sz="2400" dirty="0" smtClean="0"/>
              <a:t>把本章关键的三个算法深度</a:t>
            </a:r>
            <a:r>
              <a:rPr lang="zh-CN" altLang="en-US" sz="2400" dirty="0"/>
              <a:t>优先遍历</a:t>
            </a:r>
            <a:r>
              <a:rPr lang="en-US" altLang="zh-CN" sz="2400" dirty="0"/>
              <a:t>(DFS)</a:t>
            </a:r>
            <a:r>
              <a:rPr lang="zh-CN" altLang="en-US" sz="2400" dirty="0"/>
              <a:t>、</a:t>
            </a:r>
            <a:r>
              <a:rPr lang="en-US" altLang="zh-CN" sz="2400" dirty="0"/>
              <a:t>Prim</a:t>
            </a:r>
            <a:r>
              <a:rPr lang="zh-CN" altLang="en-US" sz="2400" dirty="0"/>
              <a:t>、</a:t>
            </a:r>
            <a:r>
              <a:rPr lang="en-US" altLang="zh-CN" sz="2400" dirty="0" err="1"/>
              <a:t>Dijkstra</a:t>
            </a:r>
            <a:r>
              <a:rPr lang="zh-CN" altLang="en-US" sz="2400" dirty="0" smtClean="0"/>
              <a:t>算法讲解清楚，不限案例，必须要有这三个</a:t>
            </a:r>
            <a:r>
              <a:rPr lang="zh-CN" altLang="en-US" sz="2400" u="sng" dirty="0">
                <a:solidFill>
                  <a:srgbClr val="0000FF"/>
                </a:solidFill>
              </a:rPr>
              <a:t>算法的对比</a:t>
            </a:r>
            <a:r>
              <a:rPr lang="zh-CN" altLang="en-US" sz="2400" dirty="0" smtClean="0"/>
              <a:t>；</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endParaRPr lang="en-US" altLang="zh-CN" sz="2400" dirty="0"/>
          </a:p>
          <a:p>
            <a:pPr>
              <a:lnSpc>
                <a:spcPct val="90000"/>
              </a:lnSpc>
              <a:spcBef>
                <a:spcPct val="20000"/>
              </a:spcBef>
              <a:buClr>
                <a:schemeClr val="accent2"/>
              </a:buClr>
              <a:buSzPct val="80000"/>
              <a:buFont typeface="Wingdings" panose="05000000000000000000" pitchFamily="2" charset="2"/>
              <a:buNone/>
            </a:pPr>
            <a:r>
              <a:rPr lang="en-US" altLang="zh-CN" sz="2400" dirty="0" smtClean="0"/>
              <a:t>	2</a:t>
            </a:r>
            <a:r>
              <a:rPr lang="zh-CN" altLang="en-US" sz="2400" dirty="0" smtClean="0"/>
              <a:t>、请把姓名、班级等信息放在视频的首页，最好能传上网（</a:t>
            </a:r>
            <a:r>
              <a:rPr lang="en-US" altLang="zh-CN" sz="2400" dirty="0" smtClean="0"/>
              <a:t>b</a:t>
            </a:r>
            <a:r>
              <a:rPr lang="zh-CN" altLang="en-US" sz="2400" dirty="0" smtClean="0"/>
              <a:t>站等）；</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dirty="0"/>
              <a:t>	</a:t>
            </a:r>
            <a:r>
              <a:rPr lang="en-US" altLang="zh-CN" sz="2400" dirty="0" smtClean="0"/>
              <a:t>3</a:t>
            </a:r>
            <a:r>
              <a:rPr lang="zh-CN" altLang="en-US" sz="2400" dirty="0" smtClean="0"/>
              <a:t>、评价指标：生动，易懂（问题的导入；算法思想的讲解；算法流程和代码的演示和讲解）</a:t>
            </a:r>
            <a:endParaRPr lang="en-US" altLang="zh-CN" sz="2400" dirty="0"/>
          </a:p>
          <a:p>
            <a:pPr>
              <a:lnSpc>
                <a:spcPct val="90000"/>
              </a:lnSpc>
              <a:spcBef>
                <a:spcPct val="20000"/>
              </a:spcBef>
              <a:buClr>
                <a:schemeClr val="accent2"/>
              </a:buClr>
              <a:buSzPct val="80000"/>
              <a:buFont typeface="Wingdings" panose="05000000000000000000" pitchFamily="2" charset="2"/>
              <a:buNone/>
            </a:pPr>
            <a:endParaRPr lang="en-US" altLang="zh-CN" sz="2400" dirty="0" smtClean="0"/>
          </a:p>
        </p:txBody>
      </p:sp>
      <p:sp>
        <p:nvSpPr>
          <p:cNvPr id="4" name="爆炸形 2 3"/>
          <p:cNvSpPr/>
          <p:nvPr/>
        </p:nvSpPr>
        <p:spPr bwMode="auto">
          <a:xfrm>
            <a:off x="8976320" y="4797152"/>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288718496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ss0.bdstatic.com/70cFuHSh_Q1YnxGkpoWK1HF6hhy/it/u=576664560,851399572&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313" y="4821401"/>
            <a:ext cx="3041031" cy="1700808"/>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idx="4294967295"/>
          </p:nvPr>
        </p:nvSpPr>
        <p:spPr>
          <a:xfrm>
            <a:off x="551383" y="115888"/>
            <a:ext cx="5599929"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zh-CN" altLang="en-US" sz="3600" b="1" dirty="0" smtClean="0"/>
              <a:t>第</a:t>
            </a:r>
            <a:r>
              <a:rPr lang="zh-CN" altLang="en-US" sz="3600" dirty="0" smtClean="0"/>
              <a:t>七、九、十</a:t>
            </a:r>
            <a:r>
              <a:rPr lang="zh-CN" altLang="en-US" sz="3600" b="1" dirty="0" smtClean="0"/>
              <a:t>章</a:t>
            </a:r>
            <a:r>
              <a:rPr lang="zh-CN" altLang="en-US" sz="3600" b="1" dirty="0"/>
              <a:t>要点回顾</a:t>
            </a:r>
          </a:p>
        </p:txBody>
      </p:sp>
      <p:sp>
        <p:nvSpPr>
          <p:cNvPr id="8195" name="Rectangle 3"/>
          <p:cNvSpPr>
            <a:spLocks noGrp="1" noChangeArrowheads="1"/>
          </p:cNvSpPr>
          <p:nvPr>
            <p:ph type="body" idx="4294967295"/>
          </p:nvPr>
        </p:nvSpPr>
        <p:spPr>
          <a:xfrm>
            <a:off x="263352" y="1196752"/>
            <a:ext cx="6788968" cy="4114800"/>
          </a:xfrm>
        </p:spPr>
        <p:txBody>
          <a:bodyPr/>
          <a:lstStyle/>
          <a:p>
            <a:pPr>
              <a:defRPr/>
            </a:pPr>
            <a:r>
              <a:rPr lang="zh-CN" altLang="en-US" b="1" dirty="0" smtClean="0"/>
              <a:t>静态搜索</a:t>
            </a:r>
            <a:endParaRPr lang="en-US" altLang="zh-CN" b="1" dirty="0" smtClean="0"/>
          </a:p>
          <a:p>
            <a:pPr lvl="1">
              <a:defRPr/>
            </a:pPr>
            <a:r>
              <a:rPr lang="zh-CN" altLang="en-US" b="1" dirty="0" smtClean="0"/>
              <a:t>顺序、折半、分块</a:t>
            </a:r>
            <a:endParaRPr lang="en-US" altLang="zh-CN" b="1" dirty="0" smtClean="0"/>
          </a:p>
          <a:p>
            <a:pPr>
              <a:defRPr/>
            </a:pPr>
            <a:r>
              <a:rPr lang="zh-CN" altLang="en-US" b="1" dirty="0" smtClean="0"/>
              <a:t>动态搜索</a:t>
            </a:r>
            <a:endParaRPr lang="en-US" altLang="zh-CN" b="1" dirty="0" smtClean="0"/>
          </a:p>
          <a:p>
            <a:pPr lvl="1">
              <a:defRPr/>
            </a:pPr>
            <a:r>
              <a:rPr lang="en-US" altLang="zh-CN" b="1" dirty="0" smtClean="0"/>
              <a:t>BST</a:t>
            </a:r>
            <a:r>
              <a:rPr lang="zh-CN" altLang="en-US" b="1" dirty="0" smtClean="0"/>
              <a:t>、</a:t>
            </a:r>
            <a:r>
              <a:rPr lang="en-US" altLang="zh-CN" b="1" dirty="0" smtClean="0"/>
              <a:t>AVL</a:t>
            </a:r>
            <a:r>
              <a:rPr lang="zh-CN" altLang="en-US" b="1" dirty="0" smtClean="0"/>
              <a:t>、</a:t>
            </a:r>
            <a:r>
              <a:rPr lang="en-US" altLang="zh-CN" b="1" dirty="0" smtClean="0"/>
              <a:t>RBT</a:t>
            </a:r>
          </a:p>
          <a:p>
            <a:pPr>
              <a:defRPr/>
            </a:pPr>
            <a:r>
              <a:rPr lang="zh-CN" altLang="en-US" b="1" dirty="0" smtClean="0"/>
              <a:t>外部搜索</a:t>
            </a:r>
            <a:endParaRPr lang="en-US" altLang="zh-CN" b="1" dirty="0" smtClean="0"/>
          </a:p>
          <a:p>
            <a:pPr lvl="1">
              <a:defRPr/>
            </a:pPr>
            <a:r>
              <a:rPr lang="en-US" altLang="zh-CN" b="1" dirty="0" smtClean="0"/>
              <a:t>B-Tree</a:t>
            </a:r>
            <a:r>
              <a:rPr lang="zh-CN" altLang="en-US" b="1" dirty="0" smtClean="0"/>
              <a:t>、</a:t>
            </a:r>
            <a:r>
              <a:rPr lang="en-US" altLang="zh-CN" b="1" dirty="0" smtClean="0"/>
              <a:t>B+-Tree</a:t>
            </a:r>
          </a:p>
        </p:txBody>
      </p:sp>
      <p:pic>
        <p:nvPicPr>
          <p:cNvPr id="2" name="图片 1"/>
          <p:cNvPicPr>
            <a:picLocks noChangeAspect="1"/>
          </p:cNvPicPr>
          <p:nvPr/>
        </p:nvPicPr>
        <p:blipFill>
          <a:blip r:embed="rId4"/>
          <a:stretch>
            <a:fillRect/>
          </a:stretch>
        </p:blipFill>
        <p:spPr>
          <a:xfrm>
            <a:off x="7005280" y="937350"/>
            <a:ext cx="5139392" cy="3699964"/>
          </a:xfrm>
          <a:prstGeom prst="rect">
            <a:avLst/>
          </a:prstGeom>
        </p:spPr>
      </p:pic>
      <p:sp>
        <p:nvSpPr>
          <p:cNvPr id="3" name="文本框 2"/>
          <p:cNvSpPr txBox="1"/>
          <p:nvPr/>
        </p:nvSpPr>
        <p:spPr>
          <a:xfrm>
            <a:off x="7606251" y="1412776"/>
            <a:ext cx="2165250" cy="1200329"/>
          </a:xfrm>
          <a:prstGeom prst="rect">
            <a:avLst/>
          </a:prstGeom>
          <a:noFill/>
        </p:spPr>
        <p:txBody>
          <a:bodyPr wrap="square" rtlCol="0">
            <a:spAutoFit/>
          </a:bodyPr>
          <a:lstStyle/>
          <a:p>
            <a:r>
              <a:rPr lang="zh-CN" altLang="en-US" sz="1800" dirty="0">
                <a:solidFill>
                  <a:schemeClr val="bg1"/>
                </a:solidFill>
              </a:rPr>
              <a:t>海量内部数据</a:t>
            </a:r>
            <a:r>
              <a:rPr lang="zh-CN" altLang="en-US" sz="1800" dirty="0" smtClean="0">
                <a:solidFill>
                  <a:schemeClr val="bg1"/>
                </a:solidFill>
              </a:rPr>
              <a:t>搜索</a:t>
            </a:r>
            <a:r>
              <a:rPr lang="en-US" altLang="zh-CN" sz="1800" dirty="0" smtClean="0">
                <a:solidFill>
                  <a:schemeClr val="bg1"/>
                </a:solidFill>
              </a:rPr>
              <a:t>/</a:t>
            </a:r>
            <a:r>
              <a:rPr lang="zh-CN" altLang="en-US" sz="1800" dirty="0" smtClean="0">
                <a:solidFill>
                  <a:schemeClr val="bg1"/>
                </a:solidFill>
              </a:rPr>
              <a:t>排序用</a:t>
            </a:r>
            <a:r>
              <a:rPr lang="zh-CN" altLang="en-US" sz="1800" dirty="0">
                <a:solidFill>
                  <a:schemeClr val="bg1"/>
                </a:solidFill>
              </a:rPr>
              <a:t>什么</a:t>
            </a:r>
            <a:r>
              <a:rPr lang="zh-CN" altLang="en-US" sz="1800" dirty="0" smtClean="0">
                <a:solidFill>
                  <a:schemeClr val="bg1"/>
                </a:solidFill>
              </a:rPr>
              <a:t>？</a:t>
            </a:r>
            <a:endParaRPr lang="en-US" altLang="zh-CN" sz="1800" dirty="0" smtClean="0">
              <a:solidFill>
                <a:schemeClr val="bg1"/>
              </a:solidFill>
            </a:endParaRPr>
          </a:p>
          <a:p>
            <a:r>
              <a:rPr lang="zh-CN" altLang="en-US" sz="1800" dirty="0" smtClean="0">
                <a:solidFill>
                  <a:schemeClr val="bg1"/>
                </a:solidFill>
              </a:rPr>
              <a:t>海量</a:t>
            </a:r>
            <a:r>
              <a:rPr lang="zh-CN" altLang="en-US" sz="1800" dirty="0">
                <a:solidFill>
                  <a:schemeClr val="bg1"/>
                </a:solidFill>
              </a:rPr>
              <a:t>外部数据</a:t>
            </a:r>
            <a:r>
              <a:rPr lang="zh-CN" altLang="en-US" sz="1800" dirty="0" smtClean="0">
                <a:solidFill>
                  <a:schemeClr val="bg1"/>
                </a:solidFill>
              </a:rPr>
              <a:t>查找</a:t>
            </a:r>
            <a:r>
              <a:rPr lang="en-US" altLang="zh-CN" sz="1800" dirty="0" smtClean="0">
                <a:solidFill>
                  <a:schemeClr val="bg1"/>
                </a:solidFill>
              </a:rPr>
              <a:t>/</a:t>
            </a:r>
            <a:r>
              <a:rPr lang="zh-CN" altLang="en-US" sz="1800" dirty="0" smtClean="0">
                <a:solidFill>
                  <a:schemeClr val="bg1"/>
                </a:solidFill>
              </a:rPr>
              <a:t>排序用</a:t>
            </a:r>
            <a:r>
              <a:rPr lang="zh-CN" altLang="en-US" sz="1800" dirty="0">
                <a:solidFill>
                  <a:schemeClr val="bg1"/>
                </a:solidFill>
              </a:rPr>
              <a:t>什么？</a:t>
            </a:r>
          </a:p>
        </p:txBody>
      </p:sp>
      <p:pic>
        <p:nvPicPr>
          <p:cNvPr id="10" name="Picture 4" descr="https://timgsa.baidu.com/timg?image&amp;quality=80&amp;size=b9999_10000&amp;sec=1571456799010&amp;di=8f14e04744e94a7d2ba4078a4fc67c85&amp;imgtype=0&amp;src=http%3A%2F%2Fe.hiphotos.baidu.com%2Fzhidao%2Fpic%2Fitem%2F37d12f2eb9389b502b9fcbba8735e5dde6116ef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440" y="4653136"/>
            <a:ext cx="2304256" cy="194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imgsa.baidu.com/timg?image&amp;quality=80&amp;size=b9999_10000&amp;sec=1571457320680&amp;di=f06398444c3c09d466471f68cf7ddafd&amp;imgtype=jpg&amp;src=http%3A%2F%2Fwww.51cto.com%2Ffiles%2Fuploadimg%2F20080305%2F09371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4675657"/>
            <a:ext cx="1872208" cy="1881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2747" y="4860405"/>
            <a:ext cx="1661805" cy="16618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3719736" y="1196752"/>
            <a:ext cx="6788968" cy="41148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zh-CN" altLang="en-US" b="1" dirty="0" smtClean="0"/>
              <a:t>内部排序</a:t>
            </a:r>
            <a:endParaRPr lang="en-US" altLang="zh-CN" b="1" dirty="0" smtClean="0"/>
          </a:p>
          <a:p>
            <a:pPr lvl="1" fontAlgn="auto">
              <a:spcAft>
                <a:spcPts val="0"/>
              </a:spcAft>
              <a:defRPr/>
            </a:pPr>
            <a:r>
              <a:rPr lang="zh-CN" altLang="en-US" b="1" dirty="0" smtClean="0"/>
              <a:t>归并、快速、堆排序</a:t>
            </a:r>
            <a:endParaRPr lang="en-US" altLang="zh-CN" b="1" dirty="0" smtClean="0"/>
          </a:p>
          <a:p>
            <a:pPr fontAlgn="auto">
              <a:spcAft>
                <a:spcPts val="0"/>
              </a:spcAft>
              <a:defRPr/>
            </a:pPr>
            <a:r>
              <a:rPr lang="zh-CN" altLang="en-US" b="1" dirty="0" smtClean="0"/>
              <a:t>外部排序</a:t>
            </a:r>
            <a:endParaRPr lang="en-US" altLang="zh-CN" b="1" dirty="0" smtClean="0"/>
          </a:p>
          <a:p>
            <a:pPr lvl="1" fontAlgn="auto">
              <a:spcAft>
                <a:spcPts val="0"/>
              </a:spcAft>
              <a:defRPr/>
            </a:pPr>
            <a:r>
              <a:rPr lang="en-US" altLang="zh-CN" b="1" dirty="0" smtClean="0"/>
              <a:t>K</a:t>
            </a:r>
            <a:r>
              <a:rPr lang="zh-CN" altLang="en-US" b="1" dirty="0" smtClean="0"/>
              <a:t>路平衡归并</a:t>
            </a:r>
            <a:endParaRPr lang="en-US" altLang="zh-CN" b="1" dirty="0" smtClean="0"/>
          </a:p>
          <a:p>
            <a:pPr lvl="1" fontAlgn="auto">
              <a:spcAft>
                <a:spcPts val="0"/>
              </a:spcAft>
              <a:defRPr/>
            </a:pPr>
            <a:r>
              <a:rPr lang="zh-CN" altLang="en-US" b="1" dirty="0" smtClean="0"/>
              <a:t>最佳归并树</a:t>
            </a:r>
            <a:endParaRPr lang="en-US" altLang="zh-CN" b="1" dirty="0" smtClean="0"/>
          </a:p>
          <a:p>
            <a:pPr lvl="1" fontAlgn="auto">
              <a:spcAft>
                <a:spcPts val="0"/>
              </a:spcAft>
              <a:defRPr/>
            </a:pPr>
            <a:r>
              <a:rPr lang="zh-CN" altLang="en-US" b="1" dirty="0"/>
              <a:t>败者</a:t>
            </a:r>
            <a:r>
              <a:rPr lang="zh-CN" altLang="en-US" b="1" dirty="0" smtClean="0"/>
              <a:t>树</a:t>
            </a:r>
            <a:endParaRPr lang="en-US" altLang="zh-CN" b="1" dirty="0" smtClean="0"/>
          </a:p>
        </p:txBody>
      </p:sp>
    </p:spTree>
    <p:extLst>
      <p:ext uri="{BB962C8B-B14F-4D97-AF65-F5344CB8AC3E}">
        <p14:creationId xmlns:p14="http://schemas.microsoft.com/office/powerpoint/2010/main" val="66294179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1027"/>
          <p:cNvSpPr>
            <a:spLocks noGrp="1" noChangeArrowheads="1"/>
          </p:cNvSpPr>
          <p:nvPr>
            <p:ph type="body" idx="4294967295"/>
          </p:nvPr>
        </p:nvSpPr>
        <p:spPr>
          <a:xfrm>
            <a:off x="733859" y="980728"/>
            <a:ext cx="10016622" cy="5486400"/>
          </a:xfrm>
        </p:spPr>
        <p:txBody>
          <a:bodyPr>
            <a:normAutofit/>
          </a:bodyPr>
          <a:lstStyle/>
          <a:p>
            <a:pPr algn="just" eaLnBrk="1" hangingPunct="1">
              <a:buFont typeface="Wingdings" panose="05000000000000000000" pitchFamily="2" charset="2"/>
              <a:buNone/>
              <a:defRPr/>
            </a:pPr>
            <a:r>
              <a:rPr kumimoji="1" lang="en-US" altLang="zh-CN" b="1" dirty="0" smtClean="0">
                <a:solidFill>
                  <a:schemeClr val="folHlink"/>
                </a:solidFill>
                <a:latin typeface="Times New Roman" panose="02020603050405020304" pitchFamily="18" charset="0"/>
              </a:rPr>
              <a:t>	  </a:t>
            </a:r>
            <a:r>
              <a:rPr kumimoji="1" lang="zh-CN" altLang="en-US" b="1" dirty="0" smtClean="0">
                <a:solidFill>
                  <a:schemeClr val="folHlink"/>
                </a:solidFill>
                <a:latin typeface="Times New Roman" panose="02020603050405020304" pitchFamily="18" charset="0"/>
              </a:rPr>
              <a:t>回路</a:t>
            </a:r>
            <a:r>
              <a:rPr kumimoji="1" lang="zh-CN" altLang="en-US" b="1" dirty="0">
                <a:solidFill>
                  <a:schemeClr val="folHlink"/>
                </a:solidFill>
                <a:latin typeface="Times New Roman" panose="02020603050405020304" pitchFamily="18" charset="0"/>
              </a:rPr>
              <a:t>或环</a:t>
            </a:r>
            <a:r>
              <a:rPr kumimoji="1" lang="zh-CN" altLang="en-US" b="1" dirty="0">
                <a:latin typeface="Times New Roman" panose="02020603050405020304" pitchFamily="18" charset="0"/>
              </a:rPr>
              <a:t>：第一个顶点和最后一个顶点相同的路径。</a:t>
            </a:r>
          </a:p>
          <a:p>
            <a:pPr algn="just" eaLnBrk="1" hangingPunct="1">
              <a:buFont typeface="Wingdings" panose="05000000000000000000" pitchFamily="2" charset="2"/>
              <a:buNone/>
              <a:defRPr/>
            </a:pPr>
            <a:endParaRPr kumimoji="1" lang="zh-CN" altLang="en-US" sz="9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solidFill>
                  <a:schemeClr val="folHlink"/>
                </a:solidFill>
                <a:latin typeface="Times New Roman" panose="02020603050405020304" pitchFamily="18" charset="0"/>
              </a:rPr>
              <a:t>     简单路径</a:t>
            </a:r>
            <a:r>
              <a:rPr kumimoji="1" lang="en-US" altLang="zh-CN" b="1" dirty="0">
                <a:solidFill>
                  <a:schemeClr val="folHlink"/>
                </a:solidFill>
                <a:latin typeface="Times New Roman" panose="02020603050405020304" pitchFamily="18" charset="0"/>
              </a:rPr>
              <a:t>(simple path)</a:t>
            </a:r>
            <a:r>
              <a:rPr kumimoji="1" lang="zh-CN" altLang="en-US" b="1" dirty="0">
                <a:latin typeface="Times New Roman" panose="02020603050405020304" pitchFamily="18" charset="0"/>
              </a:rPr>
              <a:t>：序列中各顶点不重复出现的路径。</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b="1" dirty="0">
                <a:solidFill>
                  <a:schemeClr val="folHlink"/>
                </a:solidFill>
                <a:latin typeface="Times New Roman" panose="02020603050405020304" pitchFamily="18" charset="0"/>
              </a:rPr>
              <a:t>简单回路</a:t>
            </a:r>
            <a:r>
              <a:rPr kumimoji="1" lang="zh-CN" altLang="en-US" b="1" dirty="0">
                <a:latin typeface="Times New Roman" panose="02020603050405020304" pitchFamily="18" charset="0"/>
              </a:rPr>
              <a:t>：第一个顶点和最后一个顶点相同的简单</a:t>
            </a:r>
          </a:p>
          <a:p>
            <a:pPr eaLnBrk="1" hangingPunct="1">
              <a:buFont typeface="Wingdings" panose="05000000000000000000" pitchFamily="2" charset="2"/>
              <a:buNone/>
              <a:defRPr/>
            </a:pPr>
            <a:r>
              <a:rPr kumimoji="1" lang="zh-CN" altLang="en-US" b="1" dirty="0">
                <a:latin typeface="Times New Roman" panose="02020603050405020304" pitchFamily="18" charset="0"/>
              </a:rPr>
              <a:t>                         路径称为简单回路</a:t>
            </a:r>
            <a:r>
              <a:rPr kumimoji="1" lang="en-US" altLang="zh-CN" b="1" dirty="0">
                <a:latin typeface="Times New Roman" panose="02020603050405020304" pitchFamily="18" charset="0"/>
              </a:rPr>
              <a:t>(simple cycle)</a:t>
            </a:r>
            <a:r>
              <a:rPr kumimoji="1" lang="zh-CN" altLang="en-US" b="1" dirty="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smtClean="0">
                <a:latin typeface="Times New Roman" panose="02020603050405020304" pitchFamily="18" charset="0"/>
              </a:rPr>
              <a:t>例</a:t>
            </a:r>
            <a:r>
              <a:rPr kumimoji="1" lang="zh-CN" altLang="en-US" b="1" dirty="0">
                <a:latin typeface="Times New Roman" panose="02020603050405020304" pitchFamily="18" charset="0"/>
              </a:rPr>
              <a:t>：图</a:t>
            </a:r>
            <a:r>
              <a:rPr kumimoji="1" lang="en-US" altLang="zh-CN" b="1" dirty="0">
                <a:latin typeface="Times New Roman" panose="02020603050405020304" pitchFamily="18" charset="0"/>
              </a:rPr>
              <a:t>G</a:t>
            </a:r>
            <a:r>
              <a:rPr kumimoji="1" lang="en-US" altLang="zh-CN" b="1" baseline="-30000" dirty="0">
                <a:latin typeface="Times New Roman" panose="02020603050405020304" pitchFamily="18" charset="0"/>
              </a:rPr>
              <a:t>2</a:t>
            </a:r>
            <a:r>
              <a:rPr kumimoji="1" lang="zh-CN" altLang="en-US" b="1" dirty="0">
                <a:latin typeface="Times New Roman" panose="02020603050405020304" pitchFamily="18" charset="0"/>
              </a:rPr>
              <a:t>中，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是一条简单路径；</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是一条简单回路；</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是一条回路。</a:t>
            </a:r>
          </a:p>
        </p:txBody>
      </p:sp>
      <p:grpSp>
        <p:nvGrpSpPr>
          <p:cNvPr id="28675" name="Group 1028"/>
          <p:cNvGrpSpPr>
            <a:grpSpLocks/>
          </p:cNvGrpSpPr>
          <p:nvPr/>
        </p:nvGrpSpPr>
        <p:grpSpPr bwMode="auto">
          <a:xfrm>
            <a:off x="9264352" y="3789040"/>
            <a:ext cx="2808312" cy="2145555"/>
            <a:chOff x="0" y="0"/>
            <a:chExt cx="2160" cy="1560"/>
          </a:xfrm>
        </p:grpSpPr>
        <p:grpSp>
          <p:nvGrpSpPr>
            <p:cNvPr id="28676" name="Group 1029"/>
            <p:cNvGrpSpPr>
              <a:grpSpLocks/>
            </p:cNvGrpSpPr>
            <p:nvPr/>
          </p:nvGrpSpPr>
          <p:grpSpPr bwMode="auto">
            <a:xfrm>
              <a:off x="1440" y="597"/>
              <a:ext cx="475" cy="339"/>
              <a:chOff x="0" y="0"/>
              <a:chExt cx="475" cy="339"/>
            </a:xfrm>
          </p:grpSpPr>
          <p:sp>
            <p:nvSpPr>
              <p:cNvPr id="32789" name="AutoShape 103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2790" name="Text Box 103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8677" name="Group 1032"/>
            <p:cNvGrpSpPr>
              <a:grpSpLocks/>
            </p:cNvGrpSpPr>
            <p:nvPr/>
          </p:nvGrpSpPr>
          <p:grpSpPr bwMode="auto">
            <a:xfrm>
              <a:off x="720" y="0"/>
              <a:ext cx="475" cy="339"/>
              <a:chOff x="0" y="0"/>
              <a:chExt cx="475" cy="339"/>
            </a:xfrm>
          </p:grpSpPr>
          <p:sp>
            <p:nvSpPr>
              <p:cNvPr id="2" name="AutoShape 103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3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8678" name="Group 1035"/>
            <p:cNvGrpSpPr>
              <a:grpSpLocks/>
            </p:cNvGrpSpPr>
            <p:nvPr/>
          </p:nvGrpSpPr>
          <p:grpSpPr bwMode="auto">
            <a:xfrm>
              <a:off x="0" y="597"/>
              <a:ext cx="475" cy="339"/>
              <a:chOff x="0" y="0"/>
              <a:chExt cx="475" cy="339"/>
            </a:xfrm>
          </p:grpSpPr>
          <p:sp>
            <p:nvSpPr>
              <p:cNvPr id="4" name="AutoShape 103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8679" name="Group 1038"/>
            <p:cNvGrpSpPr>
              <a:grpSpLocks/>
            </p:cNvGrpSpPr>
            <p:nvPr/>
          </p:nvGrpSpPr>
          <p:grpSpPr bwMode="auto">
            <a:xfrm>
              <a:off x="720" y="1092"/>
              <a:ext cx="475" cy="339"/>
              <a:chOff x="0" y="0"/>
              <a:chExt cx="475" cy="339"/>
            </a:xfrm>
          </p:grpSpPr>
          <p:sp>
            <p:nvSpPr>
              <p:cNvPr id="6" name="AutoShape 103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4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8680" name="Line 104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104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4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Line 104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04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04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Text Box 104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8" name="矩形 7"/>
          <p:cNvSpPr/>
          <p:nvPr/>
        </p:nvSpPr>
        <p:spPr>
          <a:xfrm>
            <a:off x="901668" y="-27384"/>
            <a:ext cx="3538148" cy="707886"/>
          </a:xfrm>
          <a:prstGeom prst="rect">
            <a:avLst/>
          </a:prstGeom>
        </p:spPr>
        <p:txBody>
          <a:bodyPr wrap="none">
            <a:spAutoFit/>
          </a:bodyPr>
          <a:lstStyle/>
          <a:p>
            <a:pPr algn="just"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回路</a:t>
            </a:r>
            <a:r>
              <a:rPr kumimoji="1" lang="en-US" altLang="zh-CN" sz="4000" b="1" dirty="0">
                <a:solidFill>
                  <a:srgbClr val="0000FF"/>
                </a:solidFill>
                <a:latin typeface="Times New Roman" panose="02020603050405020304" pitchFamily="18" charset="0"/>
              </a:rPr>
              <a:t>( cycle, </a:t>
            </a:r>
            <a:r>
              <a:rPr kumimoji="1" lang="zh-CN" altLang="en-US" sz="4000" b="1" dirty="0">
                <a:solidFill>
                  <a:srgbClr val="0000FF"/>
                </a:solidFill>
                <a:latin typeface="Times New Roman" panose="02020603050405020304" pitchFamily="18" charset="0"/>
              </a:rPr>
              <a:t>环</a:t>
            </a:r>
            <a:r>
              <a:rPr kumimoji="1" lang="en-US" altLang="zh-CN" sz="4000" b="1" dirty="0">
                <a:solidFill>
                  <a:srgbClr val="0000FF"/>
                </a:solidFill>
                <a:latin typeface="Times New Roman" panose="02020603050405020304" pitchFamily="18" charset="0"/>
              </a:rPr>
              <a:t>)</a:t>
            </a:r>
            <a:endParaRPr kumimoji="1" lang="zh-CN" altLang="en-US"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1703512" y="260649"/>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800948" y="113150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本章小结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概念</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存储结构</a:t>
            </a:r>
            <a:endParaRPr kumimoji="0" lang="en-US" altLang="zh-CN" sz="2400" dirty="0">
              <a:latin typeface="楷体_GB2312" pitchFamily="49" charset="-122"/>
              <a:ea typeface="楷体_GB2312" pitchFamily="49" charset="-122"/>
            </a:endParaRPr>
          </a:p>
          <a:p>
            <a:pPr eaLnBrk="1" hangingPunct="1">
              <a:spcBef>
                <a:spcPct val="10000"/>
              </a:spcBef>
            </a:pPr>
            <a:endParaRPr kumimoji="0" lang="zh-CN" altLang="en-US" sz="2400" dirty="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dirty="0">
                  <a:solidFill>
                    <a:srgbClr val="C62400"/>
                  </a:solidFill>
                  <a:latin typeface="Arial" panose="020B0604020202020204" pitchFamily="34" charset="0"/>
                </a:rPr>
                <a:t>                   图</a:t>
              </a:r>
            </a:p>
          </p:txBody>
        </p:sp>
      </p:grpSp>
      <p:grpSp>
        <p:nvGrpSpPr>
          <p:cNvPr id="216073" name="Group 18"/>
          <p:cNvGrpSpPr>
            <a:grpSpLocks/>
          </p:cNvGrpSpPr>
          <p:nvPr/>
        </p:nvGrpSpPr>
        <p:grpSpPr bwMode="auto">
          <a:xfrm>
            <a:off x="2350679" y="3789364"/>
            <a:ext cx="4032660" cy="935037"/>
            <a:chOff x="539" y="2387"/>
            <a:chExt cx="2522"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39" y="2523"/>
              <a:ext cx="25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三大典型算法</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两种典型应用</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遍历</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最小生成树</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最短路径</a:t>
            </a:r>
          </a:p>
        </p:txBody>
      </p:sp>
      <p:sp>
        <p:nvSpPr>
          <p:cNvPr id="216076" name="Text Box 11"/>
          <p:cNvSpPr txBox="1">
            <a:spLocks noChangeArrowheads="1"/>
          </p:cNvSpPr>
          <p:nvPr/>
        </p:nvSpPr>
        <p:spPr bwMode="auto">
          <a:xfrm>
            <a:off x="6527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拓扑排序</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关键路径</a:t>
            </a:r>
          </a:p>
        </p:txBody>
      </p:sp>
    </p:spTree>
    <p:extLst>
      <p:ext uri="{BB962C8B-B14F-4D97-AF65-F5344CB8AC3E}">
        <p14:creationId xmlns:p14="http://schemas.microsoft.com/office/powerpoint/2010/main" val="396834877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839416" y="908720"/>
            <a:ext cx="10859857" cy="3657600"/>
          </a:xfrm>
        </p:spPr>
        <p:txBody>
          <a:bodyPr>
            <a:noAutofit/>
          </a:bodyPr>
          <a:lstStyle/>
          <a:p>
            <a:pPr eaLnBrk="1" hangingPunct="1">
              <a:lnSpc>
                <a:spcPct val="8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中，若</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中的</a:t>
            </a:r>
            <a:r>
              <a:rPr kumimoji="1" lang="zh-CN" altLang="en-US" b="1" dirty="0">
                <a:solidFill>
                  <a:srgbClr val="0000FF"/>
                </a:solidFill>
                <a:latin typeface="Times New Roman" panose="02020603050405020304" pitchFamily="18" charset="0"/>
              </a:rPr>
              <a:t>每一对不同的顶点</a:t>
            </a:r>
            <a:r>
              <a:rPr kumimoji="1" lang="en-US" altLang="zh-CN" b="1" dirty="0">
                <a:solidFill>
                  <a:srgbClr val="0000FF"/>
                </a:solidFill>
                <a:latin typeface="Times New Roman" panose="02020603050405020304" pitchFamily="18" charset="0"/>
              </a:rPr>
              <a:t>v</a:t>
            </a:r>
            <a:r>
              <a:rPr kumimoji="1" lang="en-US" altLang="zh-CN" b="1" baseline="-30000" dirty="0">
                <a:solidFill>
                  <a:srgbClr val="0000FF"/>
                </a:solidFill>
                <a:latin typeface="Times New Roman" panose="02020603050405020304" pitchFamily="18" charset="0"/>
              </a:rPr>
              <a:t>i</a:t>
            </a:r>
            <a:r>
              <a:rPr kumimoji="1" lang="zh-CN" altLang="en-US" b="1" dirty="0">
                <a:solidFill>
                  <a:srgbClr val="0000FF"/>
                </a:solidFill>
                <a:latin typeface="Times New Roman" panose="02020603050405020304" pitchFamily="18" charset="0"/>
              </a:rPr>
              <a:t>和</a:t>
            </a:r>
            <a:r>
              <a:rPr kumimoji="1" lang="en-US" altLang="zh-CN" b="1" dirty="0" err="1">
                <a:solidFill>
                  <a:srgbClr val="0000FF"/>
                </a:solidFill>
                <a:latin typeface="Times New Roman" panose="02020603050405020304" pitchFamily="18" charset="0"/>
              </a:rPr>
              <a:t>v</a:t>
            </a:r>
            <a:r>
              <a:rPr kumimoji="1" lang="en-US" altLang="zh-CN" b="1" baseline="-30000" dirty="0" err="1">
                <a:solidFill>
                  <a:srgbClr val="0000FF"/>
                </a:solidFill>
                <a:latin typeface="Times New Roman" panose="02020603050405020304" pitchFamily="18" charset="0"/>
              </a:rPr>
              <a:t>j</a:t>
            </a:r>
            <a:r>
              <a:rPr kumimoji="1" lang="zh-CN" altLang="en-US" b="1" dirty="0">
                <a:solidFill>
                  <a:srgbClr val="0000FF"/>
                </a:solidFill>
                <a:latin typeface="Times New Roman" panose="02020603050405020304" pitchFamily="18" charset="0"/>
              </a:rPr>
              <a:t>都是连通的</a:t>
            </a:r>
            <a:r>
              <a:rPr kumimoji="1" lang="zh-CN" altLang="en-US" b="1" dirty="0">
                <a:latin typeface="Times New Roman" panose="02020603050405020304" pitchFamily="18" charset="0"/>
              </a:rPr>
              <a:t>，则称</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为</a:t>
            </a:r>
            <a:r>
              <a:rPr kumimoji="1" lang="zh-CN" altLang="en-US" b="1" u="sng" dirty="0">
                <a:latin typeface="Times New Roman" panose="02020603050405020304" pitchFamily="18" charset="0"/>
              </a:rPr>
              <a:t>连通图</a:t>
            </a:r>
            <a:r>
              <a:rPr kumimoji="1" lang="en-US" altLang="zh-CN" b="1" u="sng" dirty="0">
                <a:latin typeface="Times New Roman" panose="02020603050405020304" pitchFamily="18" charset="0"/>
              </a:rPr>
              <a:t>(connected graph)</a:t>
            </a:r>
            <a:r>
              <a:rPr kumimoji="1" lang="zh-CN" altLang="en-US" b="1" dirty="0">
                <a:latin typeface="Times New Roman" panose="02020603050405020304" pitchFamily="18" charset="0"/>
              </a:rPr>
              <a:t>。</a:t>
            </a:r>
            <a:endParaRPr kumimoji="1" lang="en-US" altLang="zh-CN" b="1" dirty="0">
              <a:latin typeface="Times New Roman" panose="02020603050405020304" pitchFamily="18" charset="0"/>
            </a:endParaRP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t>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a:t>
            </a:r>
            <a:r>
              <a:rPr kumimoji="1" lang="zh-CN" altLang="en-US" b="1" u="sng" dirty="0">
                <a:solidFill>
                  <a:srgbClr val="0000FF"/>
                </a:solidFill>
                <a:latin typeface="Times New Roman" panose="02020603050405020304" pitchFamily="18" charset="0"/>
              </a:rPr>
              <a:t>最大</a:t>
            </a:r>
            <a:r>
              <a:rPr kumimoji="1" lang="zh-CN" altLang="en-US" b="1" u="sng" dirty="0">
                <a:latin typeface="Times New Roman" panose="02020603050405020304" pitchFamily="18" charset="0"/>
              </a:rPr>
              <a:t>的连通子图</a:t>
            </a:r>
            <a:r>
              <a:rPr kumimoji="1" lang="zh-CN" altLang="en-US" b="1" dirty="0">
                <a:latin typeface="Times New Roman" panose="02020603050405020304" pitchFamily="18" charset="0"/>
              </a:rPr>
              <a:t>称为</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的</a:t>
            </a:r>
            <a:r>
              <a:rPr kumimoji="1" lang="zh-CN" altLang="en-US" b="1" u="sng" dirty="0">
                <a:latin typeface="Times New Roman" panose="02020603050405020304" pitchFamily="18" charset="0"/>
              </a:rPr>
              <a:t>连通分量</a:t>
            </a:r>
            <a:r>
              <a:rPr kumimoji="1" lang="en-US" altLang="zh-CN" b="1" u="sng" dirty="0">
                <a:latin typeface="Times New Roman" panose="02020603050405020304" pitchFamily="18" charset="0"/>
                <a:cs typeface="Times New Roman" panose="02020603050405020304" pitchFamily="18" charset="0"/>
              </a:rPr>
              <a:t>(connect </a:t>
            </a:r>
            <a:r>
              <a:rPr kumimoji="1" lang="en-US" altLang="zh-CN" b="1" u="sng" dirty="0" err="1">
                <a:latin typeface="Times New Roman" panose="02020603050405020304" pitchFamily="18" charset="0"/>
                <a:cs typeface="Times New Roman" panose="02020603050405020304" pitchFamily="18" charset="0"/>
              </a:rPr>
              <a:t>compoent</a:t>
            </a:r>
            <a:r>
              <a:rPr kumimoji="1" lang="en-US" altLang="zh-CN" b="1" u="sng"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rPr>
              <a:t>。</a:t>
            </a: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1000" b="1" dirty="0">
                <a:latin typeface="Times New Roman" panose="02020603050405020304" pitchFamily="18" charset="0"/>
              </a:rPr>
              <a:t> </a:t>
            </a: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29699" name="Group 21"/>
          <p:cNvGrpSpPr>
            <a:grpSpLocks/>
          </p:cNvGrpSpPr>
          <p:nvPr/>
        </p:nvGrpSpPr>
        <p:grpSpPr bwMode="auto">
          <a:xfrm>
            <a:off x="2566989" y="3873500"/>
            <a:ext cx="2624137" cy="2508250"/>
            <a:chOff x="0" y="0"/>
            <a:chExt cx="1915" cy="1730"/>
          </a:xfrm>
        </p:grpSpPr>
        <p:grpSp>
          <p:nvGrpSpPr>
            <p:cNvPr id="29721" name="Group 22"/>
            <p:cNvGrpSpPr>
              <a:grpSpLocks/>
            </p:cNvGrpSpPr>
            <p:nvPr/>
          </p:nvGrpSpPr>
          <p:grpSpPr bwMode="auto">
            <a:xfrm>
              <a:off x="1440" y="597"/>
              <a:ext cx="475" cy="339"/>
              <a:chOff x="0" y="0"/>
              <a:chExt cx="475" cy="339"/>
            </a:xfrm>
          </p:grpSpPr>
          <p:sp>
            <p:nvSpPr>
              <p:cNvPr id="34858"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59" name="Text Box 2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22" name="Group 25"/>
            <p:cNvGrpSpPr>
              <a:grpSpLocks/>
            </p:cNvGrpSpPr>
            <p:nvPr/>
          </p:nvGrpSpPr>
          <p:grpSpPr bwMode="auto">
            <a:xfrm>
              <a:off x="720" y="0"/>
              <a:ext cx="475" cy="339"/>
              <a:chOff x="0" y="0"/>
              <a:chExt cx="475" cy="339"/>
            </a:xfrm>
          </p:grpSpPr>
          <p:sp>
            <p:nvSpPr>
              <p:cNvPr id="7" name="AutoShape 26"/>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2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23" name="Group 28"/>
            <p:cNvGrpSpPr>
              <a:grpSpLocks/>
            </p:cNvGrpSpPr>
            <p:nvPr/>
          </p:nvGrpSpPr>
          <p:grpSpPr bwMode="auto">
            <a:xfrm>
              <a:off x="0" y="597"/>
              <a:ext cx="475" cy="339"/>
              <a:chOff x="0" y="0"/>
              <a:chExt cx="475" cy="339"/>
            </a:xfrm>
          </p:grpSpPr>
          <p:sp>
            <p:nvSpPr>
              <p:cNvPr id="9"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3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24" name="Group 31"/>
            <p:cNvGrpSpPr>
              <a:grpSpLocks/>
            </p:cNvGrpSpPr>
            <p:nvPr/>
          </p:nvGrpSpPr>
          <p:grpSpPr bwMode="auto">
            <a:xfrm>
              <a:off x="720" y="1092"/>
              <a:ext cx="475" cy="339"/>
              <a:chOff x="0" y="0"/>
              <a:chExt cx="475" cy="339"/>
            </a:xfrm>
          </p:grpSpPr>
          <p:sp>
            <p:nvSpPr>
              <p:cNvPr id="11" name="AutoShape 32"/>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3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25"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Text Box 40"/>
            <p:cNvSpPr txBox="1"/>
            <p:nvPr/>
          </p:nvSpPr>
          <p:spPr>
            <a:xfrm>
              <a:off x="158" y="1262"/>
              <a:ext cx="578" cy="4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34820" name="矩形 39"/>
          <p:cNvSpPr/>
          <p:nvPr/>
        </p:nvSpPr>
        <p:spPr>
          <a:xfrm>
            <a:off x="5303839" y="4365625"/>
            <a:ext cx="2338387"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6648" name="Group 21"/>
          <p:cNvGrpSpPr>
            <a:grpSpLocks/>
          </p:cNvGrpSpPr>
          <p:nvPr/>
        </p:nvGrpSpPr>
        <p:grpSpPr bwMode="auto">
          <a:xfrm>
            <a:off x="7577138" y="3695700"/>
            <a:ext cx="2622550" cy="2076450"/>
            <a:chOff x="0" y="0"/>
            <a:chExt cx="1915" cy="1431"/>
          </a:xfrm>
        </p:grpSpPr>
        <p:grpSp>
          <p:nvGrpSpPr>
            <p:cNvPr id="29703" name="Group 22"/>
            <p:cNvGrpSpPr>
              <a:grpSpLocks/>
            </p:cNvGrpSpPr>
            <p:nvPr/>
          </p:nvGrpSpPr>
          <p:grpSpPr bwMode="auto">
            <a:xfrm>
              <a:off x="1440" y="597"/>
              <a:ext cx="475" cy="339"/>
              <a:chOff x="0" y="0"/>
              <a:chExt cx="475" cy="339"/>
            </a:xfrm>
          </p:grpSpPr>
          <p:sp>
            <p:nvSpPr>
              <p:cNvPr id="34839" name="AutoShape 23"/>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24"/>
              <p:cNvSpPr txBox="1"/>
              <p:nvPr/>
            </p:nvSpPr>
            <p:spPr>
              <a:xfrm>
                <a:off x="113" y="30"/>
                <a:ext cx="362"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04" name="Group 25"/>
            <p:cNvGrpSpPr>
              <a:grpSpLocks/>
            </p:cNvGrpSpPr>
            <p:nvPr/>
          </p:nvGrpSpPr>
          <p:grpSpPr bwMode="auto">
            <a:xfrm>
              <a:off x="720" y="0"/>
              <a:ext cx="475" cy="339"/>
              <a:chOff x="0" y="0"/>
              <a:chExt cx="475" cy="339"/>
            </a:xfrm>
          </p:grpSpPr>
          <p:sp>
            <p:nvSpPr>
              <p:cNvPr id="34837" name="AutoShape 26"/>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38" name="Text Box 27"/>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05" name="Group 28"/>
            <p:cNvGrpSpPr>
              <a:grpSpLocks/>
            </p:cNvGrpSpPr>
            <p:nvPr/>
          </p:nvGrpSpPr>
          <p:grpSpPr bwMode="auto">
            <a:xfrm>
              <a:off x="0" y="597"/>
              <a:ext cx="475" cy="339"/>
              <a:chOff x="0" y="0"/>
              <a:chExt cx="475" cy="339"/>
            </a:xfrm>
          </p:grpSpPr>
          <p:sp>
            <p:nvSpPr>
              <p:cNvPr id="3" name="AutoShape 29"/>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30"/>
              <p:cNvSpPr txBox="1"/>
              <p:nvPr/>
            </p:nvSpPr>
            <p:spPr>
              <a:xfrm>
                <a:off x="115" y="30"/>
                <a:ext cx="364"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06" name="Group 31"/>
            <p:cNvGrpSpPr>
              <a:grpSpLocks/>
            </p:cNvGrpSpPr>
            <p:nvPr/>
          </p:nvGrpSpPr>
          <p:grpSpPr bwMode="auto">
            <a:xfrm>
              <a:off x="720" y="1092"/>
              <a:ext cx="475" cy="339"/>
              <a:chOff x="0" y="0"/>
              <a:chExt cx="475" cy="339"/>
            </a:xfrm>
          </p:grpSpPr>
          <p:sp>
            <p:nvSpPr>
              <p:cNvPr id="5" name="AutoShape 32"/>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33"/>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07"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Rectangle 44"/>
          <p:cNvSpPr/>
          <p:nvPr/>
        </p:nvSpPr>
        <p:spPr>
          <a:xfrm>
            <a:off x="7392988" y="3573464"/>
            <a:ext cx="2951162" cy="23764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14" name="矩形 13"/>
          <p:cNvSpPr/>
          <p:nvPr/>
        </p:nvSpPr>
        <p:spPr>
          <a:xfrm>
            <a:off x="800594" y="107921"/>
            <a:ext cx="6359433" cy="584775"/>
          </a:xfrm>
          <a:prstGeom prst="rect">
            <a:avLst/>
          </a:prstGeom>
        </p:spPr>
        <p:txBody>
          <a:bodyPr wrap="none">
            <a:spAutoFit/>
          </a:bodyPr>
          <a:lstStyle/>
          <a:p>
            <a:pPr eaLnBrk="1" hangingPunct="1">
              <a:lnSpc>
                <a:spcPct val="80000"/>
              </a:lnSpc>
              <a:defRPr/>
            </a:pPr>
            <a:r>
              <a:rPr kumimoji="1" lang="zh-CN" altLang="en-US" sz="4000" b="1" dirty="0">
                <a:solidFill>
                  <a:srgbClr val="0000FF"/>
                </a:solidFill>
                <a:latin typeface="Times New Roman" panose="02020603050405020304" pitchFamily="18" charset="0"/>
              </a:rPr>
              <a:t>连通图、连通分量和生成树</a:t>
            </a:r>
            <a:endParaRPr kumimoji="1" lang="en-US" altLang="zh-CN"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648"/>
                                        </p:tgtEl>
                                        <p:attrNameLst>
                                          <p:attrName>style.visibility</p:attrName>
                                        </p:attrNameLst>
                                      </p:cBhvr>
                                      <p:to>
                                        <p:strVal val="visible"/>
                                      </p:to>
                                    </p:set>
                                    <p:animEffect transition="in" filter="wipe(left)">
                                      <p:cBhvr>
                                        <p:cTn id="7" dur="500"/>
                                        <p:tgtEl>
                                          <p:spTgt spid="26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ext Box 19"/>
          <p:cNvSpPr txBox="1"/>
          <p:nvPr/>
        </p:nvSpPr>
        <p:spPr>
          <a:xfrm>
            <a:off x="4848226" y="709614"/>
            <a:ext cx="919163" cy="669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noProof="1">
              <a:latin typeface="Times New Roman" panose="02020603050405020304" pitchFamily="18" charset="0"/>
              <a:ea typeface="宋体" panose="02010600030101010101" pitchFamily="2" charset="-122"/>
            </a:endParaRPr>
          </a:p>
        </p:txBody>
      </p:sp>
      <p:grpSp>
        <p:nvGrpSpPr>
          <p:cNvPr id="30723" name="组合 80"/>
          <p:cNvGrpSpPr>
            <a:grpSpLocks/>
          </p:cNvGrpSpPr>
          <p:nvPr/>
        </p:nvGrpSpPr>
        <p:grpSpPr bwMode="auto">
          <a:xfrm>
            <a:off x="1594302" y="1252979"/>
            <a:ext cx="3024188" cy="2808288"/>
            <a:chOff x="0" y="0"/>
            <a:chExt cx="3024336" cy="2807804"/>
          </a:xfrm>
        </p:grpSpPr>
        <p:sp>
          <p:nvSpPr>
            <p:cNvPr id="36888"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9"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4"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92"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3"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6894"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5"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96"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7"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54"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b="1" noProof="1">
                <a:latin typeface="Times New Roman" panose="02020603050405020304" pitchFamily="18" charset="0"/>
                <a:ea typeface="宋体" panose="02010600030101010101" pitchFamily="2" charset="-122"/>
              </a:endParaRPr>
            </a:p>
          </p:txBody>
        </p:sp>
        <p:sp>
          <p:nvSpPr>
            <p:cNvPr id="36902"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sp>
        <p:nvSpPr>
          <p:cNvPr id="36868" name="矩形 60"/>
          <p:cNvSpPr/>
          <p:nvPr/>
        </p:nvSpPr>
        <p:spPr>
          <a:xfrm>
            <a:off x="5013326" y="1845625"/>
            <a:ext cx="2339975"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8692" name="组合 81"/>
          <p:cNvGrpSpPr>
            <a:grpSpLocks/>
          </p:cNvGrpSpPr>
          <p:nvPr/>
        </p:nvGrpSpPr>
        <p:grpSpPr bwMode="auto">
          <a:xfrm>
            <a:off x="5875338" y="3014664"/>
            <a:ext cx="1477962" cy="2962275"/>
            <a:chOff x="0" y="0"/>
            <a:chExt cx="1476917" cy="2962922"/>
          </a:xfrm>
        </p:grpSpPr>
        <p:sp>
          <p:nvSpPr>
            <p:cNvPr id="3"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0"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36881"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2"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83"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4"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0741"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28702" name="组合 82"/>
          <p:cNvGrpSpPr>
            <a:grpSpLocks/>
          </p:cNvGrpSpPr>
          <p:nvPr/>
        </p:nvGrpSpPr>
        <p:grpSpPr bwMode="auto">
          <a:xfrm>
            <a:off x="8631238" y="2997200"/>
            <a:ext cx="703262" cy="2979738"/>
            <a:chOff x="0" y="0"/>
            <a:chExt cx="703976" cy="2980086"/>
          </a:xfrm>
        </p:grpSpPr>
        <p:sp>
          <p:nvSpPr>
            <p:cNvPr id="36873" name="AutoShape 11"/>
            <p:cNvSpPr/>
            <p:nvPr/>
          </p:nvSpPr>
          <p:spPr>
            <a:xfrm>
              <a:off x="30342"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4" name="Text Box 12"/>
            <p:cNvSpPr txBox="1"/>
            <p:nvPr/>
          </p:nvSpPr>
          <p:spPr>
            <a:xfrm>
              <a:off x="83353"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75"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6"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33"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6871" name="Rectangle 38"/>
          <p:cNvSpPr/>
          <p:nvPr/>
        </p:nvSpPr>
        <p:spPr>
          <a:xfrm>
            <a:off x="5664201" y="2852739"/>
            <a:ext cx="4176713" cy="32400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28710" name="Line 39"/>
          <p:cNvSpPr>
            <a:spLocks noChangeShapeType="1"/>
          </p:cNvSpPr>
          <p:nvPr/>
        </p:nvSpPr>
        <p:spPr bwMode="auto">
          <a:xfrm>
            <a:off x="7751763" y="2852739"/>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692"/>
                                        </p:tgtEl>
                                        <p:attrNameLst>
                                          <p:attrName>style.visibility</p:attrName>
                                        </p:attrNameLst>
                                      </p:cBhvr>
                                      <p:to>
                                        <p:strVal val="visible"/>
                                      </p:to>
                                    </p:set>
                                    <p:animEffect transition="in" filter="fade">
                                      <p:cBhvr>
                                        <p:cTn id="7" dur="500"/>
                                        <p:tgtEl>
                                          <p:spTgt spid="2869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710"/>
                                        </p:tgtEl>
                                        <p:attrNameLst>
                                          <p:attrName>style.visibility</p:attrName>
                                        </p:attrNameLst>
                                      </p:cBhvr>
                                      <p:to>
                                        <p:strVal val="visible"/>
                                      </p:to>
                                    </p:set>
                                    <p:animEffect transition="in" filter="fade">
                                      <p:cBhvr>
                                        <p:cTn id="11" dur="500"/>
                                        <p:tgtEl>
                                          <p:spTgt spid="287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8702"/>
                                        </p:tgtEl>
                                        <p:attrNameLst>
                                          <p:attrName>style.visibility</p:attrName>
                                        </p:attrNameLst>
                                      </p:cBhvr>
                                      <p:to>
                                        <p:strVal val="visible"/>
                                      </p:to>
                                    </p:set>
                                    <p:animEffect transition="in" filter="fade">
                                      <p:cBhvr>
                                        <p:cTn id="16" dur="500"/>
                                        <p:tgtEl>
                                          <p:spTgt spid="28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type="body" idx="4294967295"/>
          </p:nvPr>
        </p:nvSpPr>
        <p:spPr>
          <a:xfrm>
            <a:off x="720080" y="1006475"/>
            <a:ext cx="11280576" cy="3733800"/>
          </a:xfrm>
        </p:spPr>
        <p:txBody>
          <a:bodyPr>
            <a:normAutofit/>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(2) </a:t>
            </a:r>
            <a:r>
              <a:rPr kumimoji="1" lang="zh-CN" altLang="en-US" sz="2800" b="1" dirty="0">
                <a:latin typeface="Times New Roman" panose="02020603050405020304" pitchFamily="18" charset="0"/>
              </a:rPr>
              <a:t>在</a:t>
            </a:r>
            <a:r>
              <a:rPr kumimoji="1" lang="zh-CN" altLang="en-US" sz="2800" b="1" u="sng" dirty="0">
                <a:latin typeface="Times New Roman" panose="02020603050405020304" pitchFamily="18" charset="0"/>
              </a:rPr>
              <a:t>有向图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中，若对于</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中</a:t>
            </a:r>
            <a:r>
              <a:rPr kumimoji="1" lang="zh-CN" altLang="en-US" sz="2800" b="1" dirty="0">
                <a:solidFill>
                  <a:srgbClr val="0000FF"/>
                </a:solidFill>
                <a:latin typeface="Times New Roman" panose="02020603050405020304" pitchFamily="18" charset="0"/>
              </a:rPr>
              <a:t>每一对不同顶点</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smtClean="0">
                <a:solidFill>
                  <a:srgbClr val="0000FF"/>
                </a:solidFill>
                <a:latin typeface="Times New Roman" panose="02020603050405020304" pitchFamily="18" charset="0"/>
              </a:rPr>
              <a:t>和</a:t>
            </a:r>
            <a:r>
              <a:rPr kumimoji="1" lang="en-US" altLang="zh-CN" sz="2800" b="1" dirty="0" err="1" smtClean="0">
                <a:solidFill>
                  <a:srgbClr val="0000FF"/>
                </a:solidFill>
                <a:latin typeface="Times New Roman" panose="02020603050405020304" pitchFamily="18" charset="0"/>
              </a:rPr>
              <a:t>v</a:t>
            </a:r>
            <a:r>
              <a:rPr kumimoji="1" lang="en-US" altLang="zh-CN" sz="2800" b="1" baseline="-30000" dirty="0" err="1" smtClean="0">
                <a:solidFill>
                  <a:srgbClr val="0000FF"/>
                </a:solidFill>
                <a:latin typeface="Times New Roman" panose="02020603050405020304" pitchFamily="18" charset="0"/>
              </a:rPr>
              <a:t>j</a:t>
            </a:r>
            <a:r>
              <a:rPr kumimoji="1" lang="en-US" altLang="zh-CN" sz="2800" b="1" baseline="-30000" dirty="0" smtClean="0">
                <a:solidFill>
                  <a:srgbClr val="0000FF"/>
                </a:solidFill>
                <a:latin typeface="Times New Roman" panose="02020603050405020304" pitchFamily="18" charset="0"/>
              </a:rPr>
              <a:t> </a:t>
            </a:r>
            <a:r>
              <a:rPr kumimoji="1" lang="zh-CN" altLang="en-US" sz="2800" b="1" dirty="0">
                <a:solidFill>
                  <a:srgbClr val="0000FF"/>
                </a:solidFill>
                <a:latin typeface="Times New Roman" panose="02020603050405020304" pitchFamily="18" charset="0"/>
              </a:rPr>
              <a:t>之间，都存在从</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到</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以及从</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到</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的路径</a:t>
            </a:r>
            <a:r>
              <a:rPr kumimoji="1" lang="zh-CN" altLang="en-US" sz="2800" b="1" dirty="0">
                <a:latin typeface="Times New Roman" panose="02020603050405020304" pitchFamily="18" charset="0"/>
              </a:rPr>
              <a:t>，则</a:t>
            </a:r>
            <a:r>
              <a:rPr kumimoji="1" lang="zh-CN" altLang="en-US" sz="2800" b="1" dirty="0" smtClean="0">
                <a:latin typeface="Times New Roman" panose="02020603050405020304" pitchFamily="18" charset="0"/>
              </a:rPr>
              <a:t>称</a:t>
            </a:r>
            <a:r>
              <a:rPr kumimoji="1" lang="en-US" altLang="zh-CN" sz="2800" b="1" dirty="0" smtClean="0">
                <a:latin typeface="Times New Roman" panose="02020603050405020304" pitchFamily="18" charset="0"/>
              </a:rPr>
              <a:t>G</a:t>
            </a:r>
            <a:r>
              <a:rPr kumimoji="1" lang="zh-CN" altLang="en-US" sz="2800" b="1" dirty="0">
                <a:latin typeface="Times New Roman" panose="02020603050405020304" pitchFamily="18" charset="0"/>
              </a:rPr>
              <a:t>为</a:t>
            </a:r>
            <a:r>
              <a:rPr kumimoji="1" lang="zh-CN" altLang="en-US" sz="2800" b="1" u="sng" dirty="0">
                <a:latin typeface="Times New Roman" panose="02020603050405020304" pitchFamily="18" charset="0"/>
              </a:rPr>
              <a:t>强连通图</a:t>
            </a:r>
            <a:r>
              <a:rPr kumimoji="1" lang="zh-CN" altLang="en-US" sz="2800" b="1" dirty="0" smtClean="0">
                <a:latin typeface="Times New Roman" panose="02020603050405020304" pitchFamily="18" charset="0"/>
              </a:rPr>
              <a:t>。</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800" b="1" dirty="0">
                <a:latin typeface="Times New Roman" panose="02020603050405020304" pitchFamily="18" charset="0"/>
              </a:rPr>
              <a:t>     有向图中</a:t>
            </a:r>
            <a:r>
              <a:rPr kumimoji="1" lang="zh-CN" altLang="en-US" sz="2800" b="1" u="sng" dirty="0">
                <a:solidFill>
                  <a:srgbClr val="0000FF"/>
                </a:solidFill>
                <a:latin typeface="Times New Roman" panose="02020603050405020304" pitchFamily="18" charset="0"/>
              </a:rPr>
              <a:t>最大的</a:t>
            </a:r>
            <a:r>
              <a:rPr kumimoji="1" lang="zh-CN" altLang="en-US" sz="2800" b="1" u="sng" dirty="0">
                <a:latin typeface="Times New Roman" panose="02020603050405020304" pitchFamily="18" charset="0"/>
              </a:rPr>
              <a:t>强连通子图</a:t>
            </a:r>
            <a:r>
              <a:rPr kumimoji="1" lang="zh-CN" altLang="en-US" sz="2800" b="1" dirty="0">
                <a:latin typeface="Times New Roman" panose="02020603050405020304" pitchFamily="18" charset="0"/>
              </a:rPr>
              <a:t>称为它的</a:t>
            </a:r>
            <a:r>
              <a:rPr kumimoji="1" lang="zh-CN" altLang="en-US" sz="2800" b="1" u="sng" dirty="0">
                <a:latin typeface="Times New Roman" panose="02020603050405020304" pitchFamily="18" charset="0"/>
              </a:rPr>
              <a:t>强连通分量</a:t>
            </a:r>
            <a:r>
              <a:rPr kumimoji="1" lang="zh-CN" altLang="en-US"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zh-CN" altLang="en-US" sz="2800"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1200"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1400"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  </a:t>
            </a:r>
            <a:r>
              <a:rPr kumimoji="1" lang="zh-CN" altLang="en-US" sz="2800" b="1" dirty="0">
                <a:latin typeface="Times New Roman" panose="02020603050405020304" pitchFamily="18" charset="0"/>
              </a:rPr>
              <a:t>例：</a:t>
            </a:r>
          </a:p>
        </p:txBody>
      </p:sp>
      <p:grpSp>
        <p:nvGrpSpPr>
          <p:cNvPr id="31747" name="Group 31"/>
          <p:cNvGrpSpPr>
            <a:grpSpLocks/>
          </p:cNvGrpSpPr>
          <p:nvPr/>
        </p:nvGrpSpPr>
        <p:grpSpPr bwMode="auto">
          <a:xfrm>
            <a:off x="2971800" y="3357563"/>
            <a:ext cx="2209800" cy="2819400"/>
            <a:chOff x="0" y="0"/>
            <a:chExt cx="1584" cy="2208"/>
          </a:xfrm>
        </p:grpSpPr>
        <p:sp>
          <p:nvSpPr>
            <p:cNvPr id="3"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68" name="Group 33"/>
            <p:cNvGrpSpPr>
              <a:grpSpLocks/>
            </p:cNvGrpSpPr>
            <p:nvPr/>
          </p:nvGrpSpPr>
          <p:grpSpPr bwMode="auto">
            <a:xfrm>
              <a:off x="368" y="0"/>
              <a:ext cx="336" cy="353"/>
              <a:chOff x="0" y="0"/>
              <a:chExt cx="360" cy="349"/>
            </a:xfrm>
          </p:grpSpPr>
          <p:sp>
            <p:nvSpPr>
              <p:cNvPr id="38947"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8"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69"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70" name="Group 37"/>
            <p:cNvGrpSpPr>
              <a:grpSpLocks/>
            </p:cNvGrpSpPr>
            <p:nvPr/>
          </p:nvGrpSpPr>
          <p:grpSpPr bwMode="auto">
            <a:xfrm>
              <a:off x="336" y="1865"/>
              <a:ext cx="443" cy="343"/>
              <a:chOff x="0" y="0"/>
              <a:chExt cx="475" cy="339"/>
            </a:xfrm>
          </p:grpSpPr>
          <p:sp>
            <p:nvSpPr>
              <p:cNvPr id="38945"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6"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1771" name="Group 40"/>
            <p:cNvGrpSpPr>
              <a:grpSpLocks/>
            </p:cNvGrpSpPr>
            <p:nvPr/>
          </p:nvGrpSpPr>
          <p:grpSpPr bwMode="auto">
            <a:xfrm>
              <a:off x="336" y="919"/>
              <a:ext cx="443" cy="343"/>
              <a:chOff x="0" y="0"/>
              <a:chExt cx="475" cy="339"/>
            </a:xfrm>
          </p:grpSpPr>
          <p:sp>
            <p:nvSpPr>
              <p:cNvPr id="38943"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4"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72"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 name="矩形 17"/>
          <p:cNvSpPr/>
          <p:nvPr/>
        </p:nvSpPr>
        <p:spPr>
          <a:xfrm>
            <a:off x="4511675" y="3716338"/>
            <a:ext cx="2351088"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400" b="1" noProof="1">
                <a:latin typeface="Times New Roman" panose="02020603050405020304" pitchFamily="18" charset="0"/>
                <a:ea typeface="宋体" panose="02010600030101010101" pitchFamily="2" charset="-122"/>
              </a:rPr>
              <a:t>的强连通分量：</a:t>
            </a:r>
          </a:p>
        </p:txBody>
      </p:sp>
      <p:grpSp>
        <p:nvGrpSpPr>
          <p:cNvPr id="30739" name="Group 37"/>
          <p:cNvGrpSpPr>
            <a:grpSpLocks/>
          </p:cNvGrpSpPr>
          <p:nvPr/>
        </p:nvGrpSpPr>
        <p:grpSpPr bwMode="auto">
          <a:xfrm>
            <a:off x="6315076" y="4564064"/>
            <a:ext cx="1406525" cy="2128837"/>
            <a:chOff x="0" y="0"/>
            <a:chExt cx="886" cy="1341"/>
          </a:xfrm>
        </p:grpSpPr>
        <p:sp>
          <p:nvSpPr>
            <p:cNvPr id="38925"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58" name="Group 33"/>
            <p:cNvGrpSpPr>
              <a:grpSpLocks/>
            </p:cNvGrpSpPr>
            <p:nvPr/>
          </p:nvGrpSpPr>
          <p:grpSpPr bwMode="auto">
            <a:xfrm>
              <a:off x="323" y="0"/>
              <a:ext cx="296" cy="284"/>
              <a:chOff x="0" y="0"/>
              <a:chExt cx="360" cy="349"/>
            </a:xfrm>
          </p:grpSpPr>
          <p:sp>
            <p:nvSpPr>
              <p:cNvPr id="38933"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34"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59"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60" name="Group 40"/>
            <p:cNvGrpSpPr>
              <a:grpSpLocks/>
            </p:cNvGrpSpPr>
            <p:nvPr/>
          </p:nvGrpSpPr>
          <p:grpSpPr bwMode="auto">
            <a:xfrm>
              <a:off x="295" y="739"/>
              <a:ext cx="389" cy="276"/>
              <a:chOff x="0" y="0"/>
              <a:chExt cx="475" cy="339"/>
            </a:xfrm>
          </p:grpSpPr>
          <p:sp>
            <p:nvSpPr>
              <p:cNvPr id="38931"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61"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0750" name="Group 38"/>
          <p:cNvGrpSpPr>
            <a:grpSpLocks/>
          </p:cNvGrpSpPr>
          <p:nvPr/>
        </p:nvGrpSpPr>
        <p:grpSpPr bwMode="auto">
          <a:xfrm>
            <a:off x="8453438" y="5159376"/>
            <a:ext cx="666750" cy="1489075"/>
            <a:chOff x="0" y="0"/>
            <a:chExt cx="420" cy="938"/>
          </a:xfrm>
        </p:grpSpPr>
        <p:grpSp>
          <p:nvGrpSpPr>
            <p:cNvPr id="31753" name="Group 37"/>
            <p:cNvGrpSpPr>
              <a:grpSpLocks/>
            </p:cNvGrpSpPr>
            <p:nvPr/>
          </p:nvGrpSpPr>
          <p:grpSpPr bwMode="auto">
            <a:xfrm>
              <a:off x="0" y="0"/>
              <a:ext cx="389" cy="276"/>
              <a:chOff x="0" y="0"/>
              <a:chExt cx="475" cy="339"/>
            </a:xfrm>
          </p:grpSpPr>
          <p:sp>
            <p:nvSpPr>
              <p:cNvPr id="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24"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sp>
          <p:nvSpPr>
            <p:cNvPr id="38922"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 name="Rectangle 35"/>
          <p:cNvSpPr/>
          <p:nvPr/>
        </p:nvSpPr>
        <p:spPr>
          <a:xfrm>
            <a:off x="5951539" y="4292600"/>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30756" name="Line 36"/>
          <p:cNvSpPr>
            <a:spLocks noChangeShapeType="1"/>
          </p:cNvSpPr>
          <p:nvPr/>
        </p:nvSpPr>
        <p:spPr bwMode="auto">
          <a:xfrm>
            <a:off x="7896225" y="42926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39"/>
                                        </p:tgtEl>
                                        <p:attrNameLst>
                                          <p:attrName>style.visibility</p:attrName>
                                        </p:attrNameLst>
                                      </p:cBhvr>
                                      <p:to>
                                        <p:strVal val="visible"/>
                                      </p:to>
                                    </p:set>
                                    <p:anim calcmode="lin" valueType="num">
                                      <p:cBhvr additive="base">
                                        <p:cTn id="7" dur="500" fill="hold"/>
                                        <p:tgtEl>
                                          <p:spTgt spid="30739"/>
                                        </p:tgtEl>
                                        <p:attrNameLst>
                                          <p:attrName>ppt_x</p:attrName>
                                        </p:attrNameLst>
                                      </p:cBhvr>
                                      <p:tavLst>
                                        <p:tav tm="0">
                                          <p:val>
                                            <p:strVal val="#ppt_x"/>
                                          </p:val>
                                        </p:tav>
                                        <p:tav tm="100000">
                                          <p:val>
                                            <p:strVal val="#ppt_x"/>
                                          </p:val>
                                        </p:tav>
                                      </p:tavLst>
                                    </p:anim>
                                    <p:anim calcmode="lin" valueType="num">
                                      <p:cBhvr additive="base">
                                        <p:cTn id="8" dur="500" fill="hold"/>
                                        <p:tgtEl>
                                          <p:spTgt spid="3073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0756"/>
                                        </p:tgtEl>
                                        <p:attrNameLst>
                                          <p:attrName>style.visibility</p:attrName>
                                        </p:attrNameLst>
                                      </p:cBhvr>
                                      <p:to>
                                        <p:strVal val="visible"/>
                                      </p:to>
                                    </p:set>
                                    <p:animEffect transition="in" filter="blinds(horizontal)">
                                      <p:cBhvr>
                                        <p:cTn id="12" dur="500"/>
                                        <p:tgtEl>
                                          <p:spTgt spid="30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0750"/>
                                        </p:tgtEl>
                                        <p:attrNameLst>
                                          <p:attrName>style.visibility</p:attrName>
                                        </p:attrNameLst>
                                      </p:cBhvr>
                                      <p:to>
                                        <p:strVal val="visible"/>
                                      </p:to>
                                    </p:set>
                                    <p:anim calcmode="lin" valueType="num">
                                      <p:cBhvr additive="base">
                                        <p:cTn id="17" dur="500" fill="hold"/>
                                        <p:tgtEl>
                                          <p:spTgt spid="30750"/>
                                        </p:tgtEl>
                                        <p:attrNameLst>
                                          <p:attrName>ppt_x</p:attrName>
                                        </p:attrNameLst>
                                      </p:cBhvr>
                                      <p:tavLst>
                                        <p:tav tm="0">
                                          <p:val>
                                            <p:strVal val="#ppt_x"/>
                                          </p:val>
                                        </p:tav>
                                        <p:tav tm="100000">
                                          <p:val>
                                            <p:strVal val="#ppt_x"/>
                                          </p:val>
                                        </p:tav>
                                      </p:tavLst>
                                    </p:anim>
                                    <p:anim calcmode="lin" valueType="num">
                                      <p:cBhvr additive="base">
                                        <p:cTn id="18" dur="500" fill="hold"/>
                                        <p:tgtEl>
                                          <p:spTgt spid="30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504292" y="1054303"/>
            <a:ext cx="11247621" cy="3048000"/>
          </a:xfrm>
        </p:spPr>
        <p:txBody>
          <a:bodyPr/>
          <a:lstStyle/>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一个连通图的</a:t>
            </a:r>
            <a:r>
              <a:rPr kumimoji="1" lang="zh-CN" altLang="en-US" b="1" dirty="0" smtClean="0">
                <a:solidFill>
                  <a:srgbClr val="0000FF"/>
                </a:solidFill>
                <a:latin typeface="Times New Roman" panose="02020603050405020304" pitchFamily="18" charset="0"/>
              </a:rPr>
              <a:t>极小连通子图</a:t>
            </a:r>
            <a:r>
              <a:rPr kumimoji="1" lang="zh-CN" altLang="en-US" b="1" dirty="0" smtClean="0">
                <a:latin typeface="Times New Roman" panose="02020603050405020304" pitchFamily="18" charset="0"/>
              </a:rPr>
              <a:t>称作该图的生成树，它含有图中</a:t>
            </a:r>
            <a:r>
              <a:rPr kumimoji="1" lang="zh-CN" altLang="en-US" b="1" dirty="0" smtClean="0">
                <a:solidFill>
                  <a:srgbClr val="0000FF"/>
                </a:solidFill>
                <a:latin typeface="Times New Roman" panose="02020603050405020304" pitchFamily="18" charset="0"/>
              </a:rPr>
              <a:t>全部顶点</a:t>
            </a:r>
            <a:r>
              <a:rPr kumimoji="1" lang="en-US" altLang="zh-CN" b="1" i="1" dirty="0" smtClean="0">
                <a:solidFill>
                  <a:srgbClr val="0000FF"/>
                </a:solidFill>
                <a:latin typeface="Times New Roman" panose="02020603050405020304" pitchFamily="18" charset="0"/>
              </a:rPr>
              <a:t>n</a:t>
            </a:r>
            <a:r>
              <a:rPr kumimoji="1" lang="zh-CN" altLang="en-US" b="1" dirty="0" smtClean="0">
                <a:solidFill>
                  <a:srgbClr val="0000FF"/>
                </a:solidFill>
                <a:latin typeface="Times New Roman" panose="02020603050405020304" pitchFamily="18" charset="0"/>
              </a:rPr>
              <a:t>，但只有足以构成一棵树的</a:t>
            </a:r>
            <a:r>
              <a:rPr kumimoji="1" lang="en-US" altLang="zh-CN" b="1" dirty="0" smtClean="0">
                <a:solidFill>
                  <a:srgbClr val="0000FF"/>
                </a:solidFill>
                <a:latin typeface="Times New Roman" panose="02020603050405020304" pitchFamily="18" charset="0"/>
              </a:rPr>
              <a:t>n</a:t>
            </a:r>
            <a:r>
              <a:rPr kumimoji="1" lang="en-US" altLang="zh-CN" b="1" dirty="0" smtClean="0">
                <a:solidFill>
                  <a:srgbClr val="0000FF"/>
                </a:solidFill>
                <a:latin typeface="宋体" panose="02010600030101010101" pitchFamily="2" charset="-122"/>
              </a:rPr>
              <a:t>-</a:t>
            </a:r>
            <a:r>
              <a:rPr kumimoji="1" lang="en-US" altLang="zh-CN" b="1" dirty="0" smtClean="0">
                <a:solidFill>
                  <a:srgbClr val="0000FF"/>
                </a:solidFill>
                <a:latin typeface="Times New Roman" panose="02020603050405020304" pitchFamily="18" charset="0"/>
              </a:rPr>
              <a:t>1</a:t>
            </a:r>
            <a:r>
              <a:rPr kumimoji="1" lang="zh-CN" altLang="en-US" b="1" dirty="0" smtClean="0">
                <a:solidFill>
                  <a:srgbClr val="0000FF"/>
                </a:solidFill>
                <a:latin typeface="Times New Roman" panose="02020603050405020304" pitchFamily="18" charset="0"/>
              </a:rPr>
              <a:t>条边</a:t>
            </a:r>
            <a:r>
              <a:rPr kumimoji="1" lang="zh-CN" altLang="en-US"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endParaRPr kumimoji="1" lang="zh-CN" altLang="en-US" sz="1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例：图</a:t>
            </a:r>
            <a:r>
              <a:rPr kumimoji="1" lang="en-US" altLang="zh-CN" b="1" dirty="0" smtClean="0">
                <a:latin typeface="Times New Roman" panose="02020603050405020304" pitchFamily="18" charset="0"/>
              </a:rPr>
              <a:t>G</a:t>
            </a:r>
            <a:r>
              <a:rPr kumimoji="1" lang="en-US" altLang="zh-CN" b="1" baseline="-30000" dirty="0" smtClean="0">
                <a:latin typeface="Times New Roman" panose="02020603050405020304" pitchFamily="18" charset="0"/>
              </a:rPr>
              <a:t>2                                           </a:t>
            </a:r>
            <a:r>
              <a:rPr kumimoji="1" lang="zh-CN" altLang="en-US" b="1" dirty="0" smtClean="0">
                <a:latin typeface="Times New Roman" panose="02020603050405020304" pitchFamily="18" charset="0"/>
              </a:rPr>
              <a:t>         的一棵生成树为：</a:t>
            </a:r>
            <a:r>
              <a:rPr kumimoji="1" lang="zh-CN" altLang="en-US" sz="3600" b="1" dirty="0">
                <a:latin typeface="Times New Roman" panose="02020603050405020304" pitchFamily="18" charset="0"/>
              </a:rPr>
              <a:t> </a:t>
            </a:r>
          </a:p>
        </p:txBody>
      </p:sp>
      <p:grpSp>
        <p:nvGrpSpPr>
          <p:cNvPr id="32771" name="Group 51"/>
          <p:cNvGrpSpPr>
            <a:grpSpLocks/>
          </p:cNvGrpSpPr>
          <p:nvPr/>
        </p:nvGrpSpPr>
        <p:grpSpPr bwMode="auto">
          <a:xfrm>
            <a:off x="3159968" y="4508725"/>
            <a:ext cx="6248400" cy="1992313"/>
            <a:chOff x="0" y="0"/>
            <a:chExt cx="3936" cy="1255"/>
          </a:xfrm>
        </p:grpSpPr>
        <p:sp>
          <p:nvSpPr>
            <p:cNvPr id="40985" name="Text Box 5"/>
            <p:cNvSpPr txBox="1"/>
            <p:nvPr/>
          </p:nvSpPr>
          <p:spPr>
            <a:xfrm>
              <a:off x="1768" y="526"/>
              <a:ext cx="590" cy="5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p>
          </p:txBody>
        </p:sp>
        <p:grpSp>
          <p:nvGrpSpPr>
            <p:cNvPr id="32794" name="Group 33"/>
            <p:cNvGrpSpPr>
              <a:grpSpLocks/>
            </p:cNvGrpSpPr>
            <p:nvPr/>
          </p:nvGrpSpPr>
          <p:grpSpPr bwMode="auto">
            <a:xfrm>
              <a:off x="0" y="0"/>
              <a:ext cx="1568" cy="1207"/>
              <a:chOff x="0" y="0"/>
              <a:chExt cx="1568" cy="1207"/>
            </a:xfrm>
          </p:grpSpPr>
          <p:grpSp>
            <p:nvGrpSpPr>
              <p:cNvPr id="32810" name="Group 18"/>
              <p:cNvGrpSpPr>
                <a:grpSpLocks/>
              </p:cNvGrpSpPr>
              <p:nvPr/>
            </p:nvGrpSpPr>
            <p:grpSpPr bwMode="auto">
              <a:xfrm>
                <a:off x="1179" y="504"/>
                <a:ext cx="389" cy="286"/>
                <a:chOff x="0" y="0"/>
                <a:chExt cx="475" cy="339"/>
              </a:xfrm>
            </p:grpSpPr>
            <p:sp>
              <p:nvSpPr>
                <p:cNvPr id="41015" name="AutoShape 1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6" name="Text Box 2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811" name="Group 21"/>
              <p:cNvGrpSpPr>
                <a:grpSpLocks/>
              </p:cNvGrpSpPr>
              <p:nvPr/>
            </p:nvGrpSpPr>
            <p:grpSpPr bwMode="auto">
              <a:xfrm>
                <a:off x="589" y="0"/>
                <a:ext cx="389" cy="286"/>
                <a:chOff x="0" y="0"/>
                <a:chExt cx="475" cy="339"/>
              </a:xfrm>
            </p:grpSpPr>
            <p:sp>
              <p:nvSpPr>
                <p:cNvPr id="2" name="AutoShape 2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4" name="Text Box 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812" name="Group 24"/>
              <p:cNvGrpSpPr>
                <a:grpSpLocks/>
              </p:cNvGrpSpPr>
              <p:nvPr/>
            </p:nvGrpSpPr>
            <p:grpSpPr bwMode="auto">
              <a:xfrm>
                <a:off x="0" y="504"/>
                <a:ext cx="389" cy="286"/>
                <a:chOff x="0" y="0"/>
                <a:chExt cx="475" cy="339"/>
              </a:xfrm>
            </p:grpSpPr>
            <p:sp>
              <p:nvSpPr>
                <p:cNvPr id="3" name="AutoShape 2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2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813" name="Group 27"/>
              <p:cNvGrpSpPr>
                <a:grpSpLocks/>
              </p:cNvGrpSpPr>
              <p:nvPr/>
            </p:nvGrpSpPr>
            <p:grpSpPr bwMode="auto">
              <a:xfrm>
                <a:off x="589" y="921"/>
                <a:ext cx="389" cy="286"/>
                <a:chOff x="0" y="0"/>
                <a:chExt cx="475" cy="339"/>
              </a:xfrm>
            </p:grpSpPr>
            <p:sp>
              <p:nvSpPr>
                <p:cNvPr id="6" name="AutoShape 28"/>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1" name="Text Box 2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814" name="Line 30"/>
              <p:cNvSpPr>
                <a:spLocks noChangeShapeType="1"/>
              </p:cNvSpPr>
              <p:nvPr/>
            </p:nvSpPr>
            <p:spPr bwMode="auto">
              <a:xfrm flipH="1">
                <a:off x="219" y="203"/>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31"/>
              <p:cNvSpPr>
                <a:spLocks noChangeShapeType="1"/>
              </p:cNvSpPr>
              <p:nvPr/>
            </p:nvSpPr>
            <p:spPr bwMode="auto">
              <a:xfrm rot="4719547" flipH="1">
                <a:off x="883" y="208"/>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32"/>
              <p:cNvSpPr>
                <a:spLocks noChangeShapeType="1"/>
              </p:cNvSpPr>
              <p:nvPr/>
            </p:nvSpPr>
            <p:spPr bwMode="auto">
              <a:xfrm>
                <a:off x="734" y="309"/>
                <a:ext cx="0" cy="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95" name="Group 35"/>
            <p:cNvGrpSpPr>
              <a:grpSpLocks/>
            </p:cNvGrpSpPr>
            <p:nvPr/>
          </p:nvGrpSpPr>
          <p:grpSpPr bwMode="auto">
            <a:xfrm>
              <a:off x="3547" y="552"/>
              <a:ext cx="389" cy="286"/>
              <a:chOff x="0" y="0"/>
              <a:chExt cx="475" cy="339"/>
            </a:xfrm>
          </p:grpSpPr>
          <p:sp>
            <p:nvSpPr>
              <p:cNvPr id="41000" name="AutoShape 36"/>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01" name="Text Box 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96" name="Group 38"/>
            <p:cNvGrpSpPr>
              <a:grpSpLocks/>
            </p:cNvGrpSpPr>
            <p:nvPr/>
          </p:nvGrpSpPr>
          <p:grpSpPr bwMode="auto">
            <a:xfrm>
              <a:off x="2957" y="48"/>
              <a:ext cx="389" cy="286"/>
              <a:chOff x="0" y="0"/>
              <a:chExt cx="475" cy="339"/>
            </a:xfrm>
          </p:grpSpPr>
          <p:sp>
            <p:nvSpPr>
              <p:cNvPr id="40998" name="AutoShape 3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4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97" name="Group 41"/>
            <p:cNvGrpSpPr>
              <a:grpSpLocks/>
            </p:cNvGrpSpPr>
            <p:nvPr/>
          </p:nvGrpSpPr>
          <p:grpSpPr bwMode="auto">
            <a:xfrm>
              <a:off x="2368" y="552"/>
              <a:ext cx="389" cy="286"/>
              <a:chOff x="0" y="0"/>
              <a:chExt cx="475" cy="339"/>
            </a:xfrm>
          </p:grpSpPr>
          <p:sp>
            <p:nvSpPr>
              <p:cNvPr id="13" name="AutoShape 4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97" name="Text Box 4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98" name="Group 44"/>
            <p:cNvGrpSpPr>
              <a:grpSpLocks/>
            </p:cNvGrpSpPr>
            <p:nvPr/>
          </p:nvGrpSpPr>
          <p:grpSpPr bwMode="auto">
            <a:xfrm>
              <a:off x="2957" y="969"/>
              <a:ext cx="389" cy="286"/>
              <a:chOff x="0" y="0"/>
              <a:chExt cx="475" cy="339"/>
            </a:xfrm>
          </p:grpSpPr>
          <p:sp>
            <p:nvSpPr>
              <p:cNvPr id="14" name="AutoShape 4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5" name="Text Box 4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99" name="Line 47"/>
            <p:cNvSpPr>
              <a:spLocks noChangeShapeType="1"/>
            </p:cNvSpPr>
            <p:nvPr/>
          </p:nvSpPr>
          <p:spPr bwMode="auto">
            <a:xfrm flipH="1">
              <a:off x="2587" y="251"/>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48"/>
            <p:cNvSpPr>
              <a:spLocks noChangeShapeType="1"/>
            </p:cNvSpPr>
            <p:nvPr/>
          </p:nvSpPr>
          <p:spPr bwMode="auto">
            <a:xfrm rot="4719547" flipH="1">
              <a:off x="3251" y="256"/>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50"/>
            <p:cNvSpPr>
              <a:spLocks noChangeShapeType="1"/>
            </p:cNvSpPr>
            <p:nvPr/>
          </p:nvSpPr>
          <p:spPr bwMode="auto">
            <a:xfrm flipH="1">
              <a:off x="3216" y="768"/>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72" name="Group 52"/>
          <p:cNvGrpSpPr>
            <a:grpSpLocks/>
          </p:cNvGrpSpPr>
          <p:nvPr/>
        </p:nvGrpSpPr>
        <p:grpSpPr bwMode="auto">
          <a:xfrm>
            <a:off x="2992884" y="1988840"/>
            <a:ext cx="2959100" cy="2262188"/>
            <a:chOff x="0" y="0"/>
            <a:chExt cx="2160" cy="1560"/>
          </a:xfrm>
        </p:grpSpPr>
        <p:grpSp>
          <p:nvGrpSpPr>
            <p:cNvPr id="32774" name="Group 53"/>
            <p:cNvGrpSpPr>
              <a:grpSpLocks/>
            </p:cNvGrpSpPr>
            <p:nvPr/>
          </p:nvGrpSpPr>
          <p:grpSpPr bwMode="auto">
            <a:xfrm>
              <a:off x="1440" y="597"/>
              <a:ext cx="475" cy="339"/>
              <a:chOff x="0" y="0"/>
              <a:chExt cx="475" cy="339"/>
            </a:xfrm>
          </p:grpSpPr>
          <p:sp>
            <p:nvSpPr>
              <p:cNvPr id="5" name="AutoShape 5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4" name="Text Box 5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75" name="Group 56"/>
            <p:cNvGrpSpPr>
              <a:grpSpLocks/>
            </p:cNvGrpSpPr>
            <p:nvPr/>
          </p:nvGrpSpPr>
          <p:grpSpPr bwMode="auto">
            <a:xfrm>
              <a:off x="720" y="0"/>
              <a:ext cx="475" cy="339"/>
              <a:chOff x="0" y="0"/>
              <a:chExt cx="475" cy="339"/>
            </a:xfrm>
          </p:grpSpPr>
          <p:sp>
            <p:nvSpPr>
              <p:cNvPr id="40981" name="AutoShape 5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2" name="Text Box 5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76" name="Group 59"/>
            <p:cNvGrpSpPr>
              <a:grpSpLocks/>
            </p:cNvGrpSpPr>
            <p:nvPr/>
          </p:nvGrpSpPr>
          <p:grpSpPr bwMode="auto">
            <a:xfrm>
              <a:off x="0" y="597"/>
              <a:ext cx="475" cy="339"/>
              <a:chOff x="0" y="0"/>
              <a:chExt cx="475" cy="339"/>
            </a:xfrm>
          </p:grpSpPr>
          <p:sp>
            <p:nvSpPr>
              <p:cNvPr id="7" name="AutoShape 6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6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77" name="Group 62"/>
            <p:cNvGrpSpPr>
              <a:grpSpLocks/>
            </p:cNvGrpSpPr>
            <p:nvPr/>
          </p:nvGrpSpPr>
          <p:grpSpPr bwMode="auto">
            <a:xfrm>
              <a:off x="720" y="1092"/>
              <a:ext cx="475" cy="339"/>
              <a:chOff x="0" y="0"/>
              <a:chExt cx="475" cy="339"/>
            </a:xfrm>
          </p:grpSpPr>
          <p:sp>
            <p:nvSpPr>
              <p:cNvPr id="9" name="AutoShape 6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6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78" name="Line 6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6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6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6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6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Line 7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Text Box 7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16" name="Rectangle 57"/>
          <p:cNvSpPr/>
          <p:nvPr/>
        </p:nvSpPr>
        <p:spPr>
          <a:xfrm>
            <a:off x="3064719" y="4365104"/>
            <a:ext cx="6264275" cy="21605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7" name="矩形 16"/>
          <p:cNvSpPr/>
          <p:nvPr/>
        </p:nvSpPr>
        <p:spPr>
          <a:xfrm>
            <a:off x="947908" y="49333"/>
            <a:ext cx="1882247" cy="7017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sz="4400" b="1" dirty="0">
                <a:solidFill>
                  <a:srgbClr val="0000FF"/>
                </a:solidFill>
                <a:latin typeface="Times New Roman" panose="02020603050405020304" pitchFamily="18" charset="0"/>
              </a:rPr>
              <a:t>生成树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5"/>
          <p:cNvSpPr txBox="1"/>
          <p:nvPr/>
        </p:nvSpPr>
        <p:spPr>
          <a:xfrm>
            <a:off x="1487488" y="1232942"/>
            <a:ext cx="10441160" cy="493236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对象</a:t>
            </a:r>
            <a:r>
              <a:rPr lang="en-US" altLang="zh-CN"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由一个顶点的非空集合和一个边集合构成每条边由一个顶点对来表示。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public:</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建立一个空的图</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插入一个顶点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该顶点暂时没有入边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weight)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在图中插入一条边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 v2, w)</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在图中删除顶点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和所有关联到它的边</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在图中删去边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IsEmpty</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若图中没有顶点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true,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否则返回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false</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函数返回边</a:t>
            </a:r>
            <a:r>
              <a:rPr lang="zh-CN" altLang="en-US"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的权值</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第一个邻接顶点的位置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
        <p:nvSpPr>
          <p:cNvPr id="2" name="矩形 1"/>
          <p:cNvSpPr/>
          <p:nvPr/>
        </p:nvSpPr>
        <p:spPr>
          <a:xfrm>
            <a:off x="839416" y="107921"/>
            <a:ext cx="5583580" cy="584775"/>
          </a:xfrm>
          <a:prstGeom prst="rect">
            <a:avLst/>
          </a:prstGeom>
        </p:spPr>
        <p:txBody>
          <a:bodyPr wrap="none">
            <a:spAutoFit/>
          </a:bodyPr>
          <a:lstStyle/>
          <a:p>
            <a:pPr marL="168275" indent="-168275" eaLnBrk="1" hangingPunct="1">
              <a:lnSpc>
                <a:spcPct val="80000"/>
              </a:lnSpc>
              <a:buNone/>
              <a:defRPr/>
            </a:pPr>
            <a:r>
              <a:rPr kumimoji="1" lang="en-US" altLang="zh-CN" sz="4000" b="1" dirty="0">
                <a:solidFill>
                  <a:srgbClr val="0000FF"/>
                </a:solidFill>
                <a:latin typeface="Times New Roman" panose="02020603050405020304" pitchFamily="18" charset="0"/>
              </a:rPr>
              <a:t> 8.1.2 </a:t>
            </a:r>
            <a:r>
              <a:rPr kumimoji="1" lang="zh-CN" altLang="en-US" sz="4000" b="1" dirty="0">
                <a:solidFill>
                  <a:srgbClr val="0000FF"/>
                </a:solidFill>
                <a:latin typeface="Times New Roman" panose="02020603050405020304" pitchFamily="18" charset="0"/>
              </a:rPr>
              <a:t>图的抽象数据类型</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854798" y="0"/>
            <a:ext cx="6019800" cy="693737"/>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8.2  </a:t>
            </a:r>
            <a:r>
              <a:rPr lang="zh-CN" altLang="en-US" b="1" dirty="0" smtClean="0">
                <a:solidFill>
                  <a:srgbClr val="0000FF"/>
                </a:solidFill>
                <a:latin typeface="华文行楷" panose="02010800040101010101" pitchFamily="2" charset="-122"/>
                <a:ea typeface="华文行楷" panose="02010800040101010101" pitchFamily="2" charset="-122"/>
              </a:rPr>
              <a:t>图的存储结构</a:t>
            </a:r>
          </a:p>
        </p:txBody>
      </p:sp>
      <p:sp>
        <p:nvSpPr>
          <p:cNvPr id="61443" name="Rectangle 3"/>
          <p:cNvSpPr>
            <a:spLocks noGrp="1" noChangeArrowheads="1"/>
          </p:cNvSpPr>
          <p:nvPr>
            <p:ph type="body" idx="4294967295"/>
          </p:nvPr>
        </p:nvSpPr>
        <p:spPr>
          <a:xfrm>
            <a:off x="2206626" y="1297664"/>
            <a:ext cx="8458200" cy="2819400"/>
          </a:xfrm>
        </p:spPr>
        <p:txBody>
          <a:bodyPr/>
          <a:lstStyle/>
          <a:p>
            <a:pPr eaLnBrk="1" hangingPunct="1">
              <a:buFont typeface="Wingdings" panose="05000000000000000000" pitchFamily="2" charset="2"/>
              <a:buNone/>
              <a:defRPr/>
            </a:pPr>
            <a:r>
              <a:rPr kumimoji="1" lang="en-US" altLang="zh-CN" b="1" dirty="0" smtClean="0">
                <a:latin typeface="Times New Roman" panose="02020603050405020304" pitchFamily="18" charset="0"/>
              </a:rPr>
              <a:t>8.2.1  </a:t>
            </a:r>
            <a:r>
              <a:rPr kumimoji="1" lang="zh-CN" altLang="en-US" b="1" dirty="0" smtClean="0">
                <a:latin typeface="Times New Roman" panose="02020603050405020304" pitchFamily="18" charset="0"/>
              </a:rPr>
              <a:t>邻接矩阵</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matrix)</a:t>
            </a:r>
            <a:endParaRPr kumimoji="1" lang="zh-CN" altLang="en-US"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eaLnBrk="1" hangingPunct="1">
              <a:buFont typeface="Wingdings" panose="05000000000000000000" pitchFamily="2" charset="2"/>
              <a:buNone/>
              <a:defRPr/>
            </a:pPr>
            <a:r>
              <a:rPr kumimoji="1" lang="en-US" altLang="zh-CN" b="1" dirty="0" smtClean="0">
                <a:latin typeface="Times New Roman" panose="02020603050405020304" pitchFamily="18" charset="0"/>
              </a:rPr>
              <a:t>8.2.2	 </a:t>
            </a:r>
            <a:r>
              <a:rPr kumimoji="1" lang="zh-CN" altLang="en-US" b="1" dirty="0" smtClean="0">
                <a:latin typeface="Times New Roman" panose="02020603050405020304" pitchFamily="18" charset="0"/>
              </a:rPr>
              <a:t>邻接表</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list)</a:t>
            </a:r>
            <a:endParaRPr kumimoji="1" lang="zh-CN" altLang="en-US" b="1" dirty="0" smtClean="0">
              <a:latin typeface="Times New Roman" panose="02020603050405020304" pitchFamily="18" charset="0"/>
            </a:endParaRPr>
          </a:p>
        </p:txBody>
      </p:sp>
      <p:grpSp>
        <p:nvGrpSpPr>
          <p:cNvPr id="110" name="Group 4"/>
          <p:cNvGrpSpPr>
            <a:grpSpLocks/>
          </p:cNvGrpSpPr>
          <p:nvPr/>
        </p:nvGrpSpPr>
        <p:grpSpPr bwMode="auto">
          <a:xfrm>
            <a:off x="9764713" y="836166"/>
            <a:ext cx="1800225" cy="2736850"/>
            <a:chOff x="0" y="0"/>
            <a:chExt cx="1350" cy="2208"/>
          </a:xfrm>
        </p:grpSpPr>
        <p:sp>
          <p:nvSpPr>
            <p:cNvPr id="11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112" name="Group 6"/>
            <p:cNvGrpSpPr>
              <a:grpSpLocks/>
            </p:cNvGrpSpPr>
            <p:nvPr/>
          </p:nvGrpSpPr>
          <p:grpSpPr bwMode="auto">
            <a:xfrm>
              <a:off x="368" y="0"/>
              <a:ext cx="336" cy="353"/>
              <a:chOff x="0" y="0"/>
              <a:chExt cx="360" cy="349"/>
            </a:xfrm>
          </p:grpSpPr>
          <p:sp>
            <p:nvSpPr>
              <p:cNvPr id="12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113"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10"/>
            <p:cNvGrpSpPr>
              <a:grpSpLocks/>
            </p:cNvGrpSpPr>
            <p:nvPr/>
          </p:nvGrpSpPr>
          <p:grpSpPr bwMode="auto">
            <a:xfrm>
              <a:off x="336" y="1865"/>
              <a:ext cx="443" cy="343"/>
              <a:chOff x="0" y="0"/>
              <a:chExt cx="475" cy="339"/>
            </a:xfrm>
          </p:grpSpPr>
          <p:sp>
            <p:nvSpPr>
              <p:cNvPr id="12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115" name="Group 13"/>
            <p:cNvGrpSpPr>
              <a:grpSpLocks/>
            </p:cNvGrpSpPr>
            <p:nvPr/>
          </p:nvGrpSpPr>
          <p:grpSpPr bwMode="auto">
            <a:xfrm>
              <a:off x="336" y="919"/>
              <a:ext cx="443" cy="343"/>
              <a:chOff x="0" y="0"/>
              <a:chExt cx="475" cy="339"/>
            </a:xfrm>
          </p:grpSpPr>
          <p:sp>
            <p:nvSpPr>
              <p:cNvPr id="11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116"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125" name="组合 87"/>
          <p:cNvGrpSpPr>
            <a:grpSpLocks/>
          </p:cNvGrpSpPr>
          <p:nvPr/>
        </p:nvGrpSpPr>
        <p:grpSpPr bwMode="auto">
          <a:xfrm>
            <a:off x="2063130" y="3592777"/>
            <a:ext cx="2952750" cy="2566988"/>
            <a:chOff x="0" y="0"/>
            <a:chExt cx="2952328" cy="2808312"/>
          </a:xfrm>
        </p:grpSpPr>
        <p:sp>
          <p:nvSpPr>
            <p:cNvPr id="126"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127"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76271"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28" name="组合 86"/>
          <p:cNvGrpSpPr>
            <a:grpSpLocks/>
          </p:cNvGrpSpPr>
          <p:nvPr/>
        </p:nvGrpSpPr>
        <p:grpSpPr bwMode="auto">
          <a:xfrm>
            <a:off x="6479587" y="3708664"/>
            <a:ext cx="3595688" cy="2335213"/>
            <a:chOff x="0" y="0"/>
            <a:chExt cx="3752799" cy="2572245"/>
          </a:xfrm>
        </p:grpSpPr>
        <p:sp>
          <p:nvSpPr>
            <p:cNvPr id="129"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30" name="组合 63"/>
            <p:cNvGrpSpPr>
              <a:grpSpLocks/>
            </p:cNvGrpSpPr>
            <p:nvPr/>
          </p:nvGrpSpPr>
          <p:grpSpPr bwMode="auto">
            <a:xfrm>
              <a:off x="0" y="694142"/>
              <a:ext cx="3608784" cy="1582730"/>
              <a:chOff x="0" y="0"/>
              <a:chExt cx="5394320" cy="1738313"/>
            </a:xfrm>
          </p:grpSpPr>
          <p:grpSp>
            <p:nvGrpSpPr>
              <p:cNvPr id="131" name="Group 80"/>
              <p:cNvGrpSpPr>
                <a:grpSpLocks/>
              </p:cNvGrpSpPr>
              <p:nvPr/>
            </p:nvGrpSpPr>
            <p:grpSpPr bwMode="auto">
              <a:xfrm>
                <a:off x="1279524" y="0"/>
                <a:ext cx="2168525" cy="544513"/>
                <a:chOff x="0" y="0"/>
                <a:chExt cx="1366" cy="343"/>
              </a:xfrm>
            </p:grpSpPr>
            <p:grpSp>
              <p:nvGrpSpPr>
                <p:cNvPr id="160" name="Group 19"/>
                <p:cNvGrpSpPr>
                  <a:grpSpLocks/>
                </p:cNvGrpSpPr>
                <p:nvPr/>
              </p:nvGrpSpPr>
              <p:grpSpPr bwMode="auto">
                <a:xfrm>
                  <a:off x="613" y="0"/>
                  <a:ext cx="753" cy="343"/>
                  <a:chOff x="0" y="0"/>
                  <a:chExt cx="915" cy="312"/>
                </a:xfrm>
              </p:grpSpPr>
              <p:sp>
                <p:nvSpPr>
                  <p:cNvPr id="162"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81"/>
              <p:cNvGrpSpPr>
                <a:grpSpLocks/>
              </p:cNvGrpSpPr>
              <p:nvPr/>
            </p:nvGrpSpPr>
            <p:grpSpPr bwMode="auto">
              <a:xfrm>
                <a:off x="1279524" y="642937"/>
                <a:ext cx="2168525" cy="560388"/>
                <a:chOff x="0" y="0"/>
                <a:chExt cx="1366" cy="353"/>
              </a:xfrm>
            </p:grpSpPr>
            <p:grpSp>
              <p:nvGrpSpPr>
                <p:cNvPr id="153" name="Group 26"/>
                <p:cNvGrpSpPr>
                  <a:grpSpLocks/>
                </p:cNvGrpSpPr>
                <p:nvPr/>
              </p:nvGrpSpPr>
              <p:grpSpPr bwMode="auto">
                <a:xfrm>
                  <a:off x="613" y="0"/>
                  <a:ext cx="753" cy="353"/>
                  <a:chOff x="0" y="0"/>
                  <a:chExt cx="915" cy="321"/>
                </a:xfrm>
              </p:grpSpPr>
              <p:sp>
                <p:nvSpPr>
                  <p:cNvPr id="155"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9"/>
              <p:cNvGrpSpPr>
                <a:grpSpLocks/>
              </p:cNvGrpSpPr>
              <p:nvPr/>
            </p:nvGrpSpPr>
            <p:grpSpPr bwMode="auto">
              <a:xfrm>
                <a:off x="0" y="50800"/>
                <a:ext cx="1592264" cy="1687513"/>
                <a:chOff x="0" y="0"/>
                <a:chExt cx="1003" cy="1063"/>
              </a:xfrm>
            </p:grpSpPr>
            <p:sp>
              <p:nvSpPr>
                <p:cNvPr id="145"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34" name="Group 82"/>
              <p:cNvGrpSpPr>
                <a:grpSpLocks/>
              </p:cNvGrpSpPr>
              <p:nvPr/>
            </p:nvGrpSpPr>
            <p:grpSpPr bwMode="auto">
              <a:xfrm>
                <a:off x="3159124" y="644525"/>
                <a:ext cx="2154238" cy="530225"/>
                <a:chOff x="0" y="0"/>
                <a:chExt cx="1357" cy="334"/>
              </a:xfrm>
            </p:grpSpPr>
            <p:sp>
              <p:nvSpPr>
                <p:cNvPr id="139"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6"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7"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38"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55440" y="-47525"/>
            <a:ext cx="8229600" cy="884238"/>
          </a:xfrm>
        </p:spPr>
        <p:txBody>
          <a:bodyPr/>
          <a:lstStyle/>
          <a:p>
            <a:pPr eaLnBrk="1" hangingPunct="1"/>
            <a:r>
              <a:rPr lang="zh-CN" altLang="en-US" sz="4000" b="1" dirty="0">
                <a:solidFill>
                  <a:srgbClr val="0000FF"/>
                </a:solidFill>
                <a:ea typeface="华文新魏" panose="02010800040101010101" pitchFamily="2" charset="-122"/>
              </a:rPr>
              <a:t>图的模板基类</a:t>
            </a:r>
            <a:r>
              <a:rPr lang="zh-CN" altLang="en-US" dirty="0" smtClean="0">
                <a:solidFill>
                  <a:srgbClr val="0000FF"/>
                </a:solidFill>
              </a:rPr>
              <a:t> </a:t>
            </a:r>
          </a:p>
        </p:txBody>
      </p:sp>
      <p:sp>
        <p:nvSpPr>
          <p:cNvPr id="63492" name="Rectangle 3"/>
          <p:cNvSpPr>
            <a:spLocks noGrp="1" noChangeArrowheads="1"/>
          </p:cNvSpPr>
          <p:nvPr>
            <p:ph idx="1"/>
          </p:nvPr>
        </p:nvSpPr>
        <p:spPr>
          <a:xfrm>
            <a:off x="1559496" y="692696"/>
            <a:ext cx="10585176" cy="6165304"/>
          </a:xfrm>
        </p:spPr>
        <p:txBody>
          <a:bodyPr>
            <a:prstTxWarp prst="textNoShape">
              <a:avLst/>
            </a:prstTxWarp>
            <a:noAutofit/>
          </a:bodyPr>
          <a:lstStyle/>
          <a:p>
            <a:pPr eaLnBrk="1" hangingPunct="1">
              <a:lnSpc>
                <a:spcPts val="2000"/>
              </a:lnSpc>
              <a:spcBef>
                <a:spcPct val="5000"/>
              </a:spcBef>
              <a:buNone/>
              <a:defRPr/>
            </a:pP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 = 30</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最大顶点数</a:t>
            </a:r>
            <a:r>
              <a:rPr lang="en-US" altLang="zh-CN" sz="1800" b="1" dirty="0">
                <a:solidFill>
                  <a:srgbClr val="CC0000"/>
                </a:solidFill>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maxWeight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无穷大的值</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图的类定义</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图中最大顶点数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getVertexPos</a:t>
            </a:r>
            <a:r>
              <a:rPr lang="en-US" altLang="zh-CN" sz="1800" dirty="0">
                <a:latin typeface="Times New Roman" panose="02020603050405020304" pitchFamily="18" charset="0"/>
                <a:ea typeface="隶书" panose="02010509060101010101" pitchFamily="49" charset="-122"/>
              </a:rPr>
              <a:t> (T vertex)</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给出顶点</a:t>
            </a:r>
            <a:r>
              <a:rPr lang="en-US" altLang="zh-CN" sz="1800" b="1" dirty="0">
                <a:solidFill>
                  <a:srgbClr val="CC0000"/>
                </a:solidFill>
                <a:latin typeface="Times New Roman" panose="02020603050405020304" pitchFamily="18" charset="0"/>
                <a:ea typeface="隶书" panose="02010509060101010101" pitchFamily="49" charset="-122"/>
              </a:rPr>
              <a:t>vertex</a:t>
            </a:r>
            <a:r>
              <a:rPr lang="zh-CN" altLang="en-US" sz="1800" dirty="0">
                <a:solidFill>
                  <a:srgbClr val="CC0000"/>
                </a:solidFill>
                <a:latin typeface="Times New Roman" panose="02020603050405020304" pitchFamily="18" charset="0"/>
                <a:ea typeface="隶书" panose="02010509060101010101" pitchFamily="49" charset="-122"/>
              </a:rPr>
              <a:t>在图中位置</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  </a:t>
            </a:r>
          </a:p>
          <a:p>
            <a:pPr eaLnBrk="1" hangingPunct="1">
              <a:lnSpc>
                <a:spcPts val="2000"/>
              </a:lnSpc>
              <a:spcBef>
                <a:spcPct val="5000"/>
              </a:spcBef>
              <a:buNone/>
              <a:defRPr/>
            </a:pPr>
            <a:r>
              <a:rPr lang="en-US" altLang="zh-CN" sz="1800" dirty="0">
                <a:latin typeface="Times New Roman" panose="02020603050405020304" pitchFamily="18" charset="0"/>
                <a:ea typeface="隶书" panose="02010509060101010101" pitchFamily="49" charset="-122"/>
              </a:rPr>
              <a:t>    Graph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构造函数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析构函数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GraphEmpty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0</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判图空否</a:t>
            </a:r>
            <a:r>
              <a:rPr lang="en-US" altLang="zh-CN" sz="1800" b="1" dirty="0">
                <a:latin typeface="Times New Roman" panose="02020603050405020304" pitchFamily="18" charset="0"/>
                <a:ea typeface="隶书" panose="02010509060101010101" pitchFamily="49" charset="-122"/>
              </a:rPr>
              <a:t>	</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NumberOfVertices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返回当前顶点数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getValue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err="1">
                <a:solidFill>
                  <a:srgbClr val="CC0000"/>
                </a:solidFill>
                <a:latin typeface="Times New Roman" panose="02020603050405020304" pitchFamily="18" charset="0"/>
                <a:ea typeface="隶书" panose="02010509060101010101" pitchFamily="49" charset="-122"/>
              </a:rPr>
              <a:t>i</a:t>
            </a:r>
            <a:r>
              <a:rPr lang="en-US" altLang="zh-CN" sz="1800" b="1" dirty="0">
                <a:solidFill>
                  <a:srgbClr val="CC0000"/>
                </a:solidFill>
                <a:latin typeface="Times New Roman" panose="02020603050405020304" pitchFamily="18" charset="0"/>
                <a:ea typeface="隶书" panose="02010509060101010101" pitchFamily="49" charset="-122"/>
              </a:rPr>
              <a:t> </a:t>
            </a:r>
            <a:r>
              <a:rPr lang="zh-CN" altLang="en-US" sz="1800" dirty="0">
                <a:solidFill>
                  <a:srgbClr val="CC0000"/>
                </a:solidFill>
                <a:latin typeface="Times New Roman" panose="02020603050405020304" pitchFamily="18" charset="0"/>
                <a:ea typeface="隶书" panose="02010509060101010101" pitchFamily="49" charset="-122"/>
              </a:rPr>
              <a:t>的值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getWeight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取边上权值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getFirstNeighbor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的第一个邻接顶点</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getNextNeighbor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v,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w)</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给出顶点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v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的某邻接顶点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w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的下一个邻接顶点</a:t>
            </a:r>
            <a:endParaRPr lang="zh-CN" altLang="en-US" sz="16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vertex)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插入一个顶点</a:t>
            </a:r>
            <a:r>
              <a:rPr lang="en-US" altLang="zh-CN" sz="1800" b="1" dirty="0">
                <a:solidFill>
                  <a:srgbClr val="CC0000"/>
                </a:solidFill>
                <a:latin typeface="Times New Roman" panose="02020603050405020304" pitchFamily="18" charset="0"/>
                <a:ea typeface="隶书" panose="02010509060101010101" pitchFamily="49" charset="-122"/>
              </a:rPr>
              <a:t>vertex</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cost)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插入边</a:t>
            </a:r>
            <a:r>
              <a:rPr lang="en-US" altLang="zh-CN" sz="1800" b="1" dirty="0">
                <a:solidFill>
                  <a:srgbClr val="CC0000"/>
                </a:solidFill>
                <a:latin typeface="Times New Roman" panose="02020603050405020304" pitchFamily="18" charset="0"/>
                <a:ea typeface="隶书" panose="02010509060101010101" pitchFamily="49" charset="-122"/>
              </a:rPr>
              <a:t>(v1,v2), </a:t>
            </a:r>
            <a:r>
              <a:rPr lang="zh-CN" altLang="en-US" sz="1800" dirty="0">
                <a:solidFill>
                  <a:srgbClr val="CC0000"/>
                </a:solidFill>
                <a:latin typeface="Times New Roman" panose="02020603050405020304" pitchFamily="18" charset="0"/>
                <a:ea typeface="隶书" panose="02010509060101010101" pitchFamily="49" charset="-122"/>
              </a:rPr>
              <a:t>权为</a:t>
            </a:r>
            <a:r>
              <a:rPr lang="en-US" altLang="zh-CN" sz="1800" b="1" dirty="0">
                <a:solidFill>
                  <a:srgbClr val="CC0000"/>
                </a:solidFill>
                <a:latin typeface="Times New Roman" panose="02020603050405020304" pitchFamily="18" charset="0"/>
                <a:ea typeface="隶书" panose="02010509060101010101" pitchFamily="49" charset="-122"/>
              </a:rPr>
              <a:t>cost</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删去顶点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和所有与</a:t>
            </a:r>
            <a:r>
              <a:rPr lang="en-US" altLang="zh-CN" sz="1800" dirty="0">
                <a:solidFill>
                  <a:srgbClr val="CC0000"/>
                </a:solidFill>
                <a:latin typeface="Times New Roman" panose="02020603050405020304" pitchFamily="18" charset="0"/>
                <a:ea typeface="隶书" panose="02010509060101010101" pitchFamily="49" charset="-122"/>
              </a:rPr>
              <a:t>v</a:t>
            </a:r>
            <a:r>
              <a:rPr lang="zh-CN" altLang="en-US" sz="1800" dirty="0">
                <a:solidFill>
                  <a:srgbClr val="CC0000"/>
                </a:solidFill>
                <a:latin typeface="Times New Roman" panose="02020603050405020304" pitchFamily="18" charset="0"/>
                <a:ea typeface="隶书" panose="02010509060101010101" pitchFamily="49" charset="-122"/>
              </a:rPr>
              <a:t>相关联边</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在图中删去边</a:t>
            </a:r>
            <a:r>
              <a:rPr lang="en-US" altLang="zh-CN" sz="1800" b="1" dirty="0">
                <a:solidFill>
                  <a:srgbClr val="CC0000"/>
                </a:solidFill>
                <a:latin typeface="Times New Roman" panose="02020603050405020304" pitchFamily="18" charset="0"/>
                <a:ea typeface="隶书" panose="02010509060101010101" pitchFamily="49" charset="-122"/>
              </a:rPr>
              <a:t>(v1,v2)</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a:t>
            </a:r>
          </a:p>
          <a:p>
            <a:pPr eaLnBrk="1" hangingPunct="1">
              <a:lnSpc>
                <a:spcPts val="2000"/>
              </a:lnSpc>
              <a:spcBef>
                <a:spcPct val="5000"/>
              </a:spcBef>
              <a:buFont typeface="Wingdings" panose="05000000000000000000" pitchFamily="2" charset="2"/>
              <a:buNone/>
              <a:defRPr/>
            </a:pP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983432" y="836712"/>
            <a:ext cx="10585176" cy="2819400"/>
          </a:xfrm>
        </p:spPr>
        <p:txBody>
          <a:bodyPr>
            <a:noAutofit/>
          </a:bodyPr>
          <a:lstStyle/>
          <a:p>
            <a:pPr eaLnBrk="1" hangingPunct="1">
              <a:defRPr/>
            </a:pPr>
            <a:r>
              <a:rPr kumimoji="1" lang="zh-CN" altLang="en-US" b="1" dirty="0" smtClean="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en-US" altLang="zh-CN" sz="2400" dirty="0">
                <a:latin typeface="Times New Roman" panose="02020603050405020304" pitchFamily="18" charset="0"/>
              </a:rPr>
              <a:t>		</a:t>
            </a:r>
            <a:r>
              <a:rPr kumimoji="1" lang="zh-CN" altLang="en-US" sz="2400" b="1" dirty="0">
                <a:latin typeface="Times New Roman" panose="02020603050405020304" pitchFamily="18" charset="0"/>
              </a:rPr>
              <a:t>表达顶点间的相邻关系的矩阵。设</a:t>
            </a:r>
            <a:r>
              <a:rPr kumimoji="1" lang="en-US" altLang="zh-CN" sz="2400" b="1" dirty="0">
                <a:latin typeface="Times New Roman" panose="02020603050405020304" pitchFamily="18" charset="0"/>
              </a:rPr>
              <a:t>G=(</a:t>
            </a:r>
            <a:r>
              <a:rPr kumimoji="1" lang="en-US" altLang="zh-CN" sz="2400" b="1" i="1" dirty="0">
                <a:latin typeface="Times New Roman" panose="02020603050405020304" pitchFamily="18" charset="0"/>
              </a:rPr>
              <a:t>V</a:t>
            </a:r>
            <a:r>
              <a:rPr kumimoji="1" lang="zh-CN" altLang="en-US" sz="2400" b="1" dirty="0">
                <a:latin typeface="Times New Roman" panose="02020603050405020304" pitchFamily="18" charset="0"/>
              </a:rPr>
              <a:t>，</a:t>
            </a:r>
            <a:r>
              <a:rPr kumimoji="1" lang="en-US" altLang="zh-CN" sz="2400" b="1" i="1" dirty="0">
                <a:latin typeface="Times New Roman" panose="02020603050405020304" pitchFamily="18" charset="0"/>
              </a:rPr>
              <a:t>E</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是有</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个顶点的图，则</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的邻接矩阵是按如下定义的</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阶方阵</a:t>
            </a:r>
            <a:r>
              <a:rPr kumimoji="1" lang="en-US" altLang="zh-CN" sz="2400" b="1" dirty="0">
                <a:latin typeface="Times New Roman" panose="02020603050405020304" pitchFamily="18" charset="0"/>
              </a:rPr>
              <a:t>A</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r>
              <a:rPr kumimoji="1" lang="zh-CN" altLang="en-US" sz="2400" dirty="0">
                <a:latin typeface="Times New Roman" panose="02020603050405020304" pitchFamily="18" charset="0"/>
              </a:rPr>
              <a:t>    </a:t>
            </a:r>
            <a:r>
              <a:rPr kumimoji="1" lang="zh-CN" altLang="en-US" sz="2400" b="1" dirty="0">
                <a:latin typeface="Times New Roman" panose="02020603050405020304" pitchFamily="18" charset="0"/>
              </a:rPr>
              <a:t>邻接矩阵的空间代价是</a:t>
            </a:r>
            <a:r>
              <a:rPr kumimoji="1" lang="en-US" altLang="zh-CN" sz="2400" b="1" dirty="0">
                <a:latin typeface="Times New Roman" panose="02020603050405020304" pitchFamily="18" charset="0"/>
              </a:rPr>
              <a:t>O(n</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a:t>
            </a:r>
            <a:endParaRPr kumimoji="1" lang="zh-CN" altLang="en-US" sz="2400" b="1" dirty="0">
              <a:latin typeface="Times New Roman" panose="02020603050405020304" pitchFamily="18" charset="0"/>
            </a:endParaRPr>
          </a:p>
        </p:txBody>
      </p:sp>
      <p:grpSp>
        <p:nvGrpSpPr>
          <p:cNvPr id="38916" name="Group 4"/>
          <p:cNvGrpSpPr>
            <a:grpSpLocks/>
          </p:cNvGrpSpPr>
          <p:nvPr/>
        </p:nvGrpSpPr>
        <p:grpSpPr bwMode="auto">
          <a:xfrm>
            <a:off x="2855641" y="2276872"/>
            <a:ext cx="6964363" cy="1352550"/>
            <a:chOff x="0" y="0"/>
            <a:chExt cx="3692" cy="930"/>
          </a:xfrm>
        </p:grpSpPr>
        <p:sp>
          <p:nvSpPr>
            <p:cNvPr id="52228" name="Text Box 5"/>
            <p:cNvSpPr txBox="1"/>
            <p:nvPr/>
          </p:nvSpPr>
          <p:spPr>
            <a:xfrm>
              <a:off x="0" y="238"/>
              <a:ext cx="1080" cy="6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noProof="1">
                  <a:solidFill>
                    <a:srgbClr val="FF3300"/>
                  </a:solidFill>
                  <a:latin typeface="Times New Roman" panose="02020603050405020304" pitchFamily="18" charset="0"/>
                  <a:ea typeface="宋体" panose="02010600030101010101" pitchFamily="2" charset="-122"/>
                </a:rPr>
                <a:t>a</a:t>
              </a:r>
              <a:r>
                <a:rPr lang="en-US" altLang="zh-CN" sz="2400" baseline="-25000" noProof="1">
                  <a:solidFill>
                    <a:srgbClr val="FF3300"/>
                  </a:solidFill>
                  <a:latin typeface="Times New Roman" panose="02020603050405020304" pitchFamily="18" charset="0"/>
                  <a:ea typeface="宋体" panose="02010600030101010101" pitchFamily="2" charset="-122"/>
                </a:rPr>
                <a:t>ij    </a:t>
              </a:r>
              <a:r>
                <a:rPr lang="en-US" altLang="zh-CN" sz="2400" noProof="1">
                  <a:solidFill>
                    <a:srgbClr val="FF3300"/>
                  </a:solidFill>
                  <a:latin typeface="Times New Roman" panose="02020603050405020304" pitchFamily="18" charset="0"/>
                  <a:ea typeface="宋体" panose="02010600030101010101" pitchFamily="2" charset="-122"/>
                </a:rPr>
                <a:t>=</a:t>
              </a:r>
            </a:p>
          </p:txBody>
        </p:sp>
        <p:sp>
          <p:nvSpPr>
            <p:cNvPr id="52229" name="AutoShape 6"/>
            <p:cNvSpPr/>
            <p:nvPr/>
          </p:nvSpPr>
          <p:spPr>
            <a:xfrm>
              <a:off x="765" y="68"/>
              <a:ext cx="249" cy="765"/>
            </a:xfrm>
            <a:prstGeom prst="leftBrace">
              <a:avLst>
                <a:gd name="adj1" fmla="val 2555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000" noProof="1">
                <a:latin typeface="Times New Roman" panose="02020603050405020304" pitchFamily="18" charset="0"/>
                <a:ea typeface="宋体" panose="02010600030101010101" pitchFamily="2" charset="-122"/>
              </a:endParaRPr>
            </a:p>
          </p:txBody>
        </p:sp>
        <p:sp>
          <p:nvSpPr>
            <p:cNvPr id="52230" name="Text Box 7"/>
            <p:cNvSpPr txBox="1"/>
            <p:nvPr/>
          </p:nvSpPr>
          <p:spPr>
            <a:xfrm>
              <a:off x="992" y="0"/>
              <a:ext cx="2700" cy="6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 若</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或</a:t>
              </a:r>
              <a:r>
                <a:rPr lang="en-US" altLang="zh-CN" sz="2400" b="1" noProof="1">
                  <a:latin typeface="Times New Roman" panose="02020603050405020304" pitchFamily="18" charset="0"/>
                  <a:ea typeface="宋体" panose="02010600030101010101" pitchFamily="2" charset="-122"/>
                </a:rPr>
                <a:t>&lt;v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&gt;</a:t>
              </a:r>
              <a:r>
                <a:rPr lang="en-US" altLang="zh-CN" sz="24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latin typeface="Times New Roman" panose="02020603050405020304" pitchFamily="18" charset="0"/>
                  <a:ea typeface="宋体" panose="02010600030101010101" pitchFamily="2" charset="-122"/>
                </a:rPr>
                <a:t>E(G)</a:t>
              </a:r>
            </a:p>
          </p:txBody>
        </p:sp>
        <p:sp>
          <p:nvSpPr>
            <p:cNvPr id="52231" name="Text Box 8"/>
            <p:cNvSpPr txBox="1"/>
            <p:nvPr/>
          </p:nvSpPr>
          <p:spPr>
            <a:xfrm>
              <a:off x="992" y="465"/>
              <a:ext cx="1080" cy="46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0</a:t>
              </a:r>
              <a:r>
                <a:rPr lang="zh-CN" altLang="en-US" sz="2400" b="1" noProof="1">
                  <a:latin typeface="Times New Roman" panose="02020603050405020304" pitchFamily="18" charset="0"/>
                  <a:ea typeface="宋体" panose="02010600030101010101" pitchFamily="2" charset="-122"/>
                </a:rPr>
                <a:t>， 反之</a:t>
              </a:r>
            </a:p>
          </p:txBody>
        </p:sp>
      </p:grpSp>
      <p:grpSp>
        <p:nvGrpSpPr>
          <p:cNvPr id="67" name="Group 4"/>
          <p:cNvGrpSpPr>
            <a:grpSpLocks/>
          </p:cNvGrpSpPr>
          <p:nvPr/>
        </p:nvGrpSpPr>
        <p:grpSpPr bwMode="auto">
          <a:xfrm>
            <a:off x="2959587" y="4248732"/>
            <a:ext cx="1624246" cy="2276612"/>
            <a:chOff x="0" y="0"/>
            <a:chExt cx="1350" cy="2208"/>
          </a:xfrm>
        </p:grpSpPr>
        <p:sp>
          <p:nvSpPr>
            <p:cNvPr id="68"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grpSp>
          <p:nvGrpSpPr>
            <p:cNvPr id="69" name="Group 6"/>
            <p:cNvGrpSpPr>
              <a:grpSpLocks/>
            </p:cNvGrpSpPr>
            <p:nvPr/>
          </p:nvGrpSpPr>
          <p:grpSpPr bwMode="auto">
            <a:xfrm>
              <a:off x="368" y="0"/>
              <a:ext cx="336" cy="353"/>
              <a:chOff x="0" y="0"/>
              <a:chExt cx="360" cy="349"/>
            </a:xfrm>
          </p:grpSpPr>
          <p:sp>
            <p:nvSpPr>
              <p:cNvPr id="80" name="AutoShape 7"/>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81" name="Text Box 8"/>
              <p:cNvSpPr txBox="1"/>
              <p:nvPr/>
            </p:nvSpPr>
            <p:spPr>
              <a:xfrm>
                <a:off x="-4" y="0"/>
                <a:ext cx="364"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sp>
          <p:nvSpPr>
            <p:cNvPr id="70"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nvGrpSpPr>
            <p:cNvPr id="71" name="Group 10"/>
            <p:cNvGrpSpPr>
              <a:grpSpLocks/>
            </p:cNvGrpSpPr>
            <p:nvPr/>
          </p:nvGrpSpPr>
          <p:grpSpPr bwMode="auto">
            <a:xfrm>
              <a:off x="336" y="1865"/>
              <a:ext cx="443" cy="343"/>
              <a:chOff x="0" y="0"/>
              <a:chExt cx="475" cy="339"/>
            </a:xfrm>
          </p:grpSpPr>
          <p:sp>
            <p:nvSpPr>
              <p:cNvPr id="78"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9"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72" name="Group 13"/>
            <p:cNvGrpSpPr>
              <a:grpSpLocks/>
            </p:cNvGrpSpPr>
            <p:nvPr/>
          </p:nvGrpSpPr>
          <p:grpSpPr bwMode="auto">
            <a:xfrm>
              <a:off x="336" y="919"/>
              <a:ext cx="443" cy="343"/>
              <a:chOff x="0" y="0"/>
              <a:chExt cx="475" cy="339"/>
            </a:xfrm>
          </p:grpSpPr>
          <p:sp>
            <p:nvSpPr>
              <p:cNvPr id="76" name="AutoShape 14"/>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7"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sp>
          <p:nvSpPr>
            <p:cNvPr id="73"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5" name="Text Box 18"/>
            <p:cNvSpPr txBox="1"/>
            <p:nvPr/>
          </p:nvSpPr>
          <p:spPr>
            <a:xfrm>
              <a:off x="678"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G</a:t>
              </a:r>
              <a:r>
                <a:rPr lang="en-US" altLang="zh-CN" sz="2000" b="1" baseline="-25000" noProof="1">
                  <a:latin typeface="Times New Roman" panose="02020603050405020304" pitchFamily="18" charset="0"/>
                  <a:ea typeface="宋体" panose="02010600030101010101" pitchFamily="2" charset="-122"/>
                </a:rPr>
                <a:t>1</a:t>
              </a:r>
              <a:endParaRPr lang="en-US" altLang="zh-CN" sz="2000" b="1" noProof="1">
                <a:latin typeface="Times New Roman" panose="02020603050405020304" pitchFamily="18" charset="0"/>
                <a:ea typeface="宋体" panose="02010600030101010101" pitchFamily="2" charset="-122"/>
              </a:endParaRPr>
            </a:p>
          </p:txBody>
        </p:sp>
      </p:grpSp>
      <p:grpSp>
        <p:nvGrpSpPr>
          <p:cNvPr id="82" name="组合 96"/>
          <p:cNvGrpSpPr>
            <a:grpSpLocks/>
          </p:cNvGrpSpPr>
          <p:nvPr/>
        </p:nvGrpSpPr>
        <p:grpSpPr bwMode="auto">
          <a:xfrm>
            <a:off x="6456041" y="4353644"/>
            <a:ext cx="2820987" cy="2171700"/>
            <a:chOff x="0" y="0"/>
            <a:chExt cx="2819847" cy="2171901"/>
          </a:xfrm>
        </p:grpSpPr>
        <p:graphicFrame>
          <p:nvGraphicFramePr>
            <p:cNvPr id="83"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7291"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4" name="组合 62"/>
            <p:cNvGrpSpPr>
              <a:grpSpLocks/>
            </p:cNvGrpSpPr>
            <p:nvPr/>
          </p:nvGrpSpPr>
          <p:grpSpPr bwMode="auto">
            <a:xfrm>
              <a:off x="592160" y="353043"/>
              <a:ext cx="2000546" cy="1723741"/>
              <a:chOff x="0" y="-4931"/>
              <a:chExt cx="2000546" cy="1723741"/>
            </a:xfrm>
          </p:grpSpPr>
          <p:grpSp>
            <p:nvGrpSpPr>
              <p:cNvPr id="85" name="组合 60"/>
              <p:cNvGrpSpPr>
                <a:grpSpLocks/>
              </p:cNvGrpSpPr>
              <p:nvPr/>
            </p:nvGrpSpPr>
            <p:grpSpPr bwMode="auto">
              <a:xfrm>
                <a:off x="403021" y="-4931"/>
                <a:ext cx="1597525" cy="338585"/>
                <a:chOff x="-303" y="-4931"/>
                <a:chExt cx="1597525" cy="338585"/>
              </a:xfrm>
            </p:grpSpPr>
            <p:sp>
              <p:nvSpPr>
                <p:cNvPr id="90"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1"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2"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86" name="组合 61"/>
              <p:cNvGrpSpPr>
                <a:grpSpLocks/>
              </p:cNvGrpSpPr>
              <p:nvPr/>
            </p:nvGrpSpPr>
            <p:grpSpPr bwMode="auto">
              <a:xfrm>
                <a:off x="0" y="330919"/>
                <a:ext cx="426822" cy="1387891"/>
                <a:chOff x="0" y="0"/>
                <a:chExt cx="426822" cy="1387891"/>
              </a:xfrm>
            </p:grpSpPr>
            <p:sp>
              <p:nvSpPr>
                <p:cNvPr id="87"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8"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9"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
        <p:nvSpPr>
          <p:cNvPr id="2" name="矩形 1"/>
          <p:cNvSpPr/>
          <p:nvPr/>
        </p:nvSpPr>
        <p:spPr>
          <a:xfrm>
            <a:off x="778894" y="29161"/>
            <a:ext cx="6476453" cy="707886"/>
          </a:xfrm>
          <a:prstGeom prst="rect">
            <a:avLst/>
          </a:prstGeom>
        </p:spPr>
        <p:txBody>
          <a:bodyPr wrap="none">
            <a:spAutoFit/>
          </a:bodyPr>
          <a:lstStyle/>
          <a:p>
            <a:pPr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邻接矩阵</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matrix)</a:t>
            </a:r>
            <a:endParaRPr kumimoji="1" lang="zh-CN" altLang="en-US"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28799" y="764704"/>
            <a:ext cx="56800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solidFill>
                  <a:srgbClr val="0000FF"/>
                </a:solidFill>
                <a:latin typeface="楷体_GB2312"/>
              </a:rPr>
              <a:t>无向图的邻接矩阵一定是对称矩阵 </a:t>
            </a:r>
          </a:p>
        </p:txBody>
      </p:sp>
      <p:sp>
        <p:nvSpPr>
          <p:cNvPr id="5" name="Rectangle 99"/>
          <p:cNvSpPr>
            <a:spLocks noChangeArrowheads="1"/>
          </p:cNvSpPr>
          <p:nvPr/>
        </p:nvSpPr>
        <p:spPr bwMode="auto">
          <a:xfrm>
            <a:off x="1828800" y="3431704"/>
            <a:ext cx="5981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有向图的邻接矩阵一般是非对称矩阵 </a:t>
            </a:r>
          </a:p>
        </p:txBody>
      </p:sp>
      <p:sp>
        <p:nvSpPr>
          <p:cNvPr id="6" name="Rectangle 100"/>
          <p:cNvSpPr>
            <a:spLocks noChangeArrowheads="1"/>
          </p:cNvSpPr>
          <p:nvPr/>
        </p:nvSpPr>
        <p:spPr bwMode="auto">
          <a:xfrm>
            <a:off x="2438400" y="6030887"/>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80808"/>
                </a:solidFill>
                <a:latin typeface="楷体_GB2312"/>
              </a:rPr>
              <a:t>其中</a:t>
            </a:r>
            <a:r>
              <a:rPr lang="en-US" altLang="zh-CN" i="1">
                <a:solidFill>
                  <a:srgbClr val="080808"/>
                </a:solidFill>
              </a:rPr>
              <a:t>V</a:t>
            </a:r>
            <a:r>
              <a:rPr lang="zh-CN" altLang="en-US">
                <a:solidFill>
                  <a:srgbClr val="080808"/>
                </a:solidFill>
                <a:latin typeface="楷体_GB2312"/>
              </a:rPr>
              <a:t>表示了图的顶点集合，</a:t>
            </a:r>
            <a:r>
              <a:rPr lang="en-US" altLang="zh-CN" i="1">
                <a:solidFill>
                  <a:srgbClr val="080808"/>
                </a:solidFill>
              </a:rPr>
              <a:t>A</a:t>
            </a:r>
            <a:r>
              <a:rPr lang="zh-CN" altLang="en-US">
                <a:solidFill>
                  <a:srgbClr val="080808"/>
                </a:solidFill>
                <a:latin typeface="楷体_GB2312"/>
              </a:rPr>
              <a:t>表示了图的邻接矩阵 </a:t>
            </a:r>
          </a:p>
        </p:txBody>
      </p:sp>
      <p:grpSp>
        <p:nvGrpSpPr>
          <p:cNvPr id="7" name="Group 104"/>
          <p:cNvGrpSpPr>
            <a:grpSpLocks noChangeAspect="1"/>
          </p:cNvGrpSpPr>
          <p:nvPr/>
        </p:nvGrpSpPr>
        <p:grpSpPr bwMode="auto">
          <a:xfrm>
            <a:off x="2438400" y="1298103"/>
            <a:ext cx="6781800" cy="1981200"/>
            <a:chOff x="576" y="480"/>
            <a:chExt cx="4272" cy="1248"/>
          </a:xfrm>
        </p:grpSpPr>
        <p:sp>
          <p:nvSpPr>
            <p:cNvPr id="8" name="AutoShape 103"/>
            <p:cNvSpPr>
              <a:spLocks noChangeAspect="1" noChangeArrowheads="1" noTextEdit="1"/>
            </p:cNvSpPr>
            <p:nvPr/>
          </p:nvSpPr>
          <p:spPr bwMode="auto">
            <a:xfrm>
              <a:off x="576" y="480"/>
              <a:ext cx="427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105"/>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06"/>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Rectangle 107"/>
            <p:cNvSpPr>
              <a:spLocks noChangeArrowheads="1"/>
            </p:cNvSpPr>
            <p:nvPr/>
          </p:nvSpPr>
          <p:spPr bwMode="auto">
            <a:xfrm>
              <a:off x="1084" y="5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2</a:t>
              </a:r>
              <a:endParaRPr lang="en-US" altLang="zh-CN"/>
            </a:p>
          </p:txBody>
        </p:sp>
        <p:sp>
          <p:nvSpPr>
            <p:cNvPr id="12" name="Freeform 108"/>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09"/>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Rectangle 110"/>
            <p:cNvSpPr>
              <a:spLocks noChangeArrowheads="1"/>
            </p:cNvSpPr>
            <p:nvPr/>
          </p:nvSpPr>
          <p:spPr bwMode="auto">
            <a:xfrm>
              <a:off x="642"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1</a:t>
              </a:r>
              <a:endParaRPr lang="en-US" altLang="zh-CN"/>
            </a:p>
          </p:txBody>
        </p:sp>
        <p:sp>
          <p:nvSpPr>
            <p:cNvPr id="15" name="Freeform 111"/>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12"/>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Rectangle 113"/>
            <p:cNvSpPr>
              <a:spLocks noChangeArrowheads="1"/>
            </p:cNvSpPr>
            <p:nvPr/>
          </p:nvSpPr>
          <p:spPr bwMode="auto">
            <a:xfrm>
              <a:off x="1527"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4</a:t>
              </a:r>
              <a:endParaRPr lang="en-US" altLang="zh-CN"/>
            </a:p>
          </p:txBody>
        </p:sp>
        <p:sp>
          <p:nvSpPr>
            <p:cNvPr id="18" name="Freeform 114"/>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15"/>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Rectangle 116"/>
            <p:cNvSpPr>
              <a:spLocks noChangeArrowheads="1"/>
            </p:cNvSpPr>
            <p:nvPr/>
          </p:nvSpPr>
          <p:spPr bwMode="auto">
            <a:xfrm>
              <a:off x="789"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3</a:t>
              </a:r>
              <a:endParaRPr lang="en-US" altLang="zh-CN"/>
            </a:p>
          </p:txBody>
        </p:sp>
        <p:sp>
          <p:nvSpPr>
            <p:cNvPr id="21" name="Freeform 117"/>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18"/>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Rectangle 119"/>
            <p:cNvSpPr>
              <a:spLocks noChangeArrowheads="1"/>
            </p:cNvSpPr>
            <p:nvPr/>
          </p:nvSpPr>
          <p:spPr bwMode="auto">
            <a:xfrm>
              <a:off x="1380"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5</a:t>
              </a:r>
              <a:endParaRPr lang="en-US" altLang="zh-CN"/>
            </a:p>
          </p:txBody>
        </p:sp>
        <p:sp>
          <p:nvSpPr>
            <p:cNvPr id="24" name="Line 120"/>
            <p:cNvSpPr>
              <a:spLocks noChangeShapeType="1"/>
            </p:cNvSpPr>
            <p:nvPr/>
          </p:nvSpPr>
          <p:spPr bwMode="auto">
            <a:xfrm flipV="1">
              <a:off x="717" y="633"/>
              <a:ext cx="339" cy="19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21"/>
            <p:cNvSpPr>
              <a:spLocks noChangeShapeType="1"/>
            </p:cNvSpPr>
            <p:nvPr/>
          </p:nvSpPr>
          <p:spPr bwMode="auto">
            <a:xfrm flipH="1" flipV="1">
              <a:off x="1161" y="627"/>
              <a:ext cx="332" cy="19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22"/>
            <p:cNvSpPr>
              <a:spLocks noChangeShapeType="1"/>
            </p:cNvSpPr>
            <p:nvPr/>
          </p:nvSpPr>
          <p:spPr bwMode="auto">
            <a:xfrm>
              <a:off x="702" y="947"/>
              <a:ext cx="77" cy="1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23"/>
            <p:cNvSpPr>
              <a:spLocks noChangeShapeType="1"/>
            </p:cNvSpPr>
            <p:nvPr/>
          </p:nvSpPr>
          <p:spPr bwMode="auto">
            <a:xfrm>
              <a:off x="734" y="903"/>
              <a:ext cx="598" cy="25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24"/>
            <p:cNvSpPr>
              <a:spLocks noChangeShapeType="1"/>
            </p:cNvSpPr>
            <p:nvPr/>
          </p:nvSpPr>
          <p:spPr bwMode="auto">
            <a:xfrm>
              <a:off x="884" y="1184"/>
              <a:ext cx="44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5"/>
            <p:cNvSpPr>
              <a:spLocks noChangeShapeType="1"/>
            </p:cNvSpPr>
            <p:nvPr/>
          </p:nvSpPr>
          <p:spPr bwMode="auto">
            <a:xfrm>
              <a:off x="737" y="879"/>
              <a:ext cx="73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Rectangle 126"/>
            <p:cNvSpPr>
              <a:spLocks noChangeArrowheads="1"/>
            </p:cNvSpPr>
            <p:nvPr/>
          </p:nvSpPr>
          <p:spPr bwMode="auto">
            <a:xfrm>
              <a:off x="3193"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1" name="Rectangle 127"/>
            <p:cNvSpPr>
              <a:spLocks noChangeArrowheads="1"/>
            </p:cNvSpPr>
            <p:nvPr/>
          </p:nvSpPr>
          <p:spPr bwMode="auto">
            <a:xfrm>
              <a:off x="3193"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2" name="Rectangle 128"/>
            <p:cNvSpPr>
              <a:spLocks noChangeArrowheads="1"/>
            </p:cNvSpPr>
            <p:nvPr/>
          </p:nvSpPr>
          <p:spPr bwMode="auto">
            <a:xfrm>
              <a:off x="3193"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3" name="Rectangle 129"/>
            <p:cNvSpPr>
              <a:spLocks noChangeArrowheads="1"/>
            </p:cNvSpPr>
            <p:nvPr/>
          </p:nvSpPr>
          <p:spPr bwMode="auto">
            <a:xfrm>
              <a:off x="3193"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4" name="Rectangle 130"/>
            <p:cNvSpPr>
              <a:spLocks noChangeArrowheads="1"/>
            </p:cNvSpPr>
            <p:nvPr/>
          </p:nvSpPr>
          <p:spPr bwMode="auto">
            <a:xfrm>
              <a:off x="3193"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5" name="Rectangle 131"/>
            <p:cNvSpPr>
              <a:spLocks noChangeArrowheads="1"/>
            </p:cNvSpPr>
            <p:nvPr/>
          </p:nvSpPr>
          <p:spPr bwMode="auto">
            <a:xfrm>
              <a:off x="3193"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6" name="Rectangle 132"/>
            <p:cNvSpPr>
              <a:spLocks noChangeArrowheads="1"/>
            </p:cNvSpPr>
            <p:nvPr/>
          </p:nvSpPr>
          <p:spPr bwMode="auto">
            <a:xfrm>
              <a:off x="3193"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37" name="Rectangle 133"/>
            <p:cNvSpPr>
              <a:spLocks noChangeArrowheads="1"/>
            </p:cNvSpPr>
            <p:nvPr/>
          </p:nvSpPr>
          <p:spPr bwMode="auto">
            <a:xfrm>
              <a:off x="3193"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38" name="Rectangle 134"/>
            <p:cNvSpPr>
              <a:spLocks noChangeArrowheads="1"/>
            </p:cNvSpPr>
            <p:nvPr/>
          </p:nvSpPr>
          <p:spPr bwMode="auto">
            <a:xfrm>
              <a:off x="3078"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39" name="Rectangle 135"/>
            <p:cNvSpPr>
              <a:spLocks noChangeArrowheads="1"/>
            </p:cNvSpPr>
            <p:nvPr/>
          </p:nvSpPr>
          <p:spPr bwMode="auto">
            <a:xfrm>
              <a:off x="3078"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0" name="Rectangle 136"/>
            <p:cNvSpPr>
              <a:spLocks noChangeArrowheads="1"/>
            </p:cNvSpPr>
            <p:nvPr/>
          </p:nvSpPr>
          <p:spPr bwMode="auto">
            <a:xfrm>
              <a:off x="3078"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1" name="Rectangle 137"/>
            <p:cNvSpPr>
              <a:spLocks noChangeArrowheads="1"/>
            </p:cNvSpPr>
            <p:nvPr/>
          </p:nvSpPr>
          <p:spPr bwMode="auto">
            <a:xfrm>
              <a:off x="3078"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2" name="Rectangle 138"/>
            <p:cNvSpPr>
              <a:spLocks noChangeArrowheads="1"/>
            </p:cNvSpPr>
            <p:nvPr/>
          </p:nvSpPr>
          <p:spPr bwMode="auto">
            <a:xfrm>
              <a:off x="3078"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3" name="Rectangle 139"/>
            <p:cNvSpPr>
              <a:spLocks noChangeArrowheads="1"/>
            </p:cNvSpPr>
            <p:nvPr/>
          </p:nvSpPr>
          <p:spPr bwMode="auto">
            <a:xfrm>
              <a:off x="3078"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4" name="Rectangle 140"/>
            <p:cNvSpPr>
              <a:spLocks noChangeArrowheads="1"/>
            </p:cNvSpPr>
            <p:nvPr/>
          </p:nvSpPr>
          <p:spPr bwMode="auto">
            <a:xfrm>
              <a:off x="3078"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45" name="Rectangle 141"/>
            <p:cNvSpPr>
              <a:spLocks noChangeArrowheads="1"/>
            </p:cNvSpPr>
            <p:nvPr/>
          </p:nvSpPr>
          <p:spPr bwMode="auto">
            <a:xfrm>
              <a:off x="3078"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46" name="Rectangle 142"/>
            <p:cNvSpPr>
              <a:spLocks noChangeArrowheads="1"/>
            </p:cNvSpPr>
            <p:nvPr/>
          </p:nvSpPr>
          <p:spPr bwMode="auto">
            <a:xfrm>
              <a:off x="2975"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47" name="Rectangle 143"/>
            <p:cNvSpPr>
              <a:spLocks noChangeArrowheads="1"/>
            </p:cNvSpPr>
            <p:nvPr/>
          </p:nvSpPr>
          <p:spPr bwMode="auto">
            <a:xfrm>
              <a:off x="3128" y="1290"/>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5</a:t>
              </a:r>
              <a:endParaRPr lang="en-US" altLang="zh-CN"/>
            </a:p>
          </p:txBody>
        </p:sp>
        <p:sp>
          <p:nvSpPr>
            <p:cNvPr id="48" name="Rectangle 144"/>
            <p:cNvSpPr>
              <a:spLocks noChangeArrowheads="1"/>
            </p:cNvSpPr>
            <p:nvPr/>
          </p:nvSpPr>
          <p:spPr bwMode="auto">
            <a:xfrm>
              <a:off x="3129" y="109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4</a:t>
              </a:r>
              <a:endParaRPr lang="en-US" altLang="zh-CN"/>
            </a:p>
          </p:txBody>
        </p:sp>
        <p:sp>
          <p:nvSpPr>
            <p:cNvPr id="49" name="Rectangle 145"/>
            <p:cNvSpPr>
              <a:spLocks noChangeArrowheads="1"/>
            </p:cNvSpPr>
            <p:nvPr/>
          </p:nvSpPr>
          <p:spPr bwMode="auto">
            <a:xfrm>
              <a:off x="3129" y="90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3</a:t>
              </a:r>
              <a:endParaRPr lang="en-US" altLang="zh-CN"/>
            </a:p>
          </p:txBody>
        </p:sp>
        <p:sp>
          <p:nvSpPr>
            <p:cNvPr id="50" name="Rectangle 146"/>
            <p:cNvSpPr>
              <a:spLocks noChangeArrowheads="1"/>
            </p:cNvSpPr>
            <p:nvPr/>
          </p:nvSpPr>
          <p:spPr bwMode="auto">
            <a:xfrm>
              <a:off x="3129"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2</a:t>
              </a:r>
              <a:endParaRPr lang="en-US" altLang="zh-CN"/>
            </a:p>
          </p:txBody>
        </p:sp>
        <p:sp>
          <p:nvSpPr>
            <p:cNvPr id="51" name="Rectangle 147"/>
            <p:cNvSpPr>
              <a:spLocks noChangeArrowheads="1"/>
            </p:cNvSpPr>
            <p:nvPr/>
          </p:nvSpPr>
          <p:spPr bwMode="auto">
            <a:xfrm>
              <a:off x="312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52" name="Rectangle 148"/>
            <p:cNvSpPr>
              <a:spLocks noChangeArrowheads="1"/>
            </p:cNvSpPr>
            <p:nvPr/>
          </p:nvSpPr>
          <p:spPr bwMode="auto">
            <a:xfrm>
              <a:off x="2848"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53" name="Rectangle 149"/>
            <p:cNvSpPr>
              <a:spLocks noChangeArrowheads="1"/>
            </p:cNvSpPr>
            <p:nvPr/>
          </p:nvSpPr>
          <p:spPr bwMode="auto">
            <a:xfrm>
              <a:off x="4757"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4" name="Rectangle 150"/>
            <p:cNvSpPr>
              <a:spLocks noChangeArrowheads="1"/>
            </p:cNvSpPr>
            <p:nvPr/>
          </p:nvSpPr>
          <p:spPr bwMode="auto">
            <a:xfrm>
              <a:off x="4757"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5" name="Rectangle 151"/>
            <p:cNvSpPr>
              <a:spLocks noChangeArrowheads="1"/>
            </p:cNvSpPr>
            <p:nvPr/>
          </p:nvSpPr>
          <p:spPr bwMode="auto">
            <a:xfrm>
              <a:off x="4757"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6" name="Rectangle 152"/>
            <p:cNvSpPr>
              <a:spLocks noChangeArrowheads="1"/>
            </p:cNvSpPr>
            <p:nvPr/>
          </p:nvSpPr>
          <p:spPr bwMode="auto">
            <a:xfrm>
              <a:off x="4757"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7" name="Rectangle 153"/>
            <p:cNvSpPr>
              <a:spLocks noChangeArrowheads="1"/>
            </p:cNvSpPr>
            <p:nvPr/>
          </p:nvSpPr>
          <p:spPr bwMode="auto">
            <a:xfrm>
              <a:off x="4757"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8" name="Rectangle 154"/>
            <p:cNvSpPr>
              <a:spLocks noChangeArrowheads="1"/>
            </p:cNvSpPr>
            <p:nvPr/>
          </p:nvSpPr>
          <p:spPr bwMode="auto">
            <a:xfrm>
              <a:off x="4757"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9" name="Rectangle 155"/>
            <p:cNvSpPr>
              <a:spLocks noChangeArrowheads="1"/>
            </p:cNvSpPr>
            <p:nvPr/>
          </p:nvSpPr>
          <p:spPr bwMode="auto">
            <a:xfrm>
              <a:off x="4757"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60" name="Rectangle 156"/>
            <p:cNvSpPr>
              <a:spLocks noChangeArrowheads="1"/>
            </p:cNvSpPr>
            <p:nvPr/>
          </p:nvSpPr>
          <p:spPr bwMode="auto">
            <a:xfrm>
              <a:off x="4757"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61" name="Rectangle 157"/>
            <p:cNvSpPr>
              <a:spLocks noChangeArrowheads="1"/>
            </p:cNvSpPr>
            <p:nvPr/>
          </p:nvSpPr>
          <p:spPr bwMode="auto">
            <a:xfrm>
              <a:off x="3935"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2" name="Rectangle 158"/>
            <p:cNvSpPr>
              <a:spLocks noChangeArrowheads="1"/>
            </p:cNvSpPr>
            <p:nvPr/>
          </p:nvSpPr>
          <p:spPr bwMode="auto">
            <a:xfrm>
              <a:off x="3935"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3" name="Rectangle 159"/>
            <p:cNvSpPr>
              <a:spLocks noChangeArrowheads="1"/>
            </p:cNvSpPr>
            <p:nvPr/>
          </p:nvSpPr>
          <p:spPr bwMode="auto">
            <a:xfrm>
              <a:off x="3935"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4" name="Rectangle 160"/>
            <p:cNvSpPr>
              <a:spLocks noChangeArrowheads="1"/>
            </p:cNvSpPr>
            <p:nvPr/>
          </p:nvSpPr>
          <p:spPr bwMode="auto">
            <a:xfrm>
              <a:off x="3935"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5" name="Rectangle 161"/>
            <p:cNvSpPr>
              <a:spLocks noChangeArrowheads="1"/>
            </p:cNvSpPr>
            <p:nvPr/>
          </p:nvSpPr>
          <p:spPr bwMode="auto">
            <a:xfrm>
              <a:off x="3935"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6" name="Rectangle 162"/>
            <p:cNvSpPr>
              <a:spLocks noChangeArrowheads="1"/>
            </p:cNvSpPr>
            <p:nvPr/>
          </p:nvSpPr>
          <p:spPr bwMode="auto">
            <a:xfrm>
              <a:off x="3935"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7" name="Rectangle 163"/>
            <p:cNvSpPr>
              <a:spLocks noChangeArrowheads="1"/>
            </p:cNvSpPr>
            <p:nvPr/>
          </p:nvSpPr>
          <p:spPr bwMode="auto">
            <a:xfrm>
              <a:off x="3935"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68" name="Rectangle 164"/>
            <p:cNvSpPr>
              <a:spLocks noChangeArrowheads="1"/>
            </p:cNvSpPr>
            <p:nvPr/>
          </p:nvSpPr>
          <p:spPr bwMode="auto">
            <a:xfrm>
              <a:off x="3935"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69" name="Rectangle 165"/>
            <p:cNvSpPr>
              <a:spLocks noChangeArrowheads="1"/>
            </p:cNvSpPr>
            <p:nvPr/>
          </p:nvSpPr>
          <p:spPr bwMode="auto">
            <a:xfrm>
              <a:off x="3832"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70" name="Rectangle 166"/>
            <p:cNvSpPr>
              <a:spLocks noChangeArrowheads="1"/>
            </p:cNvSpPr>
            <p:nvPr/>
          </p:nvSpPr>
          <p:spPr bwMode="auto">
            <a:xfrm>
              <a:off x="469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1" name="Rectangle 167"/>
            <p:cNvSpPr>
              <a:spLocks noChangeArrowheads="1"/>
            </p:cNvSpPr>
            <p:nvPr/>
          </p:nvSpPr>
          <p:spPr bwMode="auto">
            <a:xfrm>
              <a:off x="4515"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2" name="Rectangle 168"/>
            <p:cNvSpPr>
              <a:spLocks noChangeArrowheads="1"/>
            </p:cNvSpPr>
            <p:nvPr/>
          </p:nvSpPr>
          <p:spPr bwMode="auto">
            <a:xfrm>
              <a:off x="4337"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3" name="Rectangle 169"/>
            <p:cNvSpPr>
              <a:spLocks noChangeArrowheads="1"/>
            </p:cNvSpPr>
            <p:nvPr/>
          </p:nvSpPr>
          <p:spPr bwMode="auto">
            <a:xfrm>
              <a:off x="4161"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4" name="Rectangle 170"/>
            <p:cNvSpPr>
              <a:spLocks noChangeArrowheads="1"/>
            </p:cNvSpPr>
            <p:nvPr/>
          </p:nvSpPr>
          <p:spPr bwMode="auto">
            <a:xfrm>
              <a:off x="398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5" name="Rectangle 171"/>
            <p:cNvSpPr>
              <a:spLocks noChangeArrowheads="1"/>
            </p:cNvSpPr>
            <p:nvPr/>
          </p:nvSpPr>
          <p:spPr bwMode="auto">
            <a:xfrm>
              <a:off x="469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6" name="Rectangle 172"/>
            <p:cNvSpPr>
              <a:spLocks noChangeArrowheads="1"/>
            </p:cNvSpPr>
            <p:nvPr/>
          </p:nvSpPr>
          <p:spPr bwMode="auto">
            <a:xfrm>
              <a:off x="4515"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7" name="Rectangle 173"/>
            <p:cNvSpPr>
              <a:spLocks noChangeArrowheads="1"/>
            </p:cNvSpPr>
            <p:nvPr/>
          </p:nvSpPr>
          <p:spPr bwMode="auto">
            <a:xfrm>
              <a:off x="4338"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8" name="Rectangle 174"/>
            <p:cNvSpPr>
              <a:spLocks noChangeArrowheads="1"/>
            </p:cNvSpPr>
            <p:nvPr/>
          </p:nvSpPr>
          <p:spPr bwMode="auto">
            <a:xfrm>
              <a:off x="4160"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9" name="Rectangle 175"/>
            <p:cNvSpPr>
              <a:spLocks noChangeArrowheads="1"/>
            </p:cNvSpPr>
            <p:nvPr/>
          </p:nvSpPr>
          <p:spPr bwMode="auto">
            <a:xfrm>
              <a:off x="398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0" name="Rectangle 176"/>
            <p:cNvSpPr>
              <a:spLocks noChangeArrowheads="1"/>
            </p:cNvSpPr>
            <p:nvPr/>
          </p:nvSpPr>
          <p:spPr bwMode="auto">
            <a:xfrm>
              <a:off x="469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1" name="Rectangle 177"/>
            <p:cNvSpPr>
              <a:spLocks noChangeArrowheads="1"/>
            </p:cNvSpPr>
            <p:nvPr/>
          </p:nvSpPr>
          <p:spPr bwMode="auto">
            <a:xfrm>
              <a:off x="4515"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2" name="Rectangle 178"/>
            <p:cNvSpPr>
              <a:spLocks noChangeArrowheads="1"/>
            </p:cNvSpPr>
            <p:nvPr/>
          </p:nvSpPr>
          <p:spPr bwMode="auto">
            <a:xfrm>
              <a:off x="4338"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3" name="Rectangle 179"/>
            <p:cNvSpPr>
              <a:spLocks noChangeArrowheads="1"/>
            </p:cNvSpPr>
            <p:nvPr/>
          </p:nvSpPr>
          <p:spPr bwMode="auto">
            <a:xfrm>
              <a:off x="416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4" name="Rectangle 180"/>
            <p:cNvSpPr>
              <a:spLocks noChangeArrowheads="1"/>
            </p:cNvSpPr>
            <p:nvPr/>
          </p:nvSpPr>
          <p:spPr bwMode="auto">
            <a:xfrm>
              <a:off x="3982"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5" name="Rectangle 181"/>
            <p:cNvSpPr>
              <a:spLocks noChangeArrowheads="1"/>
            </p:cNvSpPr>
            <p:nvPr/>
          </p:nvSpPr>
          <p:spPr bwMode="auto">
            <a:xfrm>
              <a:off x="469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6" name="Rectangle 182"/>
            <p:cNvSpPr>
              <a:spLocks noChangeArrowheads="1"/>
            </p:cNvSpPr>
            <p:nvPr/>
          </p:nvSpPr>
          <p:spPr bwMode="auto">
            <a:xfrm>
              <a:off x="4514"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7" name="Rectangle 183"/>
            <p:cNvSpPr>
              <a:spLocks noChangeArrowheads="1"/>
            </p:cNvSpPr>
            <p:nvPr/>
          </p:nvSpPr>
          <p:spPr bwMode="auto">
            <a:xfrm>
              <a:off x="4338"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8" name="Rectangle 184"/>
            <p:cNvSpPr>
              <a:spLocks noChangeArrowheads="1"/>
            </p:cNvSpPr>
            <p:nvPr/>
          </p:nvSpPr>
          <p:spPr bwMode="auto">
            <a:xfrm>
              <a:off x="4161"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9" name="Rectangle 185"/>
            <p:cNvSpPr>
              <a:spLocks noChangeArrowheads="1"/>
            </p:cNvSpPr>
            <p:nvPr/>
          </p:nvSpPr>
          <p:spPr bwMode="auto">
            <a:xfrm>
              <a:off x="398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0" name="Rectangle 186"/>
            <p:cNvSpPr>
              <a:spLocks noChangeArrowheads="1"/>
            </p:cNvSpPr>
            <p:nvPr/>
          </p:nvSpPr>
          <p:spPr bwMode="auto">
            <a:xfrm>
              <a:off x="4691"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1" name="Rectangle 187"/>
            <p:cNvSpPr>
              <a:spLocks noChangeArrowheads="1"/>
            </p:cNvSpPr>
            <p:nvPr/>
          </p:nvSpPr>
          <p:spPr bwMode="auto">
            <a:xfrm>
              <a:off x="4514"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2" name="Rectangle 188"/>
            <p:cNvSpPr>
              <a:spLocks noChangeArrowheads="1"/>
            </p:cNvSpPr>
            <p:nvPr/>
          </p:nvSpPr>
          <p:spPr bwMode="auto">
            <a:xfrm>
              <a:off x="433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3" name="Rectangle 189"/>
            <p:cNvSpPr>
              <a:spLocks noChangeArrowheads="1"/>
            </p:cNvSpPr>
            <p:nvPr/>
          </p:nvSpPr>
          <p:spPr bwMode="auto">
            <a:xfrm>
              <a:off x="4160"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4" name="Rectangle 190"/>
            <p:cNvSpPr>
              <a:spLocks noChangeArrowheads="1"/>
            </p:cNvSpPr>
            <p:nvPr/>
          </p:nvSpPr>
          <p:spPr bwMode="auto">
            <a:xfrm>
              <a:off x="3983"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95" name="Rectangle 191"/>
            <p:cNvSpPr>
              <a:spLocks noChangeArrowheads="1"/>
            </p:cNvSpPr>
            <p:nvPr/>
          </p:nvSpPr>
          <p:spPr bwMode="auto">
            <a:xfrm>
              <a:off x="3729"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96" name="Rectangle 192"/>
            <p:cNvSpPr>
              <a:spLocks noChangeArrowheads="1"/>
            </p:cNvSpPr>
            <p:nvPr/>
          </p:nvSpPr>
          <p:spPr bwMode="auto">
            <a:xfrm>
              <a:off x="3246" y="1486"/>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 name="Rectangle 193"/>
            <p:cNvSpPr>
              <a:spLocks noChangeArrowheads="1"/>
            </p:cNvSpPr>
            <p:nvPr/>
          </p:nvSpPr>
          <p:spPr bwMode="auto">
            <a:xfrm>
              <a:off x="3331" y="155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(b)</a:t>
              </a:r>
              <a:endParaRPr lang="en-US" altLang="zh-CN"/>
            </a:p>
          </p:txBody>
        </p:sp>
        <p:sp>
          <p:nvSpPr>
            <p:cNvPr id="98" name="Rectangle 194"/>
            <p:cNvSpPr>
              <a:spLocks noChangeArrowheads="1"/>
            </p:cNvSpPr>
            <p:nvPr/>
          </p:nvSpPr>
          <p:spPr bwMode="auto">
            <a:xfrm>
              <a:off x="914" y="1333"/>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 name="Rectangle 195"/>
            <p:cNvSpPr>
              <a:spLocks noChangeArrowheads="1"/>
            </p:cNvSpPr>
            <p:nvPr/>
          </p:nvSpPr>
          <p:spPr bwMode="auto">
            <a:xfrm>
              <a:off x="999" y="1400"/>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(a)</a:t>
              </a:r>
              <a:endParaRPr lang="en-US" altLang="zh-CN"/>
            </a:p>
          </p:txBody>
        </p:sp>
      </p:grpSp>
      <p:grpSp>
        <p:nvGrpSpPr>
          <p:cNvPr id="100" name="Group 197"/>
          <p:cNvGrpSpPr>
            <a:grpSpLocks noChangeAspect="1"/>
          </p:cNvGrpSpPr>
          <p:nvPr/>
        </p:nvGrpSpPr>
        <p:grpSpPr bwMode="auto">
          <a:xfrm>
            <a:off x="2438400" y="3888903"/>
            <a:ext cx="6934200" cy="2209800"/>
            <a:chOff x="576" y="2112"/>
            <a:chExt cx="4368" cy="1392"/>
          </a:xfrm>
        </p:grpSpPr>
        <p:sp>
          <p:nvSpPr>
            <p:cNvPr id="101" name="AutoShape 196"/>
            <p:cNvSpPr>
              <a:spLocks noChangeAspect="1" noChangeArrowheads="1" noTextEdit="1"/>
            </p:cNvSpPr>
            <p:nvPr/>
          </p:nvSpPr>
          <p:spPr bwMode="auto">
            <a:xfrm>
              <a:off x="576" y="2112"/>
              <a:ext cx="43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 name="Freeform 198"/>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99"/>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Rectangle 200"/>
            <p:cNvSpPr>
              <a:spLocks noChangeArrowheads="1"/>
            </p:cNvSpPr>
            <p:nvPr/>
          </p:nvSpPr>
          <p:spPr bwMode="auto">
            <a:xfrm>
              <a:off x="1130" y="229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05" name="Freeform 201"/>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202"/>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 name="Rectangle 203"/>
            <p:cNvSpPr>
              <a:spLocks noChangeArrowheads="1"/>
            </p:cNvSpPr>
            <p:nvPr/>
          </p:nvSpPr>
          <p:spPr bwMode="auto">
            <a:xfrm>
              <a:off x="647"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sp>
          <p:nvSpPr>
            <p:cNvPr id="108" name="Freeform 204"/>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205"/>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Rectangle 206"/>
            <p:cNvSpPr>
              <a:spLocks noChangeArrowheads="1"/>
            </p:cNvSpPr>
            <p:nvPr/>
          </p:nvSpPr>
          <p:spPr bwMode="auto">
            <a:xfrm>
              <a:off x="1612"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D</a:t>
              </a:r>
              <a:endParaRPr lang="en-US" altLang="zh-CN"/>
            </a:p>
          </p:txBody>
        </p:sp>
        <p:sp>
          <p:nvSpPr>
            <p:cNvPr id="111" name="Freeform 207"/>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208"/>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 name="Rectangle 209"/>
            <p:cNvSpPr>
              <a:spLocks noChangeArrowheads="1"/>
            </p:cNvSpPr>
            <p:nvPr/>
          </p:nvSpPr>
          <p:spPr bwMode="auto">
            <a:xfrm>
              <a:off x="808"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C</a:t>
              </a:r>
              <a:endParaRPr lang="en-US" altLang="zh-CN"/>
            </a:p>
          </p:txBody>
        </p:sp>
        <p:sp>
          <p:nvSpPr>
            <p:cNvPr id="114" name="Freeform 210"/>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211"/>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Rectangle 212"/>
            <p:cNvSpPr>
              <a:spLocks noChangeArrowheads="1"/>
            </p:cNvSpPr>
            <p:nvPr/>
          </p:nvSpPr>
          <p:spPr bwMode="auto">
            <a:xfrm>
              <a:off x="1451"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E</a:t>
              </a:r>
              <a:endParaRPr lang="en-US" altLang="zh-CN"/>
            </a:p>
          </p:txBody>
        </p:sp>
        <p:sp>
          <p:nvSpPr>
            <p:cNvPr id="117" name="Line 213"/>
            <p:cNvSpPr>
              <a:spLocks noChangeShapeType="1"/>
            </p:cNvSpPr>
            <p:nvPr/>
          </p:nvSpPr>
          <p:spPr bwMode="auto">
            <a:xfrm flipV="1">
              <a:off x="730" y="2455"/>
              <a:ext cx="293" cy="16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Freeform 214"/>
            <p:cNvSpPr>
              <a:spLocks/>
            </p:cNvSpPr>
            <p:nvPr/>
          </p:nvSpPr>
          <p:spPr bwMode="auto">
            <a:xfrm>
              <a:off x="1001" y="2412"/>
              <a:ext cx="97" cy="75"/>
            </a:xfrm>
            <a:custGeom>
              <a:avLst/>
              <a:gdLst>
                <a:gd name="T0" fmla="*/ 0 w 97"/>
                <a:gd name="T1" fmla="*/ 19 h 75"/>
                <a:gd name="T2" fmla="*/ 97 w 97"/>
                <a:gd name="T3" fmla="*/ 0 h 75"/>
                <a:gd name="T4" fmla="*/ 30 w 97"/>
                <a:gd name="T5" fmla="*/ 75 h 75"/>
                <a:gd name="T6" fmla="*/ 0 w 97"/>
                <a:gd name="T7" fmla="*/ 19 h 75"/>
              </a:gdLst>
              <a:ahLst/>
              <a:cxnLst>
                <a:cxn ang="0">
                  <a:pos x="T0" y="T1"/>
                </a:cxn>
                <a:cxn ang="0">
                  <a:pos x="T2" y="T3"/>
                </a:cxn>
                <a:cxn ang="0">
                  <a:pos x="T4" y="T5"/>
                </a:cxn>
                <a:cxn ang="0">
                  <a:pos x="T6" y="T7"/>
                </a:cxn>
              </a:cxnLst>
              <a:rect l="0" t="0" r="r" b="b"/>
              <a:pathLst>
                <a:path w="97" h="75">
                  <a:moveTo>
                    <a:pt x="0" y="19"/>
                  </a:moveTo>
                  <a:lnTo>
                    <a:pt x="97" y="0"/>
                  </a:lnTo>
                  <a:lnTo>
                    <a:pt x="30" y="7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Line 215"/>
            <p:cNvSpPr>
              <a:spLocks noChangeShapeType="1"/>
            </p:cNvSpPr>
            <p:nvPr/>
          </p:nvSpPr>
          <p:spPr bwMode="auto">
            <a:xfrm flipH="1" flipV="1">
              <a:off x="1287" y="2451"/>
              <a:ext cx="288" cy="17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216"/>
            <p:cNvSpPr>
              <a:spLocks/>
            </p:cNvSpPr>
            <p:nvPr/>
          </p:nvSpPr>
          <p:spPr bwMode="auto">
            <a:xfrm>
              <a:off x="1213" y="2407"/>
              <a:ext cx="96" cy="76"/>
            </a:xfrm>
            <a:custGeom>
              <a:avLst/>
              <a:gdLst>
                <a:gd name="T0" fmla="*/ 65 w 96"/>
                <a:gd name="T1" fmla="*/ 76 h 76"/>
                <a:gd name="T2" fmla="*/ 0 w 96"/>
                <a:gd name="T3" fmla="*/ 0 h 76"/>
                <a:gd name="T4" fmla="*/ 96 w 96"/>
                <a:gd name="T5" fmla="*/ 21 h 76"/>
                <a:gd name="T6" fmla="*/ 65 w 96"/>
                <a:gd name="T7" fmla="*/ 76 h 76"/>
              </a:gdLst>
              <a:ahLst/>
              <a:cxnLst>
                <a:cxn ang="0">
                  <a:pos x="T0" y="T1"/>
                </a:cxn>
                <a:cxn ang="0">
                  <a:pos x="T2" y="T3"/>
                </a:cxn>
                <a:cxn ang="0">
                  <a:pos x="T4" y="T5"/>
                </a:cxn>
                <a:cxn ang="0">
                  <a:pos x="T6" y="T7"/>
                </a:cxn>
              </a:cxnLst>
              <a:rect l="0" t="0" r="r" b="b"/>
              <a:pathLst>
                <a:path w="96" h="76">
                  <a:moveTo>
                    <a:pt x="65" y="76"/>
                  </a:moveTo>
                  <a:lnTo>
                    <a:pt x="0" y="0"/>
                  </a:lnTo>
                  <a:lnTo>
                    <a:pt x="96" y="21"/>
                  </a:lnTo>
                  <a:lnTo>
                    <a:pt x="65"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Line 217"/>
            <p:cNvSpPr>
              <a:spLocks noChangeShapeType="1"/>
            </p:cNvSpPr>
            <p:nvPr/>
          </p:nvSpPr>
          <p:spPr bwMode="auto">
            <a:xfrm>
              <a:off x="714" y="2750"/>
              <a:ext cx="46" cy="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218"/>
            <p:cNvSpPr>
              <a:spLocks/>
            </p:cNvSpPr>
            <p:nvPr/>
          </p:nvSpPr>
          <p:spPr bwMode="auto">
            <a:xfrm>
              <a:off x="728" y="2826"/>
              <a:ext cx="69" cy="101"/>
            </a:xfrm>
            <a:custGeom>
              <a:avLst/>
              <a:gdLst>
                <a:gd name="T0" fmla="*/ 56 w 69"/>
                <a:gd name="T1" fmla="*/ 0 h 101"/>
                <a:gd name="T2" fmla="*/ 69 w 69"/>
                <a:gd name="T3" fmla="*/ 101 h 101"/>
                <a:gd name="T4" fmla="*/ 0 w 69"/>
                <a:gd name="T5" fmla="*/ 28 h 101"/>
                <a:gd name="T6" fmla="*/ 56 w 69"/>
                <a:gd name="T7" fmla="*/ 0 h 101"/>
              </a:gdLst>
              <a:ahLst/>
              <a:cxnLst>
                <a:cxn ang="0">
                  <a:pos x="T0" y="T1"/>
                </a:cxn>
                <a:cxn ang="0">
                  <a:pos x="T2" y="T3"/>
                </a:cxn>
                <a:cxn ang="0">
                  <a:pos x="T4" y="T5"/>
                </a:cxn>
                <a:cxn ang="0">
                  <a:pos x="T6" y="T7"/>
                </a:cxn>
              </a:cxnLst>
              <a:rect l="0" t="0" r="r" b="b"/>
              <a:pathLst>
                <a:path w="69" h="101">
                  <a:moveTo>
                    <a:pt x="56" y="0"/>
                  </a:moveTo>
                  <a:lnTo>
                    <a:pt x="69" y="101"/>
                  </a:lnTo>
                  <a:lnTo>
                    <a:pt x="0" y="2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Line 219"/>
            <p:cNvSpPr>
              <a:spLocks noChangeShapeType="1"/>
            </p:cNvSpPr>
            <p:nvPr/>
          </p:nvSpPr>
          <p:spPr bwMode="auto">
            <a:xfrm>
              <a:off x="748" y="2703"/>
              <a:ext cx="571" cy="23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Freeform 220"/>
            <p:cNvSpPr>
              <a:spLocks/>
            </p:cNvSpPr>
            <p:nvPr/>
          </p:nvSpPr>
          <p:spPr bwMode="auto">
            <a:xfrm>
              <a:off x="1300" y="2908"/>
              <a:ext cx="99" cy="66"/>
            </a:xfrm>
            <a:custGeom>
              <a:avLst/>
              <a:gdLst>
                <a:gd name="T0" fmla="*/ 24 w 99"/>
                <a:gd name="T1" fmla="*/ 0 h 66"/>
                <a:gd name="T2" fmla="*/ 99 w 99"/>
                <a:gd name="T3" fmla="*/ 66 h 66"/>
                <a:gd name="T4" fmla="*/ 0 w 99"/>
                <a:gd name="T5" fmla="*/ 58 h 66"/>
                <a:gd name="T6" fmla="*/ 24 w 99"/>
                <a:gd name="T7" fmla="*/ 0 h 66"/>
              </a:gdLst>
              <a:ahLst/>
              <a:cxnLst>
                <a:cxn ang="0">
                  <a:pos x="T0" y="T1"/>
                </a:cxn>
                <a:cxn ang="0">
                  <a:pos x="T2" y="T3"/>
                </a:cxn>
                <a:cxn ang="0">
                  <a:pos x="T4" y="T5"/>
                </a:cxn>
                <a:cxn ang="0">
                  <a:pos x="T6" y="T7"/>
                </a:cxn>
              </a:cxnLst>
              <a:rect l="0" t="0" r="r" b="b"/>
              <a:pathLst>
                <a:path w="99" h="66">
                  <a:moveTo>
                    <a:pt x="24" y="0"/>
                  </a:moveTo>
                  <a:lnTo>
                    <a:pt x="99" y="66"/>
                  </a:lnTo>
                  <a:lnTo>
                    <a:pt x="0" y="58"/>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Line 221"/>
            <p:cNvSpPr>
              <a:spLocks noChangeShapeType="1"/>
            </p:cNvSpPr>
            <p:nvPr/>
          </p:nvSpPr>
          <p:spPr bwMode="auto">
            <a:xfrm>
              <a:off x="912" y="3004"/>
              <a:ext cx="39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Freeform 222"/>
            <p:cNvSpPr>
              <a:spLocks/>
            </p:cNvSpPr>
            <p:nvPr/>
          </p:nvSpPr>
          <p:spPr bwMode="auto">
            <a:xfrm>
              <a:off x="1300" y="2973"/>
              <a:ext cx="94" cy="63"/>
            </a:xfrm>
            <a:custGeom>
              <a:avLst/>
              <a:gdLst>
                <a:gd name="T0" fmla="*/ 0 w 94"/>
                <a:gd name="T1" fmla="*/ 0 h 63"/>
                <a:gd name="T2" fmla="*/ 94 w 94"/>
                <a:gd name="T3" fmla="*/ 31 h 63"/>
                <a:gd name="T4" fmla="*/ 0 w 94"/>
                <a:gd name="T5" fmla="*/ 63 h 63"/>
                <a:gd name="T6" fmla="*/ 0 w 94"/>
                <a:gd name="T7" fmla="*/ 0 h 63"/>
              </a:gdLst>
              <a:ahLst/>
              <a:cxnLst>
                <a:cxn ang="0">
                  <a:pos x="T0" y="T1"/>
                </a:cxn>
                <a:cxn ang="0">
                  <a:pos x="T2" y="T3"/>
                </a:cxn>
                <a:cxn ang="0">
                  <a:pos x="T4" y="T5"/>
                </a:cxn>
                <a:cxn ang="0">
                  <a:pos x="T6" y="T7"/>
                </a:cxn>
              </a:cxnLst>
              <a:rect l="0" t="0" r="r" b="b"/>
              <a:pathLst>
                <a:path w="94" h="63">
                  <a:moveTo>
                    <a:pt x="0" y="0"/>
                  </a:moveTo>
                  <a:lnTo>
                    <a:pt x="94" y="31"/>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Line 223"/>
            <p:cNvSpPr>
              <a:spLocks noChangeShapeType="1"/>
            </p:cNvSpPr>
            <p:nvPr/>
          </p:nvSpPr>
          <p:spPr bwMode="auto">
            <a:xfrm>
              <a:off x="751" y="2677"/>
              <a:ext cx="7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Freeform 224"/>
            <p:cNvSpPr>
              <a:spLocks/>
            </p:cNvSpPr>
            <p:nvPr/>
          </p:nvSpPr>
          <p:spPr bwMode="auto">
            <a:xfrm>
              <a:off x="1461" y="2645"/>
              <a:ext cx="93" cy="64"/>
            </a:xfrm>
            <a:custGeom>
              <a:avLst/>
              <a:gdLst>
                <a:gd name="T0" fmla="*/ 0 w 93"/>
                <a:gd name="T1" fmla="*/ 0 h 64"/>
                <a:gd name="T2" fmla="*/ 93 w 93"/>
                <a:gd name="T3" fmla="*/ 32 h 64"/>
                <a:gd name="T4" fmla="*/ 0 w 93"/>
                <a:gd name="T5" fmla="*/ 64 h 64"/>
                <a:gd name="T6" fmla="*/ 0 w 93"/>
                <a:gd name="T7" fmla="*/ 0 h 64"/>
              </a:gdLst>
              <a:ahLst/>
              <a:cxnLst>
                <a:cxn ang="0">
                  <a:pos x="T0" y="T1"/>
                </a:cxn>
                <a:cxn ang="0">
                  <a:pos x="T2" y="T3"/>
                </a:cxn>
                <a:cxn ang="0">
                  <a:pos x="T4" y="T5"/>
                </a:cxn>
                <a:cxn ang="0">
                  <a:pos x="T6" y="T7"/>
                </a:cxn>
              </a:cxnLst>
              <a:rect l="0" t="0" r="r" b="b"/>
              <a:pathLst>
                <a:path w="93" h="64">
                  <a:moveTo>
                    <a:pt x="0" y="0"/>
                  </a:moveTo>
                  <a:lnTo>
                    <a:pt x="93"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Rectangle 225"/>
            <p:cNvSpPr>
              <a:spLocks noChangeArrowheads="1"/>
            </p:cNvSpPr>
            <p:nvPr/>
          </p:nvSpPr>
          <p:spPr bwMode="auto">
            <a:xfrm>
              <a:off x="3196"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0" name="Rectangle 226"/>
            <p:cNvSpPr>
              <a:spLocks noChangeArrowheads="1"/>
            </p:cNvSpPr>
            <p:nvPr/>
          </p:nvSpPr>
          <p:spPr bwMode="auto">
            <a:xfrm>
              <a:off x="3196"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1" name="Rectangle 227"/>
            <p:cNvSpPr>
              <a:spLocks noChangeArrowheads="1"/>
            </p:cNvSpPr>
            <p:nvPr/>
          </p:nvSpPr>
          <p:spPr bwMode="auto">
            <a:xfrm>
              <a:off x="319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2" name="Rectangle 228"/>
            <p:cNvSpPr>
              <a:spLocks noChangeArrowheads="1"/>
            </p:cNvSpPr>
            <p:nvPr/>
          </p:nvSpPr>
          <p:spPr bwMode="auto">
            <a:xfrm>
              <a:off x="3196"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3" name="Rectangle 229"/>
            <p:cNvSpPr>
              <a:spLocks noChangeArrowheads="1"/>
            </p:cNvSpPr>
            <p:nvPr/>
          </p:nvSpPr>
          <p:spPr bwMode="auto">
            <a:xfrm>
              <a:off x="3196"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4" name="Rectangle 230"/>
            <p:cNvSpPr>
              <a:spLocks noChangeArrowheads="1"/>
            </p:cNvSpPr>
            <p:nvPr/>
          </p:nvSpPr>
          <p:spPr bwMode="auto">
            <a:xfrm>
              <a:off x="319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5" name="Rectangle 231"/>
            <p:cNvSpPr>
              <a:spLocks noChangeArrowheads="1"/>
            </p:cNvSpPr>
            <p:nvPr/>
          </p:nvSpPr>
          <p:spPr bwMode="auto">
            <a:xfrm>
              <a:off x="3196"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36" name="Rectangle 232"/>
            <p:cNvSpPr>
              <a:spLocks noChangeArrowheads="1"/>
            </p:cNvSpPr>
            <p:nvPr/>
          </p:nvSpPr>
          <p:spPr bwMode="auto">
            <a:xfrm>
              <a:off x="319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37" name="Rectangle 233"/>
            <p:cNvSpPr>
              <a:spLocks noChangeArrowheads="1"/>
            </p:cNvSpPr>
            <p:nvPr/>
          </p:nvSpPr>
          <p:spPr bwMode="auto">
            <a:xfrm>
              <a:off x="3034"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8" name="Rectangle 234"/>
            <p:cNvSpPr>
              <a:spLocks noChangeArrowheads="1"/>
            </p:cNvSpPr>
            <p:nvPr/>
          </p:nvSpPr>
          <p:spPr bwMode="auto">
            <a:xfrm>
              <a:off x="3034"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9" name="Rectangle 235"/>
            <p:cNvSpPr>
              <a:spLocks noChangeArrowheads="1"/>
            </p:cNvSpPr>
            <p:nvPr/>
          </p:nvSpPr>
          <p:spPr bwMode="auto">
            <a:xfrm>
              <a:off x="3034"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0" name="Rectangle 236"/>
            <p:cNvSpPr>
              <a:spLocks noChangeArrowheads="1"/>
            </p:cNvSpPr>
            <p:nvPr/>
          </p:nvSpPr>
          <p:spPr bwMode="auto">
            <a:xfrm>
              <a:off x="3034"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1" name="Rectangle 237"/>
            <p:cNvSpPr>
              <a:spLocks noChangeArrowheads="1"/>
            </p:cNvSpPr>
            <p:nvPr/>
          </p:nvSpPr>
          <p:spPr bwMode="auto">
            <a:xfrm>
              <a:off x="3034"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2" name="Rectangle 238"/>
            <p:cNvSpPr>
              <a:spLocks noChangeArrowheads="1"/>
            </p:cNvSpPr>
            <p:nvPr/>
          </p:nvSpPr>
          <p:spPr bwMode="auto">
            <a:xfrm>
              <a:off x="3034"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3" name="Rectangle 239"/>
            <p:cNvSpPr>
              <a:spLocks noChangeArrowheads="1"/>
            </p:cNvSpPr>
            <p:nvPr/>
          </p:nvSpPr>
          <p:spPr bwMode="auto">
            <a:xfrm>
              <a:off x="3034"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44" name="Rectangle 240"/>
            <p:cNvSpPr>
              <a:spLocks noChangeArrowheads="1"/>
            </p:cNvSpPr>
            <p:nvPr/>
          </p:nvSpPr>
          <p:spPr bwMode="auto">
            <a:xfrm>
              <a:off x="3034"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45" name="Rectangle 241"/>
            <p:cNvSpPr>
              <a:spLocks noChangeArrowheads="1"/>
            </p:cNvSpPr>
            <p:nvPr/>
          </p:nvSpPr>
          <p:spPr bwMode="auto">
            <a:xfrm>
              <a:off x="2926"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46" name="Rectangle 242"/>
            <p:cNvSpPr>
              <a:spLocks noChangeArrowheads="1"/>
            </p:cNvSpPr>
            <p:nvPr/>
          </p:nvSpPr>
          <p:spPr bwMode="auto">
            <a:xfrm>
              <a:off x="3099" y="297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E</a:t>
              </a:r>
              <a:endParaRPr lang="en-US" altLang="zh-CN"/>
            </a:p>
          </p:txBody>
        </p:sp>
        <p:sp>
          <p:nvSpPr>
            <p:cNvPr id="147" name="Rectangle 243"/>
            <p:cNvSpPr>
              <a:spLocks noChangeArrowheads="1"/>
            </p:cNvSpPr>
            <p:nvPr/>
          </p:nvSpPr>
          <p:spPr bwMode="auto">
            <a:xfrm>
              <a:off x="3093" y="276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D</a:t>
              </a:r>
              <a:endParaRPr lang="en-US" altLang="zh-CN"/>
            </a:p>
          </p:txBody>
        </p:sp>
        <p:sp>
          <p:nvSpPr>
            <p:cNvPr id="148" name="Rectangle 244"/>
            <p:cNvSpPr>
              <a:spLocks noChangeArrowheads="1"/>
            </p:cNvSpPr>
            <p:nvPr/>
          </p:nvSpPr>
          <p:spPr bwMode="auto">
            <a:xfrm>
              <a:off x="3090" y="2557"/>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C</a:t>
              </a:r>
              <a:endParaRPr lang="en-US" altLang="zh-CN"/>
            </a:p>
          </p:txBody>
        </p:sp>
        <p:sp>
          <p:nvSpPr>
            <p:cNvPr id="149" name="Rectangle 245"/>
            <p:cNvSpPr>
              <a:spLocks noChangeArrowheads="1"/>
            </p:cNvSpPr>
            <p:nvPr/>
          </p:nvSpPr>
          <p:spPr bwMode="auto">
            <a:xfrm>
              <a:off x="3100" y="235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B</a:t>
              </a:r>
              <a:endParaRPr lang="en-US" altLang="zh-CN"/>
            </a:p>
          </p:txBody>
        </p:sp>
        <p:sp>
          <p:nvSpPr>
            <p:cNvPr id="150" name="Rectangle 246"/>
            <p:cNvSpPr>
              <a:spLocks noChangeArrowheads="1"/>
            </p:cNvSpPr>
            <p:nvPr/>
          </p:nvSpPr>
          <p:spPr bwMode="auto">
            <a:xfrm>
              <a:off x="3107" y="214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51" name="Rectangle 247"/>
            <p:cNvSpPr>
              <a:spLocks noChangeArrowheads="1"/>
            </p:cNvSpPr>
            <p:nvPr/>
          </p:nvSpPr>
          <p:spPr bwMode="auto">
            <a:xfrm>
              <a:off x="2792"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152" name="Rectangle 248"/>
            <p:cNvSpPr>
              <a:spLocks noChangeArrowheads="1"/>
            </p:cNvSpPr>
            <p:nvPr/>
          </p:nvSpPr>
          <p:spPr bwMode="auto">
            <a:xfrm>
              <a:off x="4856"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3" name="Rectangle 249"/>
            <p:cNvSpPr>
              <a:spLocks noChangeArrowheads="1"/>
            </p:cNvSpPr>
            <p:nvPr/>
          </p:nvSpPr>
          <p:spPr bwMode="auto">
            <a:xfrm>
              <a:off x="4856"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4" name="Rectangle 250"/>
            <p:cNvSpPr>
              <a:spLocks noChangeArrowheads="1"/>
            </p:cNvSpPr>
            <p:nvPr/>
          </p:nvSpPr>
          <p:spPr bwMode="auto">
            <a:xfrm>
              <a:off x="485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5" name="Rectangle 251"/>
            <p:cNvSpPr>
              <a:spLocks noChangeArrowheads="1"/>
            </p:cNvSpPr>
            <p:nvPr/>
          </p:nvSpPr>
          <p:spPr bwMode="auto">
            <a:xfrm>
              <a:off x="4856"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6" name="Rectangle 252"/>
            <p:cNvSpPr>
              <a:spLocks noChangeArrowheads="1"/>
            </p:cNvSpPr>
            <p:nvPr/>
          </p:nvSpPr>
          <p:spPr bwMode="auto">
            <a:xfrm>
              <a:off x="4856"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7" name="Rectangle 253"/>
            <p:cNvSpPr>
              <a:spLocks noChangeArrowheads="1"/>
            </p:cNvSpPr>
            <p:nvPr/>
          </p:nvSpPr>
          <p:spPr bwMode="auto">
            <a:xfrm>
              <a:off x="485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8" name="Rectangle 254"/>
            <p:cNvSpPr>
              <a:spLocks noChangeArrowheads="1"/>
            </p:cNvSpPr>
            <p:nvPr/>
          </p:nvSpPr>
          <p:spPr bwMode="auto">
            <a:xfrm>
              <a:off x="4856"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59" name="Rectangle 255"/>
            <p:cNvSpPr>
              <a:spLocks noChangeArrowheads="1"/>
            </p:cNvSpPr>
            <p:nvPr/>
          </p:nvSpPr>
          <p:spPr bwMode="auto">
            <a:xfrm>
              <a:off x="485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60" name="Rectangle 256"/>
            <p:cNvSpPr>
              <a:spLocks noChangeArrowheads="1"/>
            </p:cNvSpPr>
            <p:nvPr/>
          </p:nvSpPr>
          <p:spPr bwMode="auto">
            <a:xfrm>
              <a:off x="3960"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1" name="Rectangle 257"/>
            <p:cNvSpPr>
              <a:spLocks noChangeArrowheads="1"/>
            </p:cNvSpPr>
            <p:nvPr/>
          </p:nvSpPr>
          <p:spPr bwMode="auto">
            <a:xfrm>
              <a:off x="3960"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2" name="Rectangle 258"/>
            <p:cNvSpPr>
              <a:spLocks noChangeArrowheads="1"/>
            </p:cNvSpPr>
            <p:nvPr/>
          </p:nvSpPr>
          <p:spPr bwMode="auto">
            <a:xfrm>
              <a:off x="3960"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3" name="Rectangle 259"/>
            <p:cNvSpPr>
              <a:spLocks noChangeArrowheads="1"/>
            </p:cNvSpPr>
            <p:nvPr/>
          </p:nvSpPr>
          <p:spPr bwMode="auto">
            <a:xfrm>
              <a:off x="3960"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4" name="Rectangle 260"/>
            <p:cNvSpPr>
              <a:spLocks noChangeArrowheads="1"/>
            </p:cNvSpPr>
            <p:nvPr/>
          </p:nvSpPr>
          <p:spPr bwMode="auto">
            <a:xfrm>
              <a:off x="3960"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5" name="Rectangle 261"/>
            <p:cNvSpPr>
              <a:spLocks noChangeArrowheads="1"/>
            </p:cNvSpPr>
            <p:nvPr/>
          </p:nvSpPr>
          <p:spPr bwMode="auto">
            <a:xfrm>
              <a:off x="3960"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6" name="Rectangle 262"/>
            <p:cNvSpPr>
              <a:spLocks noChangeArrowheads="1"/>
            </p:cNvSpPr>
            <p:nvPr/>
          </p:nvSpPr>
          <p:spPr bwMode="auto">
            <a:xfrm>
              <a:off x="3960"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67" name="Rectangle 263"/>
            <p:cNvSpPr>
              <a:spLocks noChangeArrowheads="1"/>
            </p:cNvSpPr>
            <p:nvPr/>
          </p:nvSpPr>
          <p:spPr bwMode="auto">
            <a:xfrm>
              <a:off x="3960"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68" name="Rectangle 264"/>
            <p:cNvSpPr>
              <a:spLocks noChangeArrowheads="1"/>
            </p:cNvSpPr>
            <p:nvPr/>
          </p:nvSpPr>
          <p:spPr bwMode="auto">
            <a:xfrm>
              <a:off x="3849"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69" name="Rectangle 265"/>
            <p:cNvSpPr>
              <a:spLocks noChangeArrowheads="1"/>
            </p:cNvSpPr>
            <p:nvPr/>
          </p:nvSpPr>
          <p:spPr bwMode="auto">
            <a:xfrm>
              <a:off x="4785"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0" name="Rectangle 266"/>
            <p:cNvSpPr>
              <a:spLocks noChangeArrowheads="1"/>
            </p:cNvSpPr>
            <p:nvPr/>
          </p:nvSpPr>
          <p:spPr bwMode="auto">
            <a:xfrm>
              <a:off x="4592"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1" name="Rectangle 267"/>
            <p:cNvSpPr>
              <a:spLocks noChangeArrowheads="1"/>
            </p:cNvSpPr>
            <p:nvPr/>
          </p:nvSpPr>
          <p:spPr bwMode="auto">
            <a:xfrm>
              <a:off x="4400"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2" name="Rectangle 268"/>
            <p:cNvSpPr>
              <a:spLocks noChangeArrowheads="1"/>
            </p:cNvSpPr>
            <p:nvPr/>
          </p:nvSpPr>
          <p:spPr bwMode="auto">
            <a:xfrm>
              <a:off x="4207"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3" name="Rectangle 269"/>
            <p:cNvSpPr>
              <a:spLocks noChangeArrowheads="1"/>
            </p:cNvSpPr>
            <p:nvPr/>
          </p:nvSpPr>
          <p:spPr bwMode="auto">
            <a:xfrm>
              <a:off x="4014"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4" name="Rectangle 270"/>
            <p:cNvSpPr>
              <a:spLocks noChangeArrowheads="1"/>
            </p:cNvSpPr>
            <p:nvPr/>
          </p:nvSpPr>
          <p:spPr bwMode="auto">
            <a:xfrm>
              <a:off x="478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5" name="Rectangle 271"/>
            <p:cNvSpPr>
              <a:spLocks noChangeArrowheads="1"/>
            </p:cNvSpPr>
            <p:nvPr/>
          </p:nvSpPr>
          <p:spPr bwMode="auto">
            <a:xfrm>
              <a:off x="4592"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6" name="Rectangle 272"/>
            <p:cNvSpPr>
              <a:spLocks noChangeArrowheads="1"/>
            </p:cNvSpPr>
            <p:nvPr/>
          </p:nvSpPr>
          <p:spPr bwMode="auto">
            <a:xfrm>
              <a:off x="4400"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7" name="Rectangle 273"/>
            <p:cNvSpPr>
              <a:spLocks noChangeArrowheads="1"/>
            </p:cNvSpPr>
            <p:nvPr/>
          </p:nvSpPr>
          <p:spPr bwMode="auto">
            <a:xfrm>
              <a:off x="420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78" name="Rectangle 274"/>
            <p:cNvSpPr>
              <a:spLocks noChangeArrowheads="1"/>
            </p:cNvSpPr>
            <p:nvPr/>
          </p:nvSpPr>
          <p:spPr bwMode="auto">
            <a:xfrm>
              <a:off x="4014"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9" name="Rectangle 275"/>
            <p:cNvSpPr>
              <a:spLocks noChangeArrowheads="1"/>
            </p:cNvSpPr>
            <p:nvPr/>
          </p:nvSpPr>
          <p:spPr bwMode="auto">
            <a:xfrm>
              <a:off x="478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80" name="Rectangle 276"/>
            <p:cNvSpPr>
              <a:spLocks noChangeArrowheads="1"/>
            </p:cNvSpPr>
            <p:nvPr/>
          </p:nvSpPr>
          <p:spPr bwMode="auto">
            <a:xfrm>
              <a:off x="4592"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1" name="Rectangle 277"/>
            <p:cNvSpPr>
              <a:spLocks noChangeArrowheads="1"/>
            </p:cNvSpPr>
            <p:nvPr/>
          </p:nvSpPr>
          <p:spPr bwMode="auto">
            <a:xfrm>
              <a:off x="4400"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2" name="Rectangle 278"/>
            <p:cNvSpPr>
              <a:spLocks noChangeArrowheads="1"/>
            </p:cNvSpPr>
            <p:nvPr/>
          </p:nvSpPr>
          <p:spPr bwMode="auto">
            <a:xfrm>
              <a:off x="4207"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3" name="Rectangle 279"/>
            <p:cNvSpPr>
              <a:spLocks noChangeArrowheads="1"/>
            </p:cNvSpPr>
            <p:nvPr/>
          </p:nvSpPr>
          <p:spPr bwMode="auto">
            <a:xfrm>
              <a:off x="401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4" name="Rectangle 280"/>
            <p:cNvSpPr>
              <a:spLocks noChangeArrowheads="1"/>
            </p:cNvSpPr>
            <p:nvPr/>
          </p:nvSpPr>
          <p:spPr bwMode="auto">
            <a:xfrm>
              <a:off x="4785"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5" name="Rectangle 281"/>
            <p:cNvSpPr>
              <a:spLocks noChangeArrowheads="1"/>
            </p:cNvSpPr>
            <p:nvPr/>
          </p:nvSpPr>
          <p:spPr bwMode="auto">
            <a:xfrm>
              <a:off x="4592"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6" name="Rectangle 282"/>
            <p:cNvSpPr>
              <a:spLocks noChangeArrowheads="1"/>
            </p:cNvSpPr>
            <p:nvPr/>
          </p:nvSpPr>
          <p:spPr bwMode="auto">
            <a:xfrm>
              <a:off x="4400"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7" name="Rectangle 283"/>
            <p:cNvSpPr>
              <a:spLocks noChangeArrowheads="1"/>
            </p:cNvSpPr>
            <p:nvPr/>
          </p:nvSpPr>
          <p:spPr bwMode="auto">
            <a:xfrm>
              <a:off x="4207"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8" name="Rectangle 284"/>
            <p:cNvSpPr>
              <a:spLocks noChangeArrowheads="1"/>
            </p:cNvSpPr>
            <p:nvPr/>
          </p:nvSpPr>
          <p:spPr bwMode="auto">
            <a:xfrm>
              <a:off x="4014"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9" name="Rectangle 285"/>
            <p:cNvSpPr>
              <a:spLocks noChangeArrowheads="1"/>
            </p:cNvSpPr>
            <p:nvPr/>
          </p:nvSpPr>
          <p:spPr bwMode="auto">
            <a:xfrm>
              <a:off x="478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0" name="Rectangle 286"/>
            <p:cNvSpPr>
              <a:spLocks noChangeArrowheads="1"/>
            </p:cNvSpPr>
            <p:nvPr/>
          </p:nvSpPr>
          <p:spPr bwMode="auto">
            <a:xfrm>
              <a:off x="4591"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1" name="Rectangle 287"/>
            <p:cNvSpPr>
              <a:spLocks noChangeArrowheads="1"/>
            </p:cNvSpPr>
            <p:nvPr/>
          </p:nvSpPr>
          <p:spPr bwMode="auto">
            <a:xfrm>
              <a:off x="4399"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2" name="Rectangle 288"/>
            <p:cNvSpPr>
              <a:spLocks noChangeArrowheads="1"/>
            </p:cNvSpPr>
            <p:nvPr/>
          </p:nvSpPr>
          <p:spPr bwMode="auto">
            <a:xfrm>
              <a:off x="4205"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3" name="Rectangle 289"/>
            <p:cNvSpPr>
              <a:spLocks noChangeArrowheads="1"/>
            </p:cNvSpPr>
            <p:nvPr/>
          </p:nvSpPr>
          <p:spPr bwMode="auto">
            <a:xfrm>
              <a:off x="401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94" name="Rectangle 290"/>
            <p:cNvSpPr>
              <a:spLocks noChangeArrowheads="1"/>
            </p:cNvSpPr>
            <p:nvPr/>
          </p:nvSpPr>
          <p:spPr bwMode="auto">
            <a:xfrm>
              <a:off x="3736"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95" name="Rectangle 291"/>
            <p:cNvSpPr>
              <a:spLocks noChangeArrowheads="1"/>
            </p:cNvSpPr>
            <p:nvPr/>
          </p:nvSpPr>
          <p:spPr bwMode="auto">
            <a:xfrm>
              <a:off x="3483" y="3245"/>
              <a:ext cx="322" cy="2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6" name="Rectangle 292"/>
            <p:cNvSpPr>
              <a:spLocks noChangeArrowheads="1"/>
            </p:cNvSpPr>
            <p:nvPr/>
          </p:nvSpPr>
          <p:spPr bwMode="auto">
            <a:xfrm>
              <a:off x="3576" y="3317"/>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97" name="Rectangle 293"/>
            <p:cNvSpPr>
              <a:spLocks noChangeArrowheads="1"/>
            </p:cNvSpPr>
            <p:nvPr/>
          </p:nvSpPr>
          <p:spPr bwMode="auto">
            <a:xfrm>
              <a:off x="944" y="3164"/>
              <a:ext cx="321"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 name="Rectangle 294"/>
            <p:cNvSpPr>
              <a:spLocks noChangeArrowheads="1"/>
            </p:cNvSpPr>
            <p:nvPr/>
          </p:nvSpPr>
          <p:spPr bwMode="auto">
            <a:xfrm>
              <a:off x="1036" y="3235"/>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grpSp>
    </p:spTree>
    <p:extLst>
      <p:ext uri="{BB962C8B-B14F-4D97-AF65-F5344CB8AC3E}">
        <p14:creationId xmlns:p14="http://schemas.microsoft.com/office/powerpoint/2010/main" val="751364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download.txrjy.com/forum/201701/13/165113aex7v5zhtl8twv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0" y="813792"/>
            <a:ext cx="8452140" cy="52795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695400" y="-20967"/>
            <a:ext cx="7793038" cy="779463"/>
          </a:xfrm>
          <a:prstGeom prst="rect">
            <a:avLst/>
          </a:prstGeom>
        </p:spPr>
        <p:txBody>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r>
              <a:rPr lang="en-US" altLang="zh-CN" dirty="0">
                <a:solidFill>
                  <a:srgbClr val="0000FF"/>
                </a:solidFill>
              </a:rPr>
              <a:t>Motivation</a:t>
            </a:r>
            <a:endParaRPr lang="zh-CN" altLang="en-US" dirty="0">
              <a:solidFill>
                <a:srgbClr val="0000FF"/>
              </a:solidFill>
            </a:endParaRPr>
          </a:p>
        </p:txBody>
      </p:sp>
      <p:sp>
        <p:nvSpPr>
          <p:cNvPr id="2" name="矩形 1"/>
          <p:cNvSpPr/>
          <p:nvPr/>
        </p:nvSpPr>
        <p:spPr>
          <a:xfrm>
            <a:off x="3647728" y="6149615"/>
            <a:ext cx="2339102" cy="461665"/>
          </a:xfrm>
          <a:prstGeom prst="rect">
            <a:avLst/>
          </a:prstGeom>
        </p:spPr>
        <p:txBody>
          <a:bodyPr wrap="none">
            <a:spAutoFit/>
          </a:bodyPr>
          <a:lstStyle/>
          <a:p>
            <a:r>
              <a:rPr lang="zh-CN" altLang="en-US" dirty="0"/>
              <a:t>八横八纵骨干网</a:t>
            </a:r>
          </a:p>
        </p:txBody>
      </p:sp>
    </p:spTree>
    <p:extLst>
      <p:ext uri="{BB962C8B-B14F-4D97-AF65-F5344CB8AC3E}">
        <p14:creationId xmlns:p14="http://schemas.microsoft.com/office/powerpoint/2010/main" val="868342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1538808" y="782638"/>
            <a:ext cx="8229600" cy="3352800"/>
          </a:xfrm>
        </p:spPr>
        <p:txBody>
          <a:bodyPr/>
          <a:lstStyle/>
          <a:p>
            <a:pPr marL="0" indent="0" eaLnBrk="1" hangingPunct="1">
              <a:buNone/>
              <a:defRPr/>
            </a:pPr>
            <a:r>
              <a:rPr kumimoji="1" lang="en-US" altLang="zh-CN" sz="2800" dirty="0" smtClean="0">
                <a:latin typeface="Times New Roman" panose="02020603050405020304" pitchFamily="18" charset="0"/>
              </a:rPr>
              <a:t>        </a:t>
            </a:r>
            <a:r>
              <a:rPr kumimoji="1" lang="en-US" altLang="zh-CN" sz="2800" dirty="0">
                <a:latin typeface="Times New Roman" panose="02020603050405020304" pitchFamily="18" charset="0"/>
              </a:rPr>
              <a:t>(1) </a:t>
            </a:r>
            <a:r>
              <a:rPr kumimoji="1" lang="zh-CN" altLang="en-US" sz="2800" b="1" dirty="0">
                <a:solidFill>
                  <a:schemeClr val="folHlink"/>
                </a:solidFill>
                <a:latin typeface="Times New Roman" panose="02020603050405020304" pitchFamily="18" charset="0"/>
              </a:rPr>
              <a:t>无向图</a:t>
            </a:r>
          </a:p>
          <a:p>
            <a:pPr algn="just" eaLnBrk="1" hangingPunct="1">
              <a:buFont typeface="Wingdings" panose="05000000000000000000" pitchFamily="2" charset="2"/>
              <a:buNone/>
              <a:defRPr/>
            </a:pPr>
            <a:r>
              <a:rPr kumimoji="1" lang="zh-CN" altLang="en-US" sz="2800" dirty="0">
                <a:latin typeface="Times New Roman" panose="02020603050405020304" pitchFamily="18" charset="0"/>
              </a:rPr>
              <a:t>         </a:t>
            </a:r>
            <a:r>
              <a:rPr kumimoji="1" lang="en-US" altLang="zh-CN" sz="2800" dirty="0">
                <a:latin typeface="Times New Roman" panose="02020603050405020304" pitchFamily="18" charset="0"/>
              </a:rPr>
              <a:t>	</a:t>
            </a:r>
            <a:r>
              <a:rPr kumimoji="1" lang="zh-CN" altLang="en-US" sz="2000" dirty="0">
                <a:solidFill>
                  <a:srgbClr val="FF6600"/>
                </a:solidFill>
                <a:latin typeface="Times New Roman" panose="02020603050405020304" pitchFamily="18" charset="0"/>
              </a:rPr>
              <a:t>◆</a:t>
            </a:r>
            <a:r>
              <a:rPr kumimoji="1" lang="zh-CN" altLang="en-US" sz="2800"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对称矩阵</a:t>
            </a:r>
          </a:p>
          <a:p>
            <a:pPr algn="just" eaLnBrk="1" hangingPunct="1">
              <a:buFont typeface="Wingdings" panose="05000000000000000000" pitchFamily="2" charset="2"/>
              <a:buNone/>
              <a:defRPr/>
            </a:pPr>
            <a:r>
              <a:rPr kumimoji="1" lang="zh-CN" altLang="en-US" sz="2800" b="1" dirty="0">
                <a:solidFill>
                  <a:srgbClr val="FF6600"/>
                </a:solidFill>
                <a:latin typeface="Times New Roman" panose="02020603050405020304" pitchFamily="18" charset="0"/>
              </a:rPr>
              <a:t>         </a:t>
            </a:r>
            <a:r>
              <a:rPr kumimoji="1" lang="en-US" altLang="zh-CN" sz="2800" b="1" dirty="0">
                <a:solidFill>
                  <a:srgbClr val="FF6600"/>
                </a:solidFill>
                <a:latin typeface="Times New Roman" panose="02020603050405020304" pitchFamily="18" charset="0"/>
              </a:rPr>
              <a:t>	</a:t>
            </a:r>
            <a:r>
              <a:rPr kumimoji="1" lang="zh-CN" altLang="en-US" sz="2000" b="1" dirty="0">
                <a:solidFill>
                  <a:srgbClr val="FF6600"/>
                </a:solidFill>
                <a:latin typeface="Times New Roman" panose="02020603050405020304" pitchFamily="18" charset="0"/>
              </a:rPr>
              <a:t>◆</a:t>
            </a:r>
            <a:r>
              <a:rPr kumimoji="1" lang="zh-CN" altLang="en-US"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存储量：</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+1)/2</a:t>
            </a:r>
          </a:p>
          <a:p>
            <a:pPr algn="just" eaLnBrk="1" hangingPunct="1">
              <a:buFont typeface="Wingdings" panose="05000000000000000000" pitchFamily="2" charset="2"/>
              <a:buNone/>
              <a:defRPr/>
            </a:pPr>
            <a:r>
              <a:rPr kumimoji="1" lang="en-US" altLang="zh-CN" sz="2800" b="1" dirty="0">
                <a:solidFill>
                  <a:srgbClr val="FF6600"/>
                </a:solidFill>
                <a:latin typeface="Times New Roman" panose="02020603050405020304" pitchFamily="18" charset="0"/>
              </a:rPr>
              <a:t>         	</a:t>
            </a:r>
            <a:r>
              <a:rPr kumimoji="1" lang="en-US" altLang="zh-CN" sz="2000" b="1" dirty="0">
                <a:solidFill>
                  <a:srgbClr val="FF6600"/>
                </a:solidFill>
                <a:latin typeface="Times New Roman" panose="02020603050405020304" pitchFamily="18" charset="0"/>
              </a:rPr>
              <a:t>◆</a:t>
            </a:r>
            <a:r>
              <a:rPr kumimoji="1" lang="en-US" altLang="zh-CN"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顶点的度数：</a:t>
            </a:r>
            <a:r>
              <a:rPr kumimoji="1" lang="en-US" altLang="zh-CN" sz="2800" b="1" dirty="0">
                <a:latin typeface="Times New Roman" panose="02020603050405020304" pitchFamily="18" charset="0"/>
              </a:rPr>
              <a:t>TD(V</a:t>
            </a:r>
            <a:r>
              <a:rPr kumimoji="1" lang="en-US" altLang="zh-CN" sz="2800" b="1" baseline="-30000" dirty="0">
                <a:latin typeface="Times New Roman" panose="02020603050405020304" pitchFamily="18" charset="0"/>
              </a:rPr>
              <a:t>i</a:t>
            </a:r>
            <a:r>
              <a:rPr kumimoji="1" lang="en-US" altLang="zh-CN" sz="2800" b="1" dirty="0">
                <a:latin typeface="Times New Roman" panose="02020603050405020304" pitchFamily="18" charset="0"/>
              </a:rPr>
              <a:t>)=</a:t>
            </a:r>
            <a:r>
              <a:rPr kumimoji="1" lang="en-US" altLang="zh-CN" b="1" dirty="0" smtClean="0">
                <a:latin typeface="Times New Roman" panose="02020603050405020304" pitchFamily="18" charset="0"/>
              </a:rPr>
              <a:t> </a:t>
            </a:r>
          </a:p>
        </p:txBody>
      </p:sp>
      <p:graphicFrame>
        <p:nvGraphicFramePr>
          <p:cNvPr id="41987" name="对象 41986"/>
          <p:cNvGraphicFramePr>
            <a:graphicFrameLocks noChangeAspect="1"/>
          </p:cNvGraphicFramePr>
          <p:nvPr>
            <p:extLst>
              <p:ext uri="{D42A27DB-BD31-4B8C-83A1-F6EECF244321}">
                <p14:modId xmlns:p14="http://schemas.microsoft.com/office/powerpoint/2010/main" val="3865987987"/>
              </p:ext>
            </p:extLst>
          </p:nvPr>
        </p:nvGraphicFramePr>
        <p:xfrm>
          <a:off x="6317050" y="2272941"/>
          <a:ext cx="1008063" cy="1041400"/>
        </p:xfrm>
        <a:graphic>
          <a:graphicData uri="http://schemas.openxmlformats.org/presentationml/2006/ole">
            <mc:AlternateContent xmlns:mc="http://schemas.openxmlformats.org/markup-compatibility/2006">
              <mc:Choice xmlns:v="urn:schemas-microsoft-com:vml" Requires="v">
                <p:oleObj spid="_x0000_s42426" r:id="rId3" imgW="398368" imgH="398368" progId="Equation.3">
                  <p:embed/>
                </p:oleObj>
              </mc:Choice>
              <mc:Fallback>
                <p:oleObj r:id="rId3" imgW="398368" imgH="398368" progId="Equation.3">
                  <p:embed/>
                  <p:pic>
                    <p:nvPicPr>
                      <p:cNvPr id="0" name="对象 419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050" y="2272941"/>
                        <a:ext cx="10080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88" name="Text Box 6"/>
          <p:cNvSpPr txBox="1"/>
          <p:nvPr/>
        </p:nvSpPr>
        <p:spPr>
          <a:xfrm>
            <a:off x="1981200" y="3028951"/>
            <a:ext cx="8305800" cy="3228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800" noProof="1">
                <a:latin typeface="Times New Roman" panose="02020603050405020304" pitchFamily="18" charset="0"/>
                <a:ea typeface="宋体" panose="02010600030101010101" pitchFamily="2" charset="-122"/>
              </a:rPr>
              <a:t>   (2) </a:t>
            </a:r>
            <a:r>
              <a:rPr lang="zh-CN" altLang="en-US" sz="2800" b="1" noProof="1">
                <a:solidFill>
                  <a:schemeClr val="folHlink"/>
                </a:solidFill>
                <a:latin typeface="Times New Roman" panose="02020603050405020304" pitchFamily="18" charset="0"/>
                <a:ea typeface="宋体" panose="02010600030101010101" pitchFamily="2" charset="-122"/>
              </a:rPr>
              <a:t>有向图</a:t>
            </a:r>
          </a:p>
          <a:p>
            <a:pPr marL="0" indent="0" algn="just" eaLnBrk="1" hangingPunct="1">
              <a:buNone/>
              <a:defRPr/>
            </a:pPr>
            <a:r>
              <a:rPr lang="en-US" altLang="zh-CN" sz="2000" noProof="1">
                <a:solidFill>
                  <a:srgbClr val="FF6600"/>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a:t>
            </a:r>
            <a:r>
              <a:rPr lang="zh-CN" altLang="en-US" sz="2800"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不一定是对称矩阵</a:t>
            </a:r>
          </a:p>
          <a:p>
            <a:pPr marL="0" indent="0" algn="just" eaLnBrk="1" hangingPunct="1">
              <a:buNone/>
              <a:defRPr/>
            </a:pPr>
            <a:r>
              <a:rPr lang="en-US" altLang="zh-CN" sz="2000" b="1" noProof="1">
                <a:solidFill>
                  <a:srgbClr val="FF6600"/>
                </a:solidFill>
                <a:latin typeface="Times New Roman" panose="02020603050405020304" pitchFamily="18" charset="0"/>
                <a:ea typeface="宋体" panose="02010600030101010101" pitchFamily="2" charset="-122"/>
              </a:rPr>
              <a:t>        </a:t>
            </a:r>
            <a:r>
              <a:rPr lang="zh-CN" altLang="en-US" sz="20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存储量：</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a:t>
            </a:r>
          </a:p>
          <a:p>
            <a:pPr marL="0" indent="0" algn="just" eaLnBrk="1" hangingPunct="1">
              <a:buNone/>
              <a:defRPr/>
            </a:pPr>
            <a:r>
              <a:rPr lang="en-US" altLang="zh-CN" sz="2800" b="1" noProof="1">
                <a:solidFill>
                  <a:srgbClr val="FF6600"/>
                </a:solidFill>
                <a:latin typeface="Times New Roman" panose="02020603050405020304" pitchFamily="18" charset="0"/>
                <a:ea typeface="宋体" panose="02010600030101010101" pitchFamily="2" charset="-122"/>
              </a:rPr>
              <a:t>      </a:t>
            </a:r>
            <a:r>
              <a:rPr lang="en-US" altLang="zh-CN" sz="2000" b="1" noProof="1">
                <a:solidFill>
                  <a:srgbClr val="FF6600"/>
                </a:solidFill>
                <a:latin typeface="Times New Roman" panose="02020603050405020304" pitchFamily="18" charset="0"/>
                <a:ea typeface="宋体" panose="02010600030101010101" pitchFamily="2" charset="-122"/>
              </a:rPr>
              <a:t>◆</a:t>
            </a:r>
            <a:r>
              <a:rPr lang="en-US" altLang="zh-CN" sz="28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顶点的度数：</a:t>
            </a:r>
            <a:r>
              <a:rPr lang="en-US" altLang="zh-CN" sz="2800" b="1" noProof="1">
                <a:latin typeface="Times New Roman" panose="02020603050405020304" pitchFamily="18" charset="0"/>
                <a:ea typeface="宋体" panose="02010600030101010101" pitchFamily="2" charset="-122"/>
              </a:rPr>
              <a:t>ID(V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a:p>
            <a:pPr marL="0" indent="0" algn="just" eaLnBrk="1" hangingPunct="1">
              <a:buNone/>
              <a:defRPr/>
            </a:pPr>
            <a:r>
              <a:rPr lang="en-US" altLang="zh-CN" sz="3600" noProof="1">
                <a:latin typeface="Times New Roman" panose="02020603050405020304" pitchFamily="18" charset="0"/>
                <a:ea typeface="宋体" panose="02010600030101010101" pitchFamily="2" charset="-122"/>
              </a:rPr>
              <a:t>         </a:t>
            </a:r>
          </a:p>
          <a:p>
            <a:pPr marL="0" indent="0" algn="just" eaLnBrk="1" hangingPunct="1">
              <a:buNone/>
              <a:defRPr/>
            </a:pPr>
            <a:endParaRPr lang="en-US" altLang="zh-CN" sz="2800" noProof="1">
              <a:ea typeface="宋体" panose="02010600030101010101" pitchFamily="2" charset="-122"/>
            </a:endParaRPr>
          </a:p>
        </p:txBody>
      </p:sp>
      <p:graphicFrame>
        <p:nvGraphicFramePr>
          <p:cNvPr id="41989" name="对象 41988"/>
          <p:cNvGraphicFramePr>
            <a:graphicFrameLocks noChangeAspect="1"/>
          </p:cNvGraphicFramePr>
          <p:nvPr/>
        </p:nvGraphicFramePr>
        <p:xfrm>
          <a:off x="6516689" y="4383089"/>
          <a:ext cx="936625" cy="879475"/>
        </p:xfrm>
        <a:graphic>
          <a:graphicData uri="http://schemas.openxmlformats.org/presentationml/2006/ole">
            <mc:AlternateContent xmlns:mc="http://schemas.openxmlformats.org/markup-compatibility/2006">
              <mc:Choice xmlns:v="urn:schemas-microsoft-com:vml" Requires="v">
                <p:oleObj spid="_x0000_s42427" r:id="rId5" imgW="411038" imgH="398194" progId="Equation.3">
                  <p:embed/>
                </p:oleObj>
              </mc:Choice>
              <mc:Fallback>
                <p:oleObj r:id="rId5" imgW="411038" imgH="398194" progId="Equation.3">
                  <p:embed/>
                  <p:pic>
                    <p:nvPicPr>
                      <p:cNvPr id="0" name="对象 419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9" y="4383089"/>
                        <a:ext cx="9366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41989"/>
          <p:cNvGraphicFramePr>
            <a:graphicFrameLocks noChangeAspect="1"/>
          </p:cNvGraphicFramePr>
          <p:nvPr/>
        </p:nvGraphicFramePr>
        <p:xfrm>
          <a:off x="9120188" y="4397375"/>
          <a:ext cx="863600" cy="876300"/>
        </p:xfrm>
        <a:graphic>
          <a:graphicData uri="http://schemas.openxmlformats.org/presentationml/2006/ole">
            <mc:AlternateContent xmlns:mc="http://schemas.openxmlformats.org/markup-compatibility/2006">
              <mc:Choice xmlns:v="urn:schemas-microsoft-com:vml" Requires="v">
                <p:oleObj spid="_x0000_s42428" r:id="rId7" imgW="398368" imgH="398368" progId="Equation.3">
                  <p:embed/>
                </p:oleObj>
              </mc:Choice>
              <mc:Fallback>
                <p:oleObj r:id="rId7" imgW="398368" imgH="398368" progId="Equation.3">
                  <p:embed/>
                  <p:pic>
                    <p:nvPicPr>
                      <p:cNvPr id="0" name="对象 419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188" y="4397375"/>
                        <a:ext cx="863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1" name="Text Box 10"/>
          <p:cNvSpPr txBox="1"/>
          <p:nvPr/>
        </p:nvSpPr>
        <p:spPr>
          <a:xfrm>
            <a:off x="7751763" y="4598988"/>
            <a:ext cx="1905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OD(V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p:txBody>
      </p:sp>
      <p:sp>
        <p:nvSpPr>
          <p:cNvPr id="41992" name="Text Box 11"/>
          <p:cNvSpPr txBox="1"/>
          <p:nvPr/>
        </p:nvSpPr>
        <p:spPr>
          <a:xfrm>
            <a:off x="2208214" y="5118101"/>
            <a:ext cx="41306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 </a:t>
            </a:r>
            <a:r>
              <a:rPr lang="zh-CN" altLang="en-US" sz="2800" b="1" noProof="1">
                <a:solidFill>
                  <a:srgbClr val="FF0000"/>
                </a:solidFill>
                <a:latin typeface="Times New Roman" panose="02020603050405020304" pitchFamily="18" charset="0"/>
                <a:ea typeface="宋体" panose="02010600030101010101" pitchFamily="2" charset="-122"/>
              </a:rPr>
              <a:t>适合稠密图</a:t>
            </a:r>
            <a:r>
              <a:rPr lang="zh-CN" altLang="en-US" sz="2800"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e</a:t>
            </a:r>
            <a:r>
              <a:rPr lang="en-US" altLang="zh-CN" sz="2800" i="1" noProof="1">
                <a:latin typeface="Times New Roman" panose="02020603050405020304" pitchFamily="18" charset="0"/>
                <a:ea typeface="宋体" panose="02010600030101010101" pitchFamily="2" charset="-122"/>
              </a:rPr>
              <a:t> </a:t>
            </a:r>
            <a:r>
              <a:rPr lang="en-US" altLang="zh-CN" sz="2800"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 </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 </a:t>
            </a:r>
            <a:r>
              <a:rPr lang="zh-CN" altLang="en-US" sz="2800" noProof="1">
                <a:latin typeface="Times New Roman" panose="02020603050405020304" pitchFamily="18" charset="0"/>
                <a:ea typeface="宋体" panose="02010600030101010101" pitchFamily="2" charset="-122"/>
              </a:rPr>
              <a:t>）</a:t>
            </a:r>
          </a:p>
        </p:txBody>
      </p:sp>
      <p:sp>
        <p:nvSpPr>
          <p:cNvPr id="41993" name="Rectangle 10"/>
          <p:cNvSpPr/>
          <p:nvPr/>
        </p:nvSpPr>
        <p:spPr>
          <a:xfrm>
            <a:off x="2225675" y="5822950"/>
            <a:ext cx="8066088" cy="774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(4) </a:t>
            </a:r>
            <a:r>
              <a:rPr lang="zh-CN" altLang="en-US" sz="2800" noProof="1">
                <a:solidFill>
                  <a:schemeClr val="folHlink"/>
                </a:solidFill>
                <a:latin typeface="Times New Roman" panose="02020603050405020304" pitchFamily="18" charset="0"/>
                <a:ea typeface="宋体" panose="02010600030101010101" pitchFamily="2" charset="-122"/>
              </a:rPr>
              <a:t>容易实现图的操作</a:t>
            </a:r>
            <a:r>
              <a:rPr lang="zh-CN" altLang="en-US" sz="2800" noProof="1">
                <a:latin typeface="Times New Roman" panose="02020603050405020304" pitchFamily="18" charset="0"/>
                <a:ea typeface="宋体" panose="02010600030101010101" pitchFamily="2" charset="-122"/>
              </a:rPr>
              <a:t>，如：求某顶点的度、判断顶点之间是否有边（弧）、找顶点的邻接点等等。</a:t>
            </a:r>
          </a:p>
        </p:txBody>
      </p:sp>
      <p:sp>
        <p:nvSpPr>
          <p:cNvPr id="10" name="Text Box 4"/>
          <p:cNvSpPr txBox="1"/>
          <p:nvPr/>
        </p:nvSpPr>
        <p:spPr>
          <a:xfrm>
            <a:off x="1046331" y="152401"/>
            <a:ext cx="3786614"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邻接矩阵的特征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9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1989"/>
                                        </p:tgtEl>
                                        <p:attrNameLst>
                                          <p:attrName>style.visibility</p:attrName>
                                        </p:attrNameLst>
                                      </p:cBhvr>
                                      <p:to>
                                        <p:strVal val="visible"/>
                                      </p:to>
                                    </p:set>
                                    <p:animEffect transition="in" filter="wipe(left)">
                                      <p:cBhvr>
                                        <p:cTn id="16" dur="500"/>
                                        <p:tgtEl>
                                          <p:spTgt spid="4198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1991"/>
                                        </p:tgtEl>
                                        <p:attrNameLst>
                                          <p:attrName>style.visibility</p:attrName>
                                        </p:attrNameLst>
                                      </p:cBhvr>
                                      <p:to>
                                        <p:strVal val="visible"/>
                                      </p:to>
                                    </p:set>
                                    <p:animEffect transition="in" filter="wipe(left)">
                                      <p:cBhvr>
                                        <p:cTn id="20" dur="500"/>
                                        <p:tgtEl>
                                          <p:spTgt spid="4199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1990"/>
                                        </p:tgtEl>
                                        <p:attrNameLst>
                                          <p:attrName>style.visibility</p:attrName>
                                        </p:attrNameLst>
                                      </p:cBhvr>
                                      <p:to>
                                        <p:strVal val="visible"/>
                                      </p:to>
                                    </p:set>
                                    <p:animEffect transition="in" filter="wipe(left)">
                                      <p:cBhvr>
                                        <p:cTn id="24" dur="500"/>
                                        <p:tgtEl>
                                          <p:spTgt spid="419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91" grpId="0"/>
      <p:bldP spid="41992" grpId="0"/>
      <p:bldP spid="41993"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5"/>
          <p:cNvSpPr txBox="1"/>
          <p:nvPr/>
        </p:nvSpPr>
        <p:spPr>
          <a:xfrm>
            <a:off x="3503712" y="1496667"/>
            <a:ext cx="1730375" cy="6365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a</a:t>
            </a:r>
            <a:r>
              <a:rPr lang="en-US" altLang="zh-CN" sz="2800" b="1" baseline="-25000" noProof="1">
                <a:latin typeface="Times New Roman" panose="02020603050405020304" pitchFamily="18" charset="0"/>
                <a:ea typeface="宋体" panose="02010600030101010101" pitchFamily="2" charset="-122"/>
              </a:rPr>
              <a:t>ij    </a:t>
            </a:r>
            <a:r>
              <a:rPr lang="en-US" altLang="zh-CN" sz="2800" b="1" noProof="1">
                <a:latin typeface="Times New Roman" panose="02020603050405020304" pitchFamily="18" charset="0"/>
                <a:ea typeface="宋体" panose="02010600030101010101" pitchFamily="2" charset="-122"/>
              </a:rPr>
              <a:t>=</a:t>
            </a:r>
          </a:p>
        </p:txBody>
      </p:sp>
      <p:sp>
        <p:nvSpPr>
          <p:cNvPr id="56324" name="AutoShape 6"/>
          <p:cNvSpPr/>
          <p:nvPr/>
        </p:nvSpPr>
        <p:spPr>
          <a:xfrm>
            <a:off x="4360961" y="1125192"/>
            <a:ext cx="374650" cy="1227137"/>
          </a:xfrm>
          <a:prstGeom prst="leftBrace">
            <a:avLst>
              <a:gd name="adj1" fmla="val 2724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25" name="Text Box 7"/>
          <p:cNvSpPr txBox="1"/>
          <p:nvPr/>
        </p:nvSpPr>
        <p:spPr>
          <a:xfrm>
            <a:off x="4724499" y="980728"/>
            <a:ext cx="4811712"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w</a:t>
            </a:r>
            <a:r>
              <a:rPr lang="en-US" altLang="zh-CN" sz="2800" b="1" baseline="-25000" noProof="1">
                <a:solidFill>
                  <a:schemeClr val="hlink"/>
                </a:solidFill>
                <a:latin typeface="Times New Roman" panose="02020603050405020304" pitchFamily="18" charset="0"/>
                <a:ea typeface="宋体" panose="02010600030101010101" pitchFamily="2" charset="-122"/>
              </a:rPr>
              <a:t>ij</a:t>
            </a:r>
            <a:r>
              <a:rPr lang="zh-CN" altLang="en-US" sz="2800" b="1" noProof="1">
                <a:latin typeface="Times New Roman" panose="02020603050405020304" pitchFamily="18" charset="0"/>
                <a:ea typeface="宋体" panose="02010600030101010101" pitchFamily="2" charset="-122"/>
              </a:rPr>
              <a:t>，若</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或</a:t>
            </a:r>
            <a:r>
              <a:rPr lang="en-US" altLang="zh-CN" sz="2800" b="1" noProof="1">
                <a:latin typeface="Times New Roman" panose="02020603050405020304" pitchFamily="18" charset="0"/>
                <a:ea typeface="宋体" panose="02010600030101010101" pitchFamily="2" charset="-122"/>
              </a:rPr>
              <a:t>&lt;v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&gt;</a:t>
            </a:r>
            <a:r>
              <a:rPr lang="en-US" altLang="zh-CN" sz="28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latin typeface="Times New Roman" panose="02020603050405020304" pitchFamily="18" charset="0"/>
                <a:ea typeface="宋体" panose="02010600030101010101" pitchFamily="2" charset="-122"/>
              </a:rPr>
              <a:t>E(G)</a:t>
            </a:r>
          </a:p>
        </p:txBody>
      </p:sp>
      <p:sp>
        <p:nvSpPr>
          <p:cNvPr id="56326" name="Text Box 8"/>
          <p:cNvSpPr txBox="1"/>
          <p:nvPr/>
        </p:nvSpPr>
        <p:spPr>
          <a:xfrm>
            <a:off x="4724499" y="15855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27" name="Text Box 40"/>
          <p:cNvSpPr txBox="1"/>
          <p:nvPr/>
        </p:nvSpPr>
        <p:spPr>
          <a:xfrm>
            <a:off x="2438400" y="2852936"/>
            <a:ext cx="99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sz="2800" b="1" noProof="1">
                <a:ea typeface="宋体" panose="02010600030101010101" pitchFamily="2" charset="-122"/>
              </a:rPr>
              <a:t>例：</a:t>
            </a:r>
          </a:p>
        </p:txBody>
      </p:sp>
      <p:grpSp>
        <p:nvGrpSpPr>
          <p:cNvPr id="43016" name="Group 42"/>
          <p:cNvGrpSpPr>
            <a:grpSpLocks/>
          </p:cNvGrpSpPr>
          <p:nvPr/>
        </p:nvGrpSpPr>
        <p:grpSpPr bwMode="auto">
          <a:xfrm>
            <a:off x="2514600" y="3691135"/>
            <a:ext cx="3429000" cy="2057400"/>
            <a:chOff x="0" y="0"/>
            <a:chExt cx="2160" cy="1296"/>
          </a:xfrm>
        </p:grpSpPr>
        <p:sp>
          <p:nvSpPr>
            <p:cNvPr id="56341" name="Oval 13"/>
            <p:cNvSpPr/>
            <p:nvPr/>
          </p:nvSpPr>
          <p:spPr>
            <a:xfrm>
              <a:off x="53"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2" name="Text Box 14"/>
            <p:cNvSpPr txBox="1"/>
            <p:nvPr/>
          </p:nvSpPr>
          <p:spPr>
            <a:xfrm>
              <a:off x="85" y="162"/>
              <a:ext cx="29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6343" name="Oval 16"/>
            <p:cNvSpPr/>
            <p:nvPr/>
          </p:nvSpPr>
          <p:spPr>
            <a:xfrm>
              <a:off x="862"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4" name="Text Box 17"/>
            <p:cNvSpPr txBox="1"/>
            <p:nvPr/>
          </p:nvSpPr>
          <p:spPr>
            <a:xfrm>
              <a:off x="898" y="162"/>
              <a:ext cx="39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6345" name="Oval 19"/>
            <p:cNvSpPr/>
            <p:nvPr/>
          </p:nvSpPr>
          <p:spPr>
            <a:xfrm>
              <a:off x="1683" y="183"/>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6" name="Text Box 20"/>
            <p:cNvSpPr txBox="1"/>
            <p:nvPr/>
          </p:nvSpPr>
          <p:spPr>
            <a:xfrm>
              <a:off x="1712" y="144"/>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6347" name="Oval 22"/>
            <p:cNvSpPr/>
            <p:nvPr/>
          </p:nvSpPr>
          <p:spPr>
            <a:xfrm>
              <a:off x="327" y="882"/>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8" name="Text Box 23"/>
            <p:cNvSpPr txBox="1"/>
            <p:nvPr/>
          </p:nvSpPr>
          <p:spPr>
            <a:xfrm>
              <a:off x="363" y="864"/>
              <a:ext cx="357"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6349" name="Oval 25"/>
            <p:cNvSpPr/>
            <p:nvPr/>
          </p:nvSpPr>
          <p:spPr>
            <a:xfrm>
              <a:off x="1310" y="855"/>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50" name="Text Box 26"/>
            <p:cNvSpPr txBox="1"/>
            <p:nvPr/>
          </p:nvSpPr>
          <p:spPr>
            <a:xfrm>
              <a:off x="1344" y="816"/>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43039" name="Line 27"/>
            <p:cNvSpPr>
              <a:spLocks noChangeShapeType="1"/>
            </p:cNvSpPr>
            <p:nvPr/>
          </p:nvSpPr>
          <p:spPr bwMode="auto">
            <a:xfrm>
              <a:off x="377" y="330"/>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Line 28"/>
            <p:cNvSpPr>
              <a:spLocks noChangeShapeType="1"/>
            </p:cNvSpPr>
            <p:nvPr/>
          </p:nvSpPr>
          <p:spPr bwMode="auto">
            <a:xfrm>
              <a:off x="1186" y="316"/>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9"/>
            <p:cNvSpPr>
              <a:spLocks noChangeShapeType="1"/>
            </p:cNvSpPr>
            <p:nvPr/>
          </p:nvSpPr>
          <p:spPr bwMode="auto">
            <a:xfrm>
              <a:off x="203" y="468"/>
              <a:ext cx="149"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2" name="Line 30"/>
            <p:cNvSpPr>
              <a:spLocks noChangeShapeType="1"/>
            </p:cNvSpPr>
            <p:nvPr/>
          </p:nvSpPr>
          <p:spPr bwMode="auto">
            <a:xfrm>
              <a:off x="1099"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1"/>
            <p:cNvSpPr>
              <a:spLocks noChangeShapeType="1"/>
            </p:cNvSpPr>
            <p:nvPr/>
          </p:nvSpPr>
          <p:spPr bwMode="auto">
            <a:xfrm flipH="1">
              <a:off x="1547"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4" name="Line 32"/>
            <p:cNvSpPr>
              <a:spLocks noChangeShapeType="1"/>
            </p:cNvSpPr>
            <p:nvPr/>
          </p:nvSpPr>
          <p:spPr bwMode="auto">
            <a:xfrm>
              <a:off x="663" y="1020"/>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Line 33"/>
            <p:cNvSpPr>
              <a:spLocks noChangeShapeType="1"/>
            </p:cNvSpPr>
            <p:nvPr/>
          </p:nvSpPr>
          <p:spPr bwMode="auto">
            <a:xfrm flipH="1">
              <a:off x="588" y="468"/>
              <a:ext cx="36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34"/>
            <p:cNvSpPr txBox="1"/>
            <p:nvPr/>
          </p:nvSpPr>
          <p:spPr>
            <a:xfrm>
              <a:off x="501" y="48"/>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59" name="Text Box 35"/>
            <p:cNvSpPr txBox="1"/>
            <p:nvPr/>
          </p:nvSpPr>
          <p:spPr>
            <a:xfrm>
              <a:off x="896" y="975"/>
              <a:ext cx="448" cy="3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60" name="Text Box 36"/>
            <p:cNvSpPr txBox="1"/>
            <p:nvPr/>
          </p:nvSpPr>
          <p:spPr>
            <a:xfrm>
              <a:off x="1189" y="402"/>
              <a:ext cx="25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56361" name="Text Box 37"/>
            <p:cNvSpPr txBox="1"/>
            <p:nvPr/>
          </p:nvSpPr>
          <p:spPr>
            <a:xfrm>
              <a:off x="485" y="468"/>
              <a:ext cx="37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56362" name="Text Box 38"/>
            <p:cNvSpPr txBox="1"/>
            <p:nvPr/>
          </p:nvSpPr>
          <p:spPr>
            <a:xfrm>
              <a:off x="0" y="546"/>
              <a:ext cx="432"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56363" name="Text Box 39"/>
            <p:cNvSpPr txBox="1"/>
            <p:nvPr/>
          </p:nvSpPr>
          <p:spPr>
            <a:xfrm>
              <a:off x="1707" y="546"/>
              <a:ext cx="30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56364" name="Text Box 41"/>
            <p:cNvSpPr txBox="1"/>
            <p:nvPr/>
          </p:nvSpPr>
          <p:spPr>
            <a:xfrm>
              <a:off x="1365" y="0"/>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9</a:t>
              </a:r>
            </a:p>
          </p:txBody>
        </p:sp>
      </p:grpSp>
      <p:graphicFrame>
        <p:nvGraphicFramePr>
          <p:cNvPr id="43041" name="对象 43040"/>
          <p:cNvGraphicFramePr>
            <a:graphicFrameLocks noChangeAspect="1"/>
          </p:cNvGraphicFramePr>
          <p:nvPr>
            <p:extLst>
              <p:ext uri="{D42A27DB-BD31-4B8C-83A1-F6EECF244321}">
                <p14:modId xmlns:p14="http://schemas.microsoft.com/office/powerpoint/2010/main" val="1895776177"/>
              </p:ext>
            </p:extLst>
          </p:nvPr>
        </p:nvGraphicFramePr>
        <p:xfrm>
          <a:off x="6378575" y="2860874"/>
          <a:ext cx="3678238" cy="3748087"/>
        </p:xfrm>
        <a:graphic>
          <a:graphicData uri="http://schemas.openxmlformats.org/presentationml/2006/ole">
            <mc:AlternateContent xmlns:mc="http://schemas.openxmlformats.org/markup-compatibility/2006">
              <mc:Choice xmlns:v="urn:schemas-microsoft-com:vml" Requires="v">
                <p:oleObj spid="_x0000_s43196" name="Equation" r:id="rId4" imgW="1500554" imgH="1373388" progId="Equation.DSMT4">
                  <p:embed/>
                </p:oleObj>
              </mc:Choice>
              <mc:Fallback>
                <p:oleObj name="Equation" r:id="rId4" imgW="1500554" imgH="1373388" progId="Equation.DSMT4">
                  <p:embed/>
                  <p:pic>
                    <p:nvPicPr>
                      <p:cNvPr id="0" name="对象 43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575" y="2860874"/>
                        <a:ext cx="36782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Text Box 46"/>
          <p:cNvSpPr txBox="1"/>
          <p:nvPr/>
        </p:nvSpPr>
        <p:spPr>
          <a:xfrm>
            <a:off x="4835624" y="21316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0000"/>
                </a:solidFill>
                <a:latin typeface="Times New Roman" panose="02020603050405020304" pitchFamily="18" charset="0"/>
                <a:ea typeface="宋体" panose="02010600030101010101" pitchFamily="2" charset="-122"/>
              </a:rPr>
              <a:t>0</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31" name="Text Box 57"/>
          <p:cNvSpPr txBox="1"/>
          <p:nvPr/>
        </p:nvSpPr>
        <p:spPr>
          <a:xfrm>
            <a:off x="6759947" y="364986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2" name="Text Box 58"/>
          <p:cNvSpPr txBox="1"/>
          <p:nvPr/>
        </p:nvSpPr>
        <p:spPr>
          <a:xfrm>
            <a:off x="6761536" y="4241999"/>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3" name="Text Box 59"/>
          <p:cNvSpPr txBox="1"/>
          <p:nvPr/>
        </p:nvSpPr>
        <p:spPr>
          <a:xfrm>
            <a:off x="6744072" y="490081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4" name="Text Box 60"/>
          <p:cNvSpPr txBox="1"/>
          <p:nvPr/>
        </p:nvSpPr>
        <p:spPr>
          <a:xfrm>
            <a:off x="6761536" y="55072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5" name="Text Box 61"/>
          <p:cNvSpPr txBox="1"/>
          <p:nvPr/>
        </p:nvSpPr>
        <p:spPr>
          <a:xfrm>
            <a:off x="6750422" y="6097786"/>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6" name="Text Box 51"/>
          <p:cNvSpPr txBox="1"/>
          <p:nvPr/>
        </p:nvSpPr>
        <p:spPr>
          <a:xfrm>
            <a:off x="8739188" y="3356174"/>
            <a:ext cx="463550" cy="3397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7" name="Text Box 52"/>
          <p:cNvSpPr txBox="1"/>
          <p:nvPr/>
        </p:nvSpPr>
        <p:spPr>
          <a:xfrm>
            <a:off x="8145464" y="3356174"/>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7" name="Text Box 53"/>
          <p:cNvSpPr txBox="1"/>
          <p:nvPr/>
        </p:nvSpPr>
        <p:spPr>
          <a:xfrm>
            <a:off x="76358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 name="Text Box 54"/>
          <p:cNvSpPr txBox="1"/>
          <p:nvPr/>
        </p:nvSpPr>
        <p:spPr>
          <a:xfrm>
            <a:off x="71024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 name="Text Box 55"/>
          <p:cNvSpPr txBox="1"/>
          <p:nvPr/>
        </p:nvSpPr>
        <p:spPr>
          <a:xfrm>
            <a:off x="9463089" y="33609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3" name="矩形 2"/>
          <p:cNvSpPr/>
          <p:nvPr/>
        </p:nvSpPr>
        <p:spPr>
          <a:xfrm>
            <a:off x="749088" y="488"/>
            <a:ext cx="3272050" cy="707886"/>
          </a:xfrm>
          <a:prstGeom prst="rect">
            <a:avLst/>
          </a:prstGeom>
        </p:spPr>
        <p:txBody>
          <a:bodyPr wrap="none">
            <a:spAutoFit/>
          </a:bodyPr>
          <a:lstStyle/>
          <a:p>
            <a:pPr algn="just" eaLnBrk="1" hangingPunct="1">
              <a:defRPr/>
            </a:pPr>
            <a:r>
              <a:rPr kumimoji="1" lang="zh-CN" altLang="en-US" sz="4000" b="1" dirty="0">
                <a:solidFill>
                  <a:srgbClr val="0000FF"/>
                </a:solidFill>
                <a:latin typeface="Times New Roman" panose="02020603050405020304" pitchFamily="18" charset="0"/>
              </a:rPr>
              <a:t>网的邻接矩阵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Effect transition="in" filter="wipe(left)">
                                      <p:cBhvr>
                                        <p:cTn id="7"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4"/>
          <p:cNvSpPr/>
          <p:nvPr/>
        </p:nvSpPr>
        <p:spPr>
          <a:xfrm>
            <a:off x="1568450" y="764704"/>
            <a:ext cx="9144000" cy="6104748"/>
          </a:xfrm>
          <a:prstGeom prst="rect">
            <a:avLst/>
          </a:prstGeom>
          <a:noFill/>
          <a:ln w="9525">
            <a:noFill/>
          </a:ln>
        </p:spPr>
        <p:txBody>
          <a:bodyPr>
            <a:spAutoFit/>
          </a:bodyPr>
          <a:lstStyle>
            <a:lvl1pPr>
              <a:tabLst>
                <a:tab pos="363538" algn="l"/>
              </a:tabLst>
              <a:defRPr sz="2400">
                <a:solidFill>
                  <a:schemeClr val="tx1"/>
                </a:solidFill>
                <a:latin typeface="Arial" panose="020B0604020202020204" pitchFamily="34" charset="0"/>
                <a:ea typeface="宋体" panose="02010600030101010101" pitchFamily="2" charset="-122"/>
              </a:defRPr>
            </a:lvl1pPr>
            <a:lvl2pPr>
              <a:tabLst>
                <a:tab pos="363538" algn="l"/>
              </a:tabLst>
              <a:defRPr sz="2400">
                <a:solidFill>
                  <a:schemeClr val="tx1"/>
                </a:solidFill>
                <a:latin typeface="Arial" panose="020B0604020202020204" pitchFamily="34" charset="0"/>
                <a:ea typeface="宋体" panose="02010600030101010101" pitchFamily="2" charset="-122"/>
              </a:defRPr>
            </a:lvl2pPr>
            <a:lvl3pPr>
              <a:tabLst>
                <a:tab pos="363538" algn="l"/>
              </a:tabLst>
              <a:defRPr sz="2400">
                <a:solidFill>
                  <a:schemeClr val="tx1"/>
                </a:solidFill>
                <a:latin typeface="Arial" panose="020B0604020202020204" pitchFamily="34" charset="0"/>
                <a:ea typeface="宋体" panose="02010600030101010101" pitchFamily="2" charset="-122"/>
              </a:defRPr>
            </a:lvl3pPr>
            <a:lvl4pPr>
              <a:tabLst>
                <a:tab pos="363538" algn="l"/>
              </a:tabLst>
              <a:defRPr sz="2400">
                <a:solidFill>
                  <a:schemeClr val="tx1"/>
                </a:solidFill>
                <a:latin typeface="Arial" panose="020B0604020202020204" pitchFamily="34" charset="0"/>
                <a:ea typeface="宋体" panose="02010600030101010101" pitchFamily="2" charset="-122"/>
              </a:defRPr>
            </a:lvl4pPr>
            <a:lvl5pPr>
              <a:tabLst>
                <a:tab pos="363538"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9pPr>
          </a:lstStyle>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template &lt;class T, class E&gt;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class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public Graph&lt;T, E&gt;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operator &gt;&gt; (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in,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输入</a:t>
            </a:r>
            <a:r>
              <a:rPr lang="en-US" altLang="zh-CN" sz="1800" dirty="0">
                <a:solidFill>
                  <a:schemeClr val="tx2"/>
                </a:solidFill>
                <a:ea typeface="隶书" panose="02010509060101010101" pitchFamily="49" charset="-122"/>
                <a:cs typeface="Arial" panose="020B0604020202020204" pitchFamily="34" charset="0"/>
              </a:rPr>
              <a:t/>
            </a:r>
            <a:br>
              <a:rPr lang="en-US" altLang="zh-CN" sz="1800" dirty="0">
                <a:solidFill>
                  <a:schemeClr val="tx2"/>
                </a:solidFill>
                <a:ea typeface="隶书" panose="02010509060101010101" pitchFamily="49" charset="-122"/>
                <a:cs typeface="Arial" panose="020B0604020202020204" pitchFamily="34" charset="0"/>
              </a:rPr>
            </a:b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ostream&amp;operator</a:t>
            </a:r>
            <a:r>
              <a:rPr lang="en-US" altLang="zh-CN" sz="1800" dirty="0">
                <a:ea typeface="隶书" panose="02010509060101010101" pitchFamily="49" charset="-122"/>
                <a:cs typeface="Arial" panose="020B0604020202020204" pitchFamily="34" charset="0"/>
              </a:rPr>
              <a:t>&lt;&lt;(</a:t>
            </a:r>
            <a:r>
              <a:rPr lang="en-US" altLang="zh-CN" sz="1800" dirty="0" err="1">
                <a:ea typeface="隶书" panose="02010509060101010101" pitchFamily="49" charset="-122"/>
                <a:cs typeface="Arial" panose="020B0604020202020204" pitchFamily="34" charset="0"/>
              </a:rPr>
              <a:t>ostream&amp;out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输出</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private:</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顶点表</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E **Edge;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邻接矩阵</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getVertexPos</a:t>
            </a:r>
            <a:r>
              <a:rPr lang="en-US" altLang="zh-CN" sz="1800" dirty="0">
                <a:ea typeface="隶书" panose="02010509060101010101" pitchFamily="49" charset="-122"/>
                <a:cs typeface="Arial" panose="020B0604020202020204" pitchFamily="34" charset="0"/>
              </a:rPr>
              <a:t> (T vertex)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给出顶点</a:t>
            </a:r>
            <a:r>
              <a:rPr lang="en-US" altLang="zh-CN" sz="1800" dirty="0">
                <a:solidFill>
                  <a:schemeClr val="tx2"/>
                </a:solidFill>
                <a:ea typeface="隶书" panose="02010509060101010101" pitchFamily="49" charset="-122"/>
                <a:cs typeface="Arial" panose="020B0604020202020204" pitchFamily="34" charset="0"/>
              </a:rPr>
              <a:t>vertex</a:t>
            </a:r>
            <a:r>
              <a:rPr lang="zh-CN" altLang="en-US" sz="1800" dirty="0">
                <a:solidFill>
                  <a:schemeClr val="tx2"/>
                </a:solidFill>
                <a:ea typeface="隶书" panose="02010509060101010101" pitchFamily="49" charset="-122"/>
                <a:cs typeface="Arial" panose="020B0604020202020204" pitchFamily="34" charset="0"/>
              </a:rPr>
              <a:t>在图中的位置</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for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0;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&lt; </a:t>
            </a:r>
            <a:r>
              <a:rPr lang="en-US" altLang="zh-CN" sz="1800" dirty="0" err="1">
                <a:ea typeface="隶书" panose="02010509060101010101" pitchFamily="49" charset="-122"/>
                <a:cs typeface="Arial" panose="020B0604020202020204" pitchFamily="34" charset="0"/>
              </a:rPr>
              <a:t>numVertices</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if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Vertex) return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return -1;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cs typeface="Arial" panose="020B0604020202020204" pitchFamily="34" charset="0"/>
              </a:rPr>
              <a:t>public: </a:t>
            </a:r>
          </a:p>
          <a:p>
            <a:pPr eaLnBrk="1" hangingPunct="1">
              <a:lnSpc>
                <a:spcPts val="1900"/>
              </a:lnSpc>
              <a:buClr>
                <a:schemeClr val="folHlink"/>
              </a:buClr>
              <a:buSzPct val="60000"/>
              <a:buFont typeface="Wingdings" panose="05000000000000000000" pitchFamily="2" charset="2"/>
              <a:buNone/>
              <a:defRPr/>
            </a:pPr>
            <a:r>
              <a:rPr lang="en-US" altLang="zh-CN" sz="1800" dirty="0">
                <a:cs typeface="Arial" panose="020B0604020202020204" pitchFamily="34" charset="0"/>
              </a:rPr>
              <a:t>     </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sz</a:t>
            </a:r>
            <a:r>
              <a:rPr lang="en-US" altLang="zh-CN" sz="1800" dirty="0">
                <a:ea typeface="隶书" panose="02010509060101010101" pitchFamily="49" charset="-122"/>
                <a:cs typeface="Arial" panose="020B0604020202020204" pitchFamily="34" charset="0"/>
              </a:rPr>
              <a:t> = </a:t>
            </a:r>
            <a:r>
              <a:rPr lang="en-US" altLang="zh-CN" sz="1800" dirty="0" err="1">
                <a:ea typeface="隶书" panose="02010509060101010101" pitchFamily="49" charset="-122"/>
                <a:cs typeface="Arial" panose="020B0604020202020204" pitchFamily="34" charset="0"/>
              </a:rPr>
              <a:t>DefaultVertices</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构造函数</a:t>
            </a:r>
          </a:p>
          <a:p>
            <a:pPr eaLnBrk="1" hangingPunct="1">
              <a:lnSpc>
                <a:spcPts val="1900"/>
              </a:lnSpc>
              <a:buClr>
                <a:schemeClr val="folHlink"/>
              </a:buClr>
              <a:buSzPct val="60000"/>
              <a:defRPr/>
            </a:pPr>
            <a:r>
              <a:rPr lang="zh-CN" altLang="en-US" sz="1800" dirty="0">
                <a:ea typeface="隶书" panose="02010509060101010101" pitchFamily="49" charset="-122"/>
                <a:cs typeface="Arial" panose="020B0604020202020204" pitchFamily="34" charset="0"/>
              </a:rPr>
              <a:t>      </a:t>
            </a:r>
            <a:r>
              <a:rPr lang="zh-CN" altLang="en-US" sz="1800" dirty="0">
                <a:cs typeface="Arial" panose="020B0604020202020204" pitchFamily="34" charset="0"/>
              </a:rPr>
              <a:t>～</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 delete [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delete [ ]Edge;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析构函数</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getValue</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的值</a:t>
            </a:r>
            <a:r>
              <a:rPr lang="en-US" altLang="zh-CN" sz="1800" dirty="0">
                <a:solidFill>
                  <a:schemeClr val="tx2"/>
                </a:solidFill>
                <a:ea typeface="隶书" panose="02010509060101010101" pitchFamily="49" charset="-122"/>
                <a:cs typeface="Arial" panose="020B0604020202020204" pitchFamily="34" charset="0"/>
              </a:rPr>
              <a:t>,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不合理返回</a:t>
            </a:r>
            <a:r>
              <a:rPr lang="en-US" altLang="zh-CN" sz="1800" dirty="0">
                <a:solidFill>
                  <a:schemeClr val="tx2"/>
                </a:solidFill>
                <a:ea typeface="隶书" panose="02010509060101010101" pitchFamily="49" charset="-122"/>
                <a:cs typeface="Arial" panose="020B0604020202020204" pitchFamily="34" charset="0"/>
              </a:rPr>
              <a:t>0</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E </a:t>
            </a:r>
            <a:r>
              <a:rPr lang="en-US" altLang="zh-CN" sz="1800" dirty="0" err="1">
                <a:ea typeface="隶书" panose="02010509060101010101" pitchFamily="49" charset="-122"/>
                <a:cs typeface="Arial" panose="020B0604020202020204" pitchFamily="34" charset="0"/>
              </a:rPr>
              <a:t>getWeight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v1,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取边</a:t>
            </a:r>
            <a:r>
              <a:rPr lang="en-US" altLang="zh-CN" sz="1800" dirty="0">
                <a:solidFill>
                  <a:schemeClr val="tx2"/>
                </a:solidFill>
                <a:ea typeface="隶书" panose="02010509060101010101" pitchFamily="49" charset="-122"/>
                <a:cs typeface="Arial" panose="020B0604020202020204" pitchFamily="34" charset="0"/>
              </a:rPr>
              <a:t>(v1,v2)</a:t>
            </a:r>
            <a:r>
              <a:rPr lang="zh-CN" altLang="en-US" sz="1800" dirty="0">
                <a:solidFill>
                  <a:schemeClr val="tx2"/>
                </a:solidFill>
                <a:ea typeface="隶书" panose="02010509060101010101" pitchFamily="49" charset="-122"/>
                <a:cs typeface="Arial" panose="020B0604020202020204" pitchFamily="34" charset="0"/>
              </a:rPr>
              <a:t>上权值</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getFirstNeighbor</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的第一个邻接顶点</a:t>
            </a:r>
            <a:r>
              <a:rPr lang="en-US" altLang="zh-CN" sz="1800" dirty="0">
                <a:cs typeface="Arial" panose="020B0604020202020204" pitchFamily="34" charset="0"/>
              </a:rPr>
              <a:t> </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getNextNeighbor</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w);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的邻接顶点 </a:t>
            </a:r>
            <a:r>
              <a:rPr lang="en-US" altLang="zh-CN" sz="1800" dirty="0">
                <a:solidFill>
                  <a:schemeClr val="tx2"/>
                </a:solidFill>
                <a:ea typeface="隶书" panose="02010509060101010101" pitchFamily="49" charset="-122"/>
                <a:cs typeface="Arial" panose="020B0604020202020204" pitchFamily="34" charset="0"/>
              </a:rPr>
              <a:t>w </a:t>
            </a:r>
            <a:r>
              <a:rPr lang="zh-CN" altLang="en-US" sz="1800" dirty="0">
                <a:solidFill>
                  <a:schemeClr val="tx2"/>
                </a:solidFill>
                <a:ea typeface="隶书" panose="02010509060101010101" pitchFamily="49" charset="-122"/>
                <a:cs typeface="Arial" panose="020B0604020202020204" pitchFamily="34" charset="0"/>
              </a:rPr>
              <a:t>的下一邻接顶点</a:t>
            </a:r>
          </a:p>
          <a:p>
            <a:pPr eaLnBrk="1" hangingPunct="1">
              <a:lnSpc>
                <a:spcPts val="1900"/>
              </a:lnSpc>
              <a:buFont typeface="Wingdings" panose="05000000000000000000" pitchFamily="2" charset="2"/>
              <a:buNone/>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const</a:t>
            </a:r>
            <a:r>
              <a:rPr lang="en-US" altLang="zh-CN" sz="1600" dirty="0">
                <a:ea typeface="隶书" panose="02010509060101010101" pitchFamily="49" charset="-122"/>
                <a:cs typeface="Arial" panose="020B0604020202020204" pitchFamily="34" charset="0"/>
              </a:rPr>
              <a:t> T vertex);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插入顶点</a:t>
            </a:r>
            <a:r>
              <a:rPr lang="en-US" altLang="zh-CN" sz="1800" dirty="0">
                <a:solidFill>
                  <a:schemeClr val="tx2"/>
                </a:solidFill>
                <a:ea typeface="隶书" panose="02010509060101010101" pitchFamily="49" charset="-122"/>
                <a:cs typeface="Arial" panose="020B0604020202020204" pitchFamily="34" charset="0"/>
              </a:rPr>
              <a:t>vertex</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E cost);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插入边</a:t>
            </a:r>
            <a:r>
              <a:rPr lang="en-US" altLang="zh-CN" sz="1800" dirty="0">
                <a:solidFill>
                  <a:schemeClr val="tx2"/>
                </a:solidFill>
                <a:ea typeface="隶书" panose="02010509060101010101" pitchFamily="49" charset="-122"/>
                <a:cs typeface="Arial" panose="020B0604020202020204" pitchFamily="34" charset="0"/>
              </a:rPr>
              <a:t>(v1, v2),</a:t>
            </a:r>
            <a:r>
              <a:rPr lang="zh-CN" altLang="en-US" sz="1800" dirty="0">
                <a:solidFill>
                  <a:schemeClr val="tx2"/>
                </a:solidFill>
                <a:ea typeface="隶书" panose="02010509060101010101" pitchFamily="49" charset="-122"/>
                <a:cs typeface="Arial" panose="020B0604020202020204" pitchFamily="34" charset="0"/>
              </a:rPr>
              <a:t>权值为</a:t>
            </a:r>
            <a:r>
              <a:rPr lang="en-US" altLang="zh-CN" sz="1800" dirty="0">
                <a:solidFill>
                  <a:schemeClr val="tx2"/>
                </a:solidFill>
                <a:ea typeface="隶书" panose="02010509060101010101" pitchFamily="49" charset="-122"/>
                <a:cs typeface="Arial" panose="020B0604020202020204" pitchFamily="34" charset="0"/>
              </a:rPr>
              <a:t>cost</a:t>
            </a:r>
          </a:p>
          <a:p>
            <a:pPr eaLnBrk="1" hangingPunct="1">
              <a:lnSpc>
                <a:spcPts val="1900"/>
              </a:lnSpc>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删去顶点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和所有与它相关联的边</a:t>
            </a:r>
          </a:p>
          <a:p>
            <a:pPr eaLnBrk="1" hangingPunct="1">
              <a:lnSpc>
                <a:spcPts val="1900"/>
              </a:lnSpc>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在图中删去边</a:t>
            </a:r>
            <a:r>
              <a:rPr lang="en-US" altLang="zh-CN" sz="1800" dirty="0">
                <a:solidFill>
                  <a:schemeClr val="tx2"/>
                </a:solidFill>
                <a:ea typeface="隶书" panose="02010509060101010101" pitchFamily="49" charset="-122"/>
                <a:cs typeface="Arial" panose="020B0604020202020204" pitchFamily="34" charset="0"/>
              </a:rPr>
              <a:t>(v1,v2)</a:t>
            </a:r>
          </a:p>
          <a:p>
            <a:pPr eaLnBrk="1" hangingPunct="1">
              <a:lnSpc>
                <a:spcPts val="1900"/>
              </a:lnSpc>
              <a:spcBef>
                <a:spcPct val="5000"/>
              </a:spcBef>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a:t>
            </a:r>
            <a:endParaRPr lang="zh-CN" altLang="en-US" sz="1800" dirty="0">
              <a:cs typeface="Arial" panose="020B0604020202020204" pitchFamily="34" charset="0"/>
            </a:endParaRPr>
          </a:p>
        </p:txBody>
      </p:sp>
      <p:sp>
        <p:nvSpPr>
          <p:cNvPr id="58371" name="Rectangle 37"/>
          <p:cNvSpPr txBox="1"/>
          <p:nvPr/>
        </p:nvSpPr>
        <p:spPr>
          <a:xfrm>
            <a:off x="983432" y="0"/>
            <a:ext cx="6696075" cy="5762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用邻接矩阵表示的图的类定义</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1559496" y="975494"/>
            <a:ext cx="9937104" cy="569386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eaLnBrk="1" hangingPunct="1">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&lt;T, E&gt;::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numEdges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VerticesList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创建顶点表</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Edge =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创建邻接矩阵</a:t>
            </a:r>
            <a:endPar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邻接矩阵初始化</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for (j = 0; j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][j]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j)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0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a:t>
            </a:r>
            <a:r>
              <a:rPr lang="en-US" altLang="zh-CN" sz="2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800" baseline="30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2</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60419" name="Text Box 4"/>
          <p:cNvSpPr txBox="1"/>
          <p:nvPr/>
        </p:nvSpPr>
        <p:spPr>
          <a:xfrm>
            <a:off x="695400" y="116632"/>
            <a:ext cx="3890809"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en-US" altLang="zh-CN" sz="3600" b="1" noProof="1" smtClean="0">
                <a:solidFill>
                  <a:srgbClr val="0000FF"/>
                </a:solidFill>
                <a:latin typeface="Times New Roman" panose="02020603050405020304" pitchFamily="18" charset="0"/>
                <a:ea typeface="宋体" panose="02010600030101010101" pitchFamily="2" charset="-122"/>
              </a:rPr>
              <a:t>【</a:t>
            </a:r>
            <a:r>
              <a:rPr lang="zh-CN" altLang="en-US" sz="3600" b="1" noProof="1" smtClean="0">
                <a:solidFill>
                  <a:srgbClr val="0000FF"/>
                </a:solidFill>
                <a:latin typeface="Times New Roman" panose="02020603050405020304" pitchFamily="18" charset="0"/>
                <a:ea typeface="宋体" panose="02010600030101010101" pitchFamily="2" charset="-122"/>
              </a:rPr>
              <a:t>图初始化算法</a:t>
            </a:r>
            <a:r>
              <a:rPr lang="en-US" altLang="zh-CN" sz="3600" b="1" noProof="1">
                <a:solidFill>
                  <a:srgbClr val="0000FF"/>
                </a:solidFill>
                <a:latin typeface="Times New Roman" panose="02020603050405020304" pitchFamily="18" charset="0"/>
              </a:rPr>
              <a:t>】</a:t>
            </a:r>
            <a:endParaRPr lang="en-US" altLang="zh-CN" sz="3600"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991544" y="908720"/>
            <a:ext cx="9144000" cy="5778500"/>
          </a:xfrm>
        </p:spPr>
        <p:txBody>
          <a:bodyPr>
            <a:prstTxWarp prst="textNoShape">
              <a:avLst/>
            </a:prstTxWarp>
            <a:normAutofit lnSpcReduction="10000"/>
          </a:bodyPr>
          <a:lstStyle/>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取顶点的数据域值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T </a:t>
            </a:r>
            <a:r>
              <a:rPr lang="en-US" altLang="zh-CN" sz="2400" b="1" dirty="0" err="1">
                <a:latin typeface="Times New Roman" panose="02020603050405020304" pitchFamily="18" charset="0"/>
                <a:cs typeface="Times New Roman" panose="02020603050405020304" pitchFamily="18" charset="0"/>
              </a:rPr>
              <a:t>getValue</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取顶点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的值</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不合理返回</a:t>
            </a:r>
            <a:r>
              <a:rPr lang="en-US" altLang="zh-CN" sz="2400" b="1" dirty="0">
                <a:latin typeface="Times New Roman" panose="02020603050405020304" pitchFamily="18" charset="0"/>
                <a:cs typeface="Times New Roman" panose="02020603050405020304" pitchFamily="18" charset="0"/>
              </a:rPr>
              <a:t>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return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&gt;= 0 &amp;&amp;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&lt;= </a:t>
            </a:r>
            <a:r>
              <a:rPr lang="en-US" altLang="zh-CN" sz="2400" b="1" dirty="0" err="1">
                <a:latin typeface="Times New Roman" panose="02020603050405020304" pitchFamily="18" charset="0"/>
                <a:cs typeface="Times New Roman" panose="02020603050405020304" pitchFamily="18" charset="0"/>
              </a:rPr>
              <a:t>numVertices</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VerticesList</a:t>
            </a:r>
            <a:r>
              <a:rPr lang="en-US" altLang="zh-CN" sz="2400" b="1" dirty="0">
                <a:latin typeface="Times New Roman" panose="02020603050405020304" pitchFamily="18" charset="0"/>
                <a:cs typeface="Times New Roman" panose="02020603050405020304" pitchFamily="18" charset="0"/>
              </a:rPr>
              <a:t>[</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NULL;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算法时间复杂度</a:t>
            </a: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取边的权值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E </a:t>
            </a:r>
            <a:r>
              <a:rPr lang="en-US" altLang="zh-CN" sz="2400" b="1" dirty="0" err="1">
                <a:latin typeface="Times New Roman" panose="02020603050405020304" pitchFamily="18" charset="0"/>
                <a:cs typeface="Times New Roman" panose="02020603050405020304" pitchFamily="18" charset="0"/>
              </a:rPr>
              <a:t>getWeight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v1,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v2) {  //</a:t>
            </a:r>
            <a:r>
              <a:rPr lang="zh-CN" altLang="en-US" sz="2400" b="1" dirty="0">
                <a:latin typeface="Times New Roman" panose="02020603050405020304" pitchFamily="18" charset="0"/>
                <a:cs typeface="Times New Roman" panose="02020603050405020304" pitchFamily="18" charset="0"/>
              </a:rPr>
              <a:t>取边</a:t>
            </a:r>
            <a:r>
              <a:rPr lang="en-US" altLang="zh-CN" sz="2400" b="1" dirty="0">
                <a:latin typeface="Times New Roman" panose="02020603050405020304" pitchFamily="18" charset="0"/>
                <a:cs typeface="Times New Roman" panose="02020603050405020304" pitchFamily="18" charset="0"/>
              </a:rPr>
              <a:t>(v1,v2)</a:t>
            </a:r>
            <a:r>
              <a:rPr lang="zh-CN" altLang="en-US" sz="2400" b="1" dirty="0">
                <a:latin typeface="Times New Roman" panose="02020603050405020304" pitchFamily="18" charset="0"/>
                <a:cs typeface="Times New Roman" panose="02020603050405020304" pitchFamily="18" charset="0"/>
              </a:rPr>
              <a:t>上权值</a:t>
            </a:r>
          </a:p>
          <a:p>
            <a:pPr eaLnBrk="1" hangingPunct="1">
              <a:buFont typeface="Wingdings" panose="05000000000000000000" pitchFamily="2" charset="2"/>
              <a:buNone/>
              <a:defRP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return v1 != -1 &amp;&amp; v2 != -1 ? Edge[v1][v2] : 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102768" y="1124744"/>
            <a:ext cx="11089232" cy="504753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template &lt;class T, class E&gt;</a:t>
            </a:r>
          </a:p>
          <a:p>
            <a:pPr>
              <a:spcBef>
                <a:spcPts val="600"/>
              </a:spcBef>
              <a:spcAft>
                <a:spcPts val="600"/>
              </a:spcAft>
              <a:buSzPct val="60000"/>
              <a:defRPr/>
            </a:pPr>
            <a:r>
              <a:rPr lang="en-US" altLang="zh-CN" sz="2800" b="1" dirty="0" err="1">
                <a:effectLst>
                  <a:outerShdw blurRad="38100" dist="38100" dir="2700000" algn="tl">
                    <a:srgbClr val="C0C0C0"/>
                  </a:outerShdw>
                </a:effectLst>
                <a:latin typeface="Times New Roman" panose="02020603050405020304" pitchFamily="18" charset="0"/>
              </a:rPr>
              <a:t>bool</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Graphlnk</a:t>
            </a:r>
            <a:r>
              <a:rPr lang="en-US" altLang="zh-CN" sz="2800" b="1" dirty="0">
                <a:effectLst>
                  <a:outerShdw blurRad="38100" dist="38100" dir="2700000" algn="tl">
                    <a:srgbClr val="C0C0C0"/>
                  </a:outerShdw>
                </a:effectLst>
                <a:latin typeface="Times New Roman" panose="02020603050405020304" pitchFamily="18" charset="0"/>
              </a:rPr>
              <a:t>&lt;T,E&gt;::</a:t>
            </a:r>
            <a:r>
              <a:rPr lang="en-US" altLang="zh-CN" sz="2800" b="1" dirty="0" err="1">
                <a:effectLst>
                  <a:outerShdw blurRad="38100" dist="38100" dir="2700000" algn="tl">
                    <a:srgbClr val="C0C0C0"/>
                  </a:outerShdw>
                </a:effectLst>
                <a:latin typeface="Times New Roman" panose="02020603050405020304" pitchFamily="18" charset="0"/>
              </a:rPr>
              <a:t>insertVertex</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const</a:t>
            </a:r>
            <a:r>
              <a:rPr lang="en-US" altLang="zh-CN" sz="2800" b="1" dirty="0">
                <a:effectLst>
                  <a:outerShdw blurRad="38100" dist="38100" dir="2700000" algn="tl">
                    <a:srgbClr val="C0C0C0"/>
                  </a:outerShdw>
                </a:effectLst>
                <a:latin typeface="Times New Roman" panose="02020603050405020304" pitchFamily="18" charset="0"/>
              </a:rPr>
              <a:t> T&amp; vertex){</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在图的顶点表中插入一个新顶点</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vertex</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a:t>
            </a:r>
          </a:p>
          <a:p>
            <a:pPr>
              <a:spcBef>
                <a:spcPts val="600"/>
              </a:spcBef>
              <a:spcAft>
                <a:spcPts val="600"/>
              </a:spcAft>
              <a:buSzPct val="60000"/>
              <a:defRPr/>
            </a:pP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a:effectLst>
                  <a:outerShdw blurRad="38100" dist="38100" dir="2700000" algn="tl">
                    <a:srgbClr val="C0C0C0"/>
                  </a:outerShdw>
                </a:effectLst>
                <a:latin typeface="Times New Roman" panose="02020603050405020304" pitchFamily="18" charset="0"/>
              </a:rPr>
              <a:t>if (</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a:t>
            </a:r>
            <a:r>
              <a:rPr lang="en-US" altLang="zh-CN" sz="2800" b="1" dirty="0" err="1">
                <a:effectLst>
                  <a:outerShdw blurRad="38100" dist="38100" dir="2700000" algn="tl">
                    <a:srgbClr val="C0C0C0"/>
                  </a:outerShdw>
                </a:effectLst>
                <a:latin typeface="Times New Roman" panose="02020603050405020304" pitchFamily="18" charset="0"/>
              </a:rPr>
              <a:t>maxVertices</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顶点表满</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不能插入</a:t>
            </a: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smtClean="0">
                <a:effectLst>
                  <a:outerShdw blurRad="38100" dist="38100" dir="2700000" algn="tl">
                    <a:srgbClr val="C0C0C0"/>
                  </a:outerShdw>
                </a:effectLst>
                <a:latin typeface="Times New Roman" panose="02020603050405020304" pitchFamily="18" charset="0"/>
              </a:rPr>
              <a:t>	return </a:t>
            </a:r>
            <a:r>
              <a:rPr lang="en-US" altLang="zh-CN" sz="2800" b="1" dirty="0">
                <a:effectLst>
                  <a:outerShdw blurRad="38100" dist="38100" dir="2700000" algn="tl">
                    <a:srgbClr val="C0C0C0"/>
                  </a:outerShdw>
                </a:effectLst>
                <a:latin typeface="Times New Roman" panose="02020603050405020304" pitchFamily="18" charset="0"/>
              </a:rPr>
              <a:t>false;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 		</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Verticeslist</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vertex;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插入在表的最后</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return true;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3491" name="Text Box 4"/>
          <p:cNvSpPr txBox="1"/>
          <p:nvPr/>
        </p:nvSpPr>
        <p:spPr>
          <a:xfrm>
            <a:off x="839416" y="116632"/>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1487488" y="1196752"/>
            <a:ext cx="8856538" cy="5176802"/>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insertEdge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 E cost)</a:t>
            </a:r>
          </a:p>
          <a:p>
            <a:pPr>
              <a:lnSpc>
                <a:spcPct val="80000"/>
              </a:lnSpc>
              <a:spcBef>
                <a:spcPct val="20000"/>
              </a:spcBef>
              <a:buClr>
                <a:schemeClr val="folHlink"/>
              </a:buClr>
              <a:buSzPct val="60000"/>
              <a:buFont typeface="Wingdings" panose="05000000000000000000" pitchFamily="2" charset="2"/>
              <a:buNone/>
              <a:defRPr/>
            </a:pP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插入边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 v2), </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权值为</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cost</a:t>
            </a: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v2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Edge[v1][v2]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若为有向图，则去掉另一条边</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cost; </a:t>
            </a:r>
          </a:p>
          <a:p>
            <a:pPr>
              <a:lnSpc>
                <a:spcPct val="80000"/>
              </a:lnSpc>
              <a:spcBef>
                <a:spcPct val="20000"/>
              </a:spcBef>
              <a:buClr>
                <a:schemeClr val="folHlink"/>
              </a:buClr>
              <a:buSzPct val="60000"/>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a:t>
            </a:r>
            <a:endParaRPr lang="en-US" altLang="zh-CN" sz="2800" dirty="0">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else</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return </a:t>
            </a:r>
            <a:r>
              <a:rPr lang="en-US" altLang="zh-CN" sz="2800" dirty="0">
                <a:effectLst>
                  <a:outerShdw blurRad="38100" dist="38100" dir="2700000" algn="tl">
                    <a:srgbClr val="C0C0C0"/>
                  </a:outerShdw>
                </a:effectLst>
                <a:latin typeface="Times New Roman" panose="02020603050405020304" pitchFamily="18" charset="0"/>
              </a:rPr>
              <a:t>false;</a:t>
            </a:r>
          </a:p>
          <a:p>
            <a:pPr>
              <a:lnSpc>
                <a:spcPct val="80000"/>
              </a:lnSpc>
              <a:spcBef>
                <a:spcPct val="20000"/>
              </a:spcBef>
              <a:buClr>
                <a:schemeClr val="folHlink"/>
              </a:buClr>
              <a:buSzPct val="60000"/>
              <a:buFont typeface="Arial" panose="020B0604020202020204" pitchFamily="34" charset="0"/>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5539"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199456" y="1052736"/>
            <a:ext cx="10441160" cy="5607689"/>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template </a:t>
            </a:r>
            <a:r>
              <a:rPr lang="en-US" altLang="zh-CN" sz="2800" dirty="0">
                <a:effectLst>
                  <a:outerShdw blurRad="38100" dist="38100" dir="2700000" algn="tl">
                    <a:srgbClr val="C0C0C0"/>
                  </a:outerShdw>
                </a:effectLst>
                <a:latin typeface="Times New Roman" panose="02020603050405020304" pitchFamily="18" charset="0"/>
              </a:rPr>
              <a:t>&lt;class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removeEdge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在图中删去边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(v1,v2)</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 v2 </a:t>
            </a:r>
            <a:r>
              <a:rPr lang="en-US" altLang="zh-CN" sz="2800" dirty="0" smtClean="0">
                <a:effectLst>
                  <a:outerShdw blurRad="38100" dist="38100" dir="2700000" algn="tl">
                    <a:srgbClr val="C0C0C0"/>
                  </a:outerShdw>
                </a:effectLst>
                <a:latin typeface="Times New Roman" panose="02020603050405020304" pitchFamily="18" charset="0"/>
              </a:rPr>
              <a:t>&lt;</a:t>
            </a:r>
            <a:r>
              <a:rPr lang="en-US" altLang="zh-CN" sz="2800" dirty="0" err="1" smtClean="0">
                <a:effectLst>
                  <a:outerShdw blurRad="38100" dist="38100" dir="2700000" algn="tl">
                    <a:srgbClr val="C0C0C0"/>
                  </a:outerShdw>
                </a:effectLst>
                <a:latin typeface="Times New Roman" panose="02020603050405020304" pitchFamily="18" charset="0"/>
              </a:rPr>
              <a:t>numVertices</a:t>
            </a:r>
            <a:r>
              <a:rPr lang="en-US" altLang="zh-CN" sz="2800"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          &amp;&amp; Edge[v1</a:t>
            </a:r>
            <a:r>
              <a:rPr lang="en-US" altLang="zh-CN" sz="2800" dirty="0">
                <a:effectLst>
                  <a:outerShdw blurRad="38100" dist="38100" dir="2700000" algn="tl">
                    <a:srgbClr val="C0C0C0"/>
                  </a:outerShdw>
                </a:effectLst>
                <a:latin typeface="Times New Roman" panose="02020603050405020304" pitchFamily="18" charset="0"/>
              </a:rPr>
              <a:t>][v2] &gt; 0 &amp;&amp; Edge[v1][v2] &lt;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else          return false;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p>
          <a:p>
            <a:pPr>
              <a:lnSpc>
                <a:spcPct val="80000"/>
              </a:lnSpc>
              <a:spcBef>
                <a:spcPct val="20000"/>
              </a:spcBef>
              <a:buClr>
                <a:schemeClr val="folHlink"/>
              </a:buClr>
              <a:buSzPct val="60000"/>
              <a:buFont typeface="Wingdings" panose="05000000000000000000" pitchFamily="2" charset="2"/>
              <a:buNone/>
              <a:defRPr/>
            </a:pPr>
            <a:endParaRPr lang="en-US" altLang="zh-CN" sz="2800" b="1" dirty="0">
              <a:solidFill>
                <a:srgbClr val="080808"/>
              </a:solidFill>
              <a:effectLst>
                <a:outerShdw blurRad="38100" dist="38100" dir="2700000" algn="tl">
                  <a:srgbClr val="C0C0C0"/>
                </a:outerShdw>
              </a:effectLst>
              <a:latin typeface="Times New Roman" panose="02020603050405020304" pitchFamily="18" charset="0"/>
            </a:endParaRPr>
          </a:p>
        </p:txBody>
      </p:sp>
      <p:sp>
        <p:nvSpPr>
          <p:cNvPr id="67587" name="Text Box 4"/>
          <p:cNvSpPr txBox="1"/>
          <p:nvPr/>
        </p:nvSpPr>
        <p:spPr>
          <a:xfrm>
            <a:off x="911424"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nvSpPr>
        <p:spPr>
          <a:xfrm>
            <a:off x="839416" y="790828"/>
            <a:ext cx="11377264" cy="58785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template &lt;class T, class E&gt;</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bool Graphmtx&lt;T,E&gt;::removeVertex(int v)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if (v &lt; 0 &amp;&amp; v &gt;= numVertices)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							  		        </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不在图中</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if (numVertices == 1)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a:t>
            </a:r>
            <a:r>
              <a:rPr lang="en-US" altLang="zh-CN"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只剩一个顶点</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int i, j; VertexList[v] = VertexList[numVertices-1];		  </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顶点表中删除该结点，用最后一个顶点填补第</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个顶点</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for (i = 0; i &lt; numVertices; i++)	{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减去与</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相关联边数</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	if (Edge[i][v] &gt; 0 &amp;&amp; Edge[i][v] &lt; maxWeight)		    numEdges--;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for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0;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用最后一列填补第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列</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][v] =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][numVertices-1];</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顶点数减一</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for (j = 0; j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j++)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用最后一行填补第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行</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Edge[v][j] = Edge[</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][j];</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return true;</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a:t>
            </a:r>
            <a:r>
              <a:rPr lang="en-US" altLang="zh-CN" sz="2000" kern="1000" dirty="0">
                <a:latin typeface="Times New Roman" panose="02020603050405020304" pitchFamily="18" charset="0"/>
                <a:ea typeface="隶书" panose="02010509060101010101" pitchFamily="49" charset="-122"/>
              </a:rPr>
              <a:t> </a:t>
            </a:r>
            <a:r>
              <a:rPr lang="en-US" altLang="zh-CN" sz="2000" b="1" kern="1000" dirty="0">
                <a:solidFill>
                  <a:srgbClr val="080808"/>
                </a:solidFill>
                <a:latin typeface="Times New Roman" panose="02020603050405020304" pitchFamily="18" charset="0"/>
                <a:ea typeface="楷体_GB2312" pitchFamily="1" charset="-122"/>
              </a:rPr>
              <a:t>//</a:t>
            </a:r>
            <a:r>
              <a:rPr lang="zh-CN" altLang="en-US" sz="2000" b="1" kern="1000" dirty="0">
                <a:solidFill>
                  <a:srgbClr val="080808"/>
                </a:solidFill>
                <a:latin typeface="Times New Roman" panose="02020603050405020304" pitchFamily="18" charset="0"/>
                <a:ea typeface="楷体_GB2312" pitchFamily="1" charset="-122"/>
              </a:rPr>
              <a:t>算法时间复杂度</a:t>
            </a:r>
            <a:r>
              <a:rPr lang="en-US" altLang="zh-CN" sz="2000" b="1" kern="1000" dirty="0">
                <a:solidFill>
                  <a:srgbClr val="080808"/>
                </a:solidFill>
                <a:latin typeface="Times New Roman" panose="02020603050405020304" pitchFamily="18" charset="0"/>
                <a:ea typeface="楷体_GB2312" pitchFamily="1" charset="-122"/>
              </a:rPr>
              <a:t>:O(n)</a:t>
            </a:r>
            <a:endParaRPr lang="en-US" altLang="zh-CN" sz="2000" b="1" kern="1000" noProof="1">
              <a:latin typeface="Times New Roman" panose="02020603050405020304" pitchFamily="18" charset="0"/>
              <a:ea typeface="宋体" panose="02010600030101010101" pitchFamily="2" charset="-122"/>
            </a:endParaRPr>
          </a:p>
        </p:txBody>
      </p:sp>
      <p:sp>
        <p:nvSpPr>
          <p:cNvPr id="68611" name="Text Box 3"/>
          <p:cNvSpPr txBox="1"/>
          <p:nvPr/>
        </p:nvSpPr>
        <p:spPr>
          <a:xfrm>
            <a:off x="911424" y="107921"/>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83941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2707" name="Rectangle 2"/>
          <p:cNvSpPr/>
          <p:nvPr/>
        </p:nvSpPr>
        <p:spPr>
          <a:xfrm>
            <a:off x="1812925" y="981076"/>
            <a:ext cx="8604250" cy="5318379"/>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给出顶点位置为</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的第一个邻接顶点的位置</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如果找不到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则函数返回</a:t>
            </a:r>
            <a:r>
              <a:rPr lang="en-US" altLang="zh-CN" dirty="0">
                <a:solidFill>
                  <a:schemeClr val="tx2"/>
                </a:solidFill>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时间复杂度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O(n)</a:t>
            </a: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839416" y="-4666"/>
            <a:ext cx="7793038" cy="779463"/>
          </a:xfrm>
        </p:spPr>
        <p:txBody>
          <a:bodyPr/>
          <a:lstStyle/>
          <a:p>
            <a:r>
              <a:rPr lang="en-US" altLang="zh-CN" dirty="0" smtClean="0"/>
              <a:t>Motivation</a:t>
            </a:r>
            <a:endParaRPr lang="zh-CN" altLang="en-US" dirty="0" smtClean="0"/>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21" y="2580240"/>
            <a:ext cx="59594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2613331" y="1032170"/>
            <a:ext cx="1309886" cy="1157728"/>
          </a:xfrm>
          <a:prstGeom prst="rect">
            <a:avLst/>
          </a:prstGeom>
        </p:spPr>
      </p:pic>
      <p:pic>
        <p:nvPicPr>
          <p:cNvPr id="3" name="图片 2"/>
          <p:cNvPicPr>
            <a:picLocks noChangeAspect="1"/>
          </p:cNvPicPr>
          <p:nvPr/>
        </p:nvPicPr>
        <p:blipFill>
          <a:blip r:embed="rId4"/>
          <a:stretch>
            <a:fillRect/>
          </a:stretch>
        </p:blipFill>
        <p:spPr>
          <a:xfrm>
            <a:off x="4139241" y="732549"/>
            <a:ext cx="1786508" cy="1652520"/>
          </a:xfrm>
          <a:prstGeom prst="rect">
            <a:avLst/>
          </a:prstGeom>
        </p:spPr>
      </p:pic>
      <p:pic>
        <p:nvPicPr>
          <p:cNvPr id="175110" name="Picture 6" descr="https://timgsa.baidu.com/timg?image&amp;quality=80&amp;size=b9999_10000&amp;sec=1572751146140&amp;di=3e4f088929b91ed8c20f46feee2c247b&amp;imgtype=0&amp;src=http%3A%2F%2F5b0988e595225.cdn.sohucs.com%2Fimages%2F20180312%2Fe9e7cc0f7aa844c093b261b72b8e64df.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8008" y="548728"/>
            <a:ext cx="3024336" cy="2020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p:nvPr/>
        </p:nvSpPr>
        <p:spPr>
          <a:xfrm>
            <a:off x="73843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3731" name="Rectangle 2"/>
          <p:cNvSpPr/>
          <p:nvPr/>
        </p:nvSpPr>
        <p:spPr>
          <a:xfrm>
            <a:off x="2036368" y="1268760"/>
            <a:ext cx="8380113" cy="4912114"/>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105000"/>
              </a:lnSpc>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847528" y="980206"/>
            <a:ext cx="10153128" cy="5545138"/>
          </a:xfrm>
          <a:noFill/>
        </p:spPr>
        <p:txBody>
          <a:bodyPr>
            <a:prstTxWarp prst="textNoShape">
              <a:avLst/>
            </a:prstTxWarp>
            <a:noAutofit/>
          </a:bodyPr>
          <a:lstStyle/>
          <a:p>
            <a:pPr marL="0" indent="0" eaLnBrk="1" hangingPunct="1">
              <a:lnSpc>
                <a:spcPts val="2800"/>
              </a:lnSpc>
              <a:spcBef>
                <a:spcPct val="0"/>
              </a:spcBef>
              <a:buNone/>
            </a:pPr>
            <a:r>
              <a:rPr lang="en-US" altLang="zh-CN" dirty="0">
                <a:effectLst/>
                <a:latin typeface="Times New Roman" panose="02020603050405020304" pitchFamily="18" charset="0"/>
              </a:rPr>
              <a:t>template&lt;class T ,class E&gt;</a:t>
            </a:r>
          </a:p>
          <a:p>
            <a:pPr marL="0" indent="0" eaLnBrk="1" hangingPunct="1">
              <a:lnSpc>
                <a:spcPts val="2800"/>
              </a:lnSpc>
              <a:spcBef>
                <a:spcPct val="0"/>
              </a:spcBef>
              <a:buNone/>
            </a:pPr>
            <a:r>
              <a:rPr lang="en-US" altLang="zh-CN" dirty="0" err="1">
                <a:effectLst/>
                <a:latin typeface="Times New Roman" panose="02020603050405020304" pitchFamily="18" charset="0"/>
              </a:rPr>
              <a:t>istream&amp;operator</a:t>
            </a:r>
            <a:r>
              <a:rPr lang="en-US" altLang="zh-CN" dirty="0">
                <a:effectLst/>
                <a:latin typeface="Times New Roman" panose="02020603050405020304" pitchFamily="18" charset="0"/>
              </a:rPr>
              <a:t>&gt;&gt;(</a:t>
            </a:r>
            <a:r>
              <a:rPr lang="en-US" altLang="zh-CN" dirty="0" err="1">
                <a:effectLst/>
                <a:latin typeface="Times New Roman" panose="02020603050405020304" pitchFamily="18" charset="0"/>
              </a:rPr>
              <a:t>istream&amp;in,Graghmtx</a:t>
            </a:r>
            <a:r>
              <a:rPr lang="en-US" altLang="zh-CN" dirty="0">
                <a:effectLst/>
                <a:latin typeface="Times New Roman" panose="02020603050405020304" pitchFamily="18" charset="0"/>
              </a:rPr>
              <a:t>&lt;T,E&gt;&amp;G){</a:t>
            </a:r>
          </a:p>
          <a:p>
            <a:pPr marL="0" indent="0" eaLnBrk="1" hangingPunct="1">
              <a:lnSpc>
                <a:spcPts val="2800"/>
              </a:lnSpc>
              <a:spcBef>
                <a:spcPct val="0"/>
              </a:spcBef>
              <a:buNone/>
            </a:pP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=0,j,k,n,m;   T e1,e2;    E weight;</a:t>
            </a:r>
          </a:p>
          <a:p>
            <a:pPr marL="0" indent="0" eaLnBrk="1" hangingPunct="1">
              <a:lnSpc>
                <a:spcPts val="2800"/>
              </a:lnSpc>
              <a:spcBef>
                <a:spcPct val="0"/>
              </a:spcBef>
              <a:buNone/>
            </a:pP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&gt;&gt;n&gt;&gt;m;</a:t>
            </a:r>
          </a:p>
          <a:p>
            <a:pPr marL="0" indent="0" eaLnBrk="1" hangingPunct="1">
              <a:lnSpc>
                <a:spcPts val="2800"/>
              </a:lnSpc>
              <a:spcBef>
                <a:spcPct val="0"/>
              </a:spcBef>
              <a:buNone/>
            </a:pPr>
            <a:r>
              <a:rPr lang="en-US" altLang="zh-CN" dirty="0">
                <a:effectLst/>
                <a:latin typeface="Times New Roman" panose="02020603050405020304" pitchFamily="18" charset="0"/>
              </a:rPr>
              <a:t>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&gt;&gt;e1;    </a:t>
            </a:r>
            <a:r>
              <a:rPr lang="en-US" altLang="zh-CN" dirty="0" err="1">
                <a:effectLst/>
                <a:latin typeface="Times New Roman" panose="02020603050405020304" pitchFamily="18" charset="0"/>
              </a:rPr>
              <a:t>G.insertVertex</a:t>
            </a:r>
            <a:r>
              <a:rPr lang="en-US" altLang="zh-CN" dirty="0">
                <a:effectLst/>
                <a:latin typeface="Times New Roman" panose="02020603050405020304" pitchFamily="18" charset="0"/>
              </a:rPr>
              <a:t>(e1); 	</a:t>
            </a:r>
          </a:p>
          <a:p>
            <a:pPr marL="0" indent="0" eaLnBrk="1" hangingPunct="1">
              <a:lnSpc>
                <a:spcPts val="2800"/>
              </a:lnSpc>
              <a:spcBef>
                <a:spcPct val="0"/>
              </a:spcBef>
              <a:buNone/>
            </a:pP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while(</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&lt;m) {</a:t>
            </a:r>
          </a:p>
          <a:p>
            <a:pPr marL="0" indent="0" eaLnBrk="1" hangingPunct="1">
              <a:lnSpc>
                <a:spcPts val="2800"/>
              </a:lnSpc>
              <a:spcBef>
                <a:spcPct val="0"/>
              </a:spcBef>
              <a:buNone/>
            </a:pPr>
            <a:r>
              <a:rPr lang="en-US" altLang="zh-CN" dirty="0">
                <a:effectLst/>
                <a:latin typeface="Times New Roman" panose="02020603050405020304" pitchFamily="18" charset="0"/>
              </a:rPr>
              <a:t>	in&gt;&gt;e1&gt;&gt;e2&gt;&gt;weight;</a:t>
            </a:r>
          </a:p>
          <a:p>
            <a:pPr marL="0" indent="0" eaLnBrk="1" hangingPunct="1">
              <a:lnSpc>
                <a:spcPts val="2800"/>
              </a:lnSpc>
              <a:spcBef>
                <a:spcPct val="0"/>
              </a:spcBef>
              <a:buNone/>
            </a:pPr>
            <a:r>
              <a:rPr lang="en-US" altLang="zh-CN" dirty="0">
                <a:effectLst/>
                <a:latin typeface="Times New Roman" panose="02020603050405020304" pitchFamily="18" charset="0"/>
              </a:rPr>
              <a:t>	j=</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(e1);k=</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(e2);</a:t>
            </a:r>
          </a:p>
          <a:p>
            <a:pPr marL="0" indent="0" eaLnBrk="1" hangingPunct="1">
              <a:lnSpc>
                <a:spcPts val="2800"/>
              </a:lnSpc>
              <a:spcBef>
                <a:spcPct val="0"/>
              </a:spcBef>
              <a:buNone/>
            </a:pPr>
            <a:r>
              <a:rPr lang="en-US" altLang="zh-CN" dirty="0">
                <a:effectLst/>
                <a:latin typeface="Times New Roman" panose="02020603050405020304" pitchFamily="18" charset="0"/>
              </a:rPr>
              <a:t>	if(j==-1||k==-1)</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a:t>
            </a:r>
            <a:r>
              <a:rPr lang="zh-CN" altLang="en-US" dirty="0">
                <a:effectLst/>
                <a:latin typeface="Times New Roman" panose="02020603050405020304" pitchFamily="18" charset="0"/>
              </a:rPr>
              <a:t>边两端点信息有误，重新输入！</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else {</a:t>
            </a:r>
            <a:r>
              <a:rPr lang="en-US" altLang="zh-CN" dirty="0" err="1">
                <a:effectLst/>
                <a:latin typeface="Times New Roman" panose="02020603050405020304" pitchFamily="18" charset="0"/>
              </a:rPr>
              <a:t>G.insertEdge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j,k,weight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return in;</a:t>
            </a:r>
          </a:p>
          <a:p>
            <a:pPr marL="0" indent="0" eaLnBrk="1" hangingPunct="1">
              <a:lnSpc>
                <a:spcPts val="2800"/>
              </a:lnSpc>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4755" name="矩形 6"/>
          <p:cNvSpPr/>
          <p:nvPr/>
        </p:nvSpPr>
        <p:spPr>
          <a:xfrm>
            <a:off x="478110"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基于邻接矩阵的图输入的友元重载函数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271464" y="836712"/>
            <a:ext cx="10657184" cy="5472112"/>
          </a:xfrm>
          <a:noFill/>
        </p:spPr>
        <p:txBody>
          <a:bodyPr>
            <a:prstTxWarp prst="textNoShape">
              <a:avLst/>
            </a:prstTxWarp>
            <a:noAutofit/>
          </a:bodyPr>
          <a:lstStyle/>
          <a:p>
            <a:pPr marL="0" indent="0" eaLnBrk="1" hangingPunct="1">
              <a:spcBef>
                <a:spcPct val="0"/>
              </a:spcBef>
              <a:buNone/>
            </a:pPr>
            <a:r>
              <a:rPr lang="en-US" altLang="zh-CN" dirty="0">
                <a:effectLst/>
                <a:latin typeface="Times New Roman" panose="02020603050405020304" pitchFamily="18" charset="0"/>
              </a:rPr>
              <a:t>template&lt;class T ,class E&gt;</a:t>
            </a:r>
          </a:p>
          <a:p>
            <a:pPr marL="0" indent="0" eaLnBrk="1" hangingPunct="1">
              <a:spcBef>
                <a:spcPct val="0"/>
              </a:spcBef>
              <a:buNone/>
            </a:pPr>
            <a:r>
              <a:rPr lang="en-US" altLang="zh-CN" dirty="0" err="1">
                <a:effectLst/>
                <a:latin typeface="Times New Roman" panose="02020603050405020304" pitchFamily="18" charset="0"/>
              </a:rPr>
              <a:t>ostream&amp;operator</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ostream&amp;out,Graghmtx</a:t>
            </a:r>
            <a:r>
              <a:rPr lang="en-US" altLang="zh-CN" dirty="0">
                <a:effectLst/>
                <a:latin typeface="Times New Roman" panose="02020603050405020304" pitchFamily="18" charset="0"/>
              </a:rPr>
              <a:t>&lt;T,E&gt;&amp;G)</a:t>
            </a:r>
          </a:p>
          <a:p>
            <a:pPr marL="0" indent="0" eaLnBrk="1" hangingPunct="1">
              <a:spcBef>
                <a:spcPct val="0"/>
              </a:spcBef>
              <a:buNone/>
            </a:pPr>
            <a:r>
              <a:rPr lang="en-US" altLang="zh-CN" dirty="0" smtClean="0">
                <a:effectLst/>
                <a:latin typeface="Times New Roman" panose="02020603050405020304" pitchFamily="18" charset="0"/>
              </a:rPr>
              <a: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i,j,n,m</a:t>
            </a:r>
            <a:r>
              <a:rPr lang="en-US" altLang="zh-CN" dirty="0">
                <a:effectLst/>
                <a:latin typeface="Times New Roman" panose="02020603050405020304" pitchFamily="18" charset="0"/>
              </a:rPr>
              <a:t>;   T e1,e2;   E w;</a:t>
            </a:r>
          </a:p>
          <a:p>
            <a:pPr marL="0" indent="0" eaLnBrk="1" hangingPunct="1">
              <a:spcBef>
                <a:spcPct val="0"/>
              </a:spcBef>
              <a:buNone/>
            </a:pPr>
            <a:r>
              <a:rPr lang="en-US" altLang="zh-CN" dirty="0">
                <a:effectLst/>
                <a:latin typeface="Times New Roman" panose="02020603050405020304" pitchFamily="18" charset="0"/>
              </a:rPr>
              <a:t>	n=</a:t>
            </a:r>
            <a:r>
              <a:rPr lang="en-US" altLang="zh-CN" dirty="0" err="1">
                <a:effectLst/>
                <a:latin typeface="Times New Roman" panose="02020603050405020304" pitchFamily="18" charset="0"/>
              </a:rPr>
              <a:t>G.NumberOfVertices</a:t>
            </a:r>
            <a:r>
              <a:rPr lang="en-US" altLang="zh-CN" dirty="0">
                <a:effectLst/>
                <a:latin typeface="Times New Roman" panose="02020603050405020304" pitchFamily="18" charset="0"/>
              </a:rPr>
              <a:t>();m=</a:t>
            </a:r>
            <a:r>
              <a:rPr lang="en-US" altLang="zh-CN" dirty="0" err="1">
                <a:effectLst/>
                <a:latin typeface="Times New Roman" panose="02020603050405020304" pitchFamily="18" charset="0"/>
              </a:rPr>
              <a:t>G.NumberOfEdges</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&lt;&lt;n&lt;&lt;","&lt;&lt;m&lt;&lt;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for(j=i+1;j&lt;</a:t>
            </a:r>
            <a:r>
              <a:rPr lang="en-US" altLang="zh-CN" dirty="0" err="1">
                <a:effectLst/>
                <a:latin typeface="Times New Roman" panose="02020603050405020304" pitchFamily="18" charset="0"/>
              </a:rPr>
              <a:t>n;j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w=</a:t>
            </a:r>
            <a:r>
              <a:rPr lang="en-US" altLang="zh-CN" dirty="0" err="1">
                <a:effectLst/>
                <a:latin typeface="Times New Roman" panose="02020603050405020304" pitchFamily="18" charset="0"/>
              </a:rPr>
              <a:t>G.getWeight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smtClean="0">
                <a:effectLst/>
                <a:latin typeface="Times New Roman" panose="02020603050405020304" pitchFamily="18" charset="0"/>
              </a:rPr>
              <a:t>  if(w&gt;0</a:t>
            </a:r>
            <a:r>
              <a:rPr lang="en-US" altLang="zh-CN" dirty="0">
                <a:effectLst/>
                <a:latin typeface="Times New Roman" panose="02020603050405020304" pitchFamily="18" charset="0"/>
              </a:rPr>
              <a:t>&amp;&amp;w&lt;</a:t>
            </a:r>
            <a:r>
              <a:rPr lang="en-US" altLang="zh-CN" dirty="0" err="1">
                <a:effectLst/>
                <a:latin typeface="Times New Roman" panose="02020603050405020304" pitchFamily="18" charset="0"/>
              </a:rPr>
              <a:t>maxWeight</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e1=</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 e2=</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(j);</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&lt;&lt;"("&lt;&lt;e1&lt;&lt;","&lt;&lt;e2&lt;&lt;"</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"&lt;&lt;w&lt;&lt;")"&lt;&lt;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p>
          <a:p>
            <a:pPr marL="0" indent="0" eaLnBrk="1" hangingPunct="1">
              <a:spcBef>
                <a:spcPct val="0"/>
              </a:spcBef>
              <a:buNone/>
            </a:pPr>
            <a:r>
              <a:rPr lang="en-US" altLang="zh-CN" dirty="0">
                <a:effectLst/>
                <a:latin typeface="Times New Roman" panose="02020603050405020304" pitchFamily="18" charset="0"/>
              </a:rPr>
              <a:t>	return out;</a:t>
            </a:r>
          </a:p>
          <a:p>
            <a:pPr marL="0" indent="0" eaLnBrk="1" hangingPunct="1">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6803" name="矩形 6"/>
          <p:cNvSpPr/>
          <p:nvPr/>
        </p:nvSpPr>
        <p:spPr>
          <a:xfrm>
            <a:off x="623392"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基于邻接矩阵的图输出的友元重载函数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body" idx="4294967295"/>
          </p:nvPr>
        </p:nvSpPr>
        <p:spPr>
          <a:xfrm>
            <a:off x="1081088" y="2486310"/>
            <a:ext cx="10559527" cy="2533650"/>
          </a:xfrm>
        </p:spPr>
        <p:txBody>
          <a:bodyPr>
            <a:noAutofit/>
          </a:bodyPr>
          <a:lstStyle/>
          <a:p>
            <a:pPr marL="0" indent="0"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定义</a:t>
            </a:r>
            <a:r>
              <a:rPr kumimoji="1" lang="zh-CN" altLang="en-US" sz="2400" dirty="0">
                <a:latin typeface="Times New Roman" panose="02020603050405020304" pitchFamily="18" charset="0"/>
              </a:rPr>
              <a:t>：</a:t>
            </a:r>
            <a:r>
              <a:rPr kumimoji="1" lang="zh-CN" altLang="en-US" sz="2400" b="1" dirty="0">
                <a:latin typeface="Times New Roman" panose="02020603050405020304" pitchFamily="18" charset="0"/>
              </a:rPr>
              <a:t>对图中每个顶点建立一个单链表。</a:t>
            </a: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a:t>
            </a:r>
            <a:r>
              <a:rPr kumimoji="1" lang="zh-CN" altLang="en-US" sz="2400" b="1" dirty="0">
                <a:solidFill>
                  <a:schemeClr val="hlink"/>
                </a:solidFill>
                <a:latin typeface="Times New Roman" panose="02020603050405020304" pitchFamily="18" charset="0"/>
              </a:rPr>
              <a:t>依附于顶点</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的边</a:t>
            </a:r>
            <a:r>
              <a:rPr kumimoji="1" lang="zh-CN" altLang="en-US" sz="2400" b="1" dirty="0">
                <a:latin typeface="Times New Roman" panose="02020603050405020304" pitchFamily="18" charset="0"/>
              </a:rPr>
              <a:t>。</a:t>
            </a:r>
            <a:endParaRPr kumimoji="1" lang="en-US" altLang="zh-CN" sz="2400" b="1" baseline="-30000" dirty="0">
              <a:solidFill>
                <a:schemeClr val="hlink"/>
              </a:solidFill>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个链表中的结点表示从</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i</a:t>
            </a:r>
            <a:r>
              <a:rPr kumimoji="1" lang="en-US" altLang="zh-CN" sz="2400" b="1" i="1" baseline="-30000" dirty="0">
                <a:latin typeface="Times New Roman" panose="02020603050405020304" pitchFamily="18" charset="0"/>
              </a:rPr>
              <a:t> </a:t>
            </a:r>
            <a:r>
              <a:rPr kumimoji="1" lang="zh-CN" altLang="en-US" sz="2400" b="1" dirty="0">
                <a:latin typeface="Times New Roman" panose="02020603050405020304" pitchFamily="18" charset="0"/>
              </a:rPr>
              <a:t>发出的所有</a:t>
            </a:r>
            <a:r>
              <a:rPr kumimoji="1" lang="zh-CN" altLang="en-US" sz="2400" b="1" dirty="0" smtClean="0">
                <a:latin typeface="Times New Roman" panose="02020603050405020304" pitchFamily="18" charset="0"/>
              </a:rPr>
              <a:t>的弧</a:t>
            </a:r>
            <a:r>
              <a:rPr kumimoji="1" lang="en-US" altLang="zh-CN" sz="2400" b="1" dirty="0">
                <a:latin typeface="Times New Roman" panose="02020603050405020304" pitchFamily="18" charset="0"/>
              </a:rPr>
              <a:t>(</a:t>
            </a:r>
            <a:r>
              <a:rPr kumimoji="1" lang="zh-CN" altLang="en-US" sz="2400" b="1" dirty="0">
                <a:solidFill>
                  <a:schemeClr val="hlink"/>
                </a:solidFill>
                <a:latin typeface="Times New Roman" panose="02020603050405020304" pitchFamily="18" charset="0"/>
              </a:rPr>
              <a:t>以</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为尾的弧</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buFont typeface="Wingdings" panose="05000000000000000000" pitchFamily="2" charset="2"/>
              <a:buNone/>
              <a:defRPr/>
            </a:pPr>
            <a:endParaRPr kumimoji="1" lang="zh-CN" altLang="en-US" sz="900" dirty="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边</a:t>
            </a:r>
            <a:r>
              <a:rPr kumimoji="1" lang="zh-CN" altLang="en-US" sz="2400" b="1" dirty="0">
                <a:solidFill>
                  <a:srgbClr val="FF0000"/>
                </a:solidFill>
                <a:latin typeface="Times New Roman" panose="02020603050405020304" pitchFamily="18" charset="0"/>
              </a:rPr>
              <a:t>结点：</a:t>
            </a:r>
            <a:r>
              <a:rPr kumimoji="1" lang="zh-CN" altLang="en-US" dirty="0">
                <a:solidFill>
                  <a:srgbClr val="FF0000"/>
                </a:solidFill>
                <a:latin typeface="Times New Roman" panose="02020603050405020304" pitchFamily="18" charset="0"/>
              </a:rPr>
              <a:t>  </a:t>
            </a:r>
          </a:p>
        </p:txBody>
      </p:sp>
      <p:sp>
        <p:nvSpPr>
          <p:cNvPr id="78851" name="Rectangle 5"/>
          <p:cNvSpPr/>
          <p:nvPr/>
        </p:nvSpPr>
        <p:spPr>
          <a:xfrm>
            <a:off x="4040311" y="4770364"/>
            <a:ext cx="4872038" cy="528637"/>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48" name="Line 6"/>
          <p:cNvSpPr>
            <a:spLocks noChangeShapeType="1"/>
          </p:cNvSpPr>
          <p:nvPr/>
        </p:nvSpPr>
        <p:spPr bwMode="auto">
          <a:xfrm>
            <a:off x="59453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73931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Text Box 8"/>
          <p:cNvSpPr txBox="1"/>
          <p:nvPr/>
        </p:nvSpPr>
        <p:spPr>
          <a:xfrm>
            <a:off x="6188199" y="4820964"/>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cost</a:t>
            </a:r>
          </a:p>
        </p:txBody>
      </p:sp>
      <p:sp>
        <p:nvSpPr>
          <p:cNvPr id="78855" name="Text Box 9"/>
          <p:cNvSpPr txBox="1"/>
          <p:nvPr/>
        </p:nvSpPr>
        <p:spPr>
          <a:xfrm>
            <a:off x="7850312" y="4760838"/>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link</a:t>
            </a:r>
          </a:p>
        </p:txBody>
      </p:sp>
      <p:sp>
        <p:nvSpPr>
          <p:cNvPr id="78856" name="Text Box 10"/>
          <p:cNvSpPr txBox="1"/>
          <p:nvPr/>
        </p:nvSpPr>
        <p:spPr>
          <a:xfrm>
            <a:off x="4349874" y="4760838"/>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dest</a:t>
            </a:r>
          </a:p>
        </p:txBody>
      </p:sp>
      <p:sp>
        <p:nvSpPr>
          <p:cNvPr id="78857" name="Text Box 11"/>
          <p:cNvSpPr txBox="1"/>
          <p:nvPr/>
        </p:nvSpPr>
        <p:spPr>
          <a:xfrm>
            <a:off x="4040312" y="4236963"/>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邻接点域</a:t>
            </a:r>
          </a:p>
        </p:txBody>
      </p:sp>
      <p:sp>
        <p:nvSpPr>
          <p:cNvPr id="78858" name="Text Box 12"/>
          <p:cNvSpPr txBox="1"/>
          <p:nvPr/>
        </p:nvSpPr>
        <p:spPr>
          <a:xfrm>
            <a:off x="7812211" y="4236963"/>
            <a:ext cx="1239838"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sp>
        <p:nvSpPr>
          <p:cNvPr id="78859" name="Text Box 13"/>
          <p:cNvSpPr txBox="1"/>
          <p:nvPr/>
        </p:nvSpPr>
        <p:spPr>
          <a:xfrm>
            <a:off x="5986586" y="4221088"/>
            <a:ext cx="1549400"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ea typeface="宋体" panose="02010600030101010101" pitchFamily="2" charset="-122"/>
              </a:rPr>
              <a:t>权值域</a:t>
            </a:r>
          </a:p>
        </p:txBody>
      </p:sp>
      <p:sp>
        <p:nvSpPr>
          <p:cNvPr id="78860" name="Rectangle 3"/>
          <p:cNvSpPr/>
          <p:nvPr/>
        </p:nvSpPr>
        <p:spPr>
          <a:xfrm>
            <a:off x="2386136" y="5622379"/>
            <a:ext cx="8534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buNone/>
              <a:defRPr/>
            </a:pPr>
            <a:r>
              <a:rPr lang="zh-CN" altLang="en-US" sz="2400" b="1" noProof="1">
                <a:solidFill>
                  <a:srgbClr val="FF0000"/>
                </a:solidFill>
                <a:latin typeface="Times New Roman" panose="02020603050405020304" pitchFamily="18" charset="0"/>
                <a:ea typeface="宋体" panose="02010600030101010101" pitchFamily="2" charset="-122"/>
              </a:rPr>
              <a:t>头结点：</a:t>
            </a:r>
            <a:r>
              <a:rPr lang="en-US" altLang="zh-CN" sz="2400" b="1" dirty="0">
                <a:solidFill>
                  <a:srgbClr val="FF0000"/>
                </a:solidFill>
                <a:latin typeface="Times New Roman" panose="02020603050405020304" pitchFamily="18" charset="0"/>
                <a:ea typeface="宋体" panose="02010600030101010101" pitchFamily="2" charset="-122"/>
              </a:rPr>
              <a:t/>
            </a:r>
            <a:br>
              <a:rPr lang="en-US" altLang="zh-CN" sz="2400" b="1" dirty="0">
                <a:solidFill>
                  <a:srgbClr val="FF0000"/>
                </a:solidFill>
                <a:latin typeface="Times New Roman" panose="02020603050405020304" pitchFamily="18" charset="0"/>
                <a:ea typeface="宋体" panose="02010600030101010101" pitchFamily="2" charset="-122"/>
              </a:rPr>
            </a:br>
            <a:r>
              <a:rPr lang="zh-CN" altLang="en-US" sz="2400" b="1" noProof="1">
                <a:solidFill>
                  <a:srgbClr val="FF0000"/>
                </a:solidFill>
                <a:latin typeface="Times New Roman" panose="02020603050405020304" pitchFamily="18" charset="0"/>
                <a:ea typeface="宋体" panose="02010600030101010101" pitchFamily="2" charset="-122"/>
              </a:rPr>
              <a:t>（顶点）</a:t>
            </a:r>
            <a:endParaRPr lang="zh-CN" altLang="en-US" sz="2800" noProof="1">
              <a:solidFill>
                <a:srgbClr val="FF0000"/>
              </a:solidFill>
              <a:ea typeface="宋体" panose="02010600030101010101" pitchFamily="2" charset="-122"/>
            </a:endParaRPr>
          </a:p>
        </p:txBody>
      </p:sp>
      <p:grpSp>
        <p:nvGrpSpPr>
          <p:cNvPr id="57357" name="Group 4"/>
          <p:cNvGrpSpPr>
            <a:grpSpLocks/>
          </p:cNvGrpSpPr>
          <p:nvPr/>
        </p:nvGrpSpPr>
        <p:grpSpPr bwMode="auto">
          <a:xfrm>
            <a:off x="4100637" y="5427116"/>
            <a:ext cx="4811713" cy="1295400"/>
            <a:chOff x="0" y="0"/>
            <a:chExt cx="2506" cy="780"/>
          </a:xfrm>
        </p:grpSpPr>
        <p:sp>
          <p:nvSpPr>
            <p:cNvPr id="78862" name="Rectangle 5"/>
            <p:cNvSpPr/>
            <p:nvPr/>
          </p:nvSpPr>
          <p:spPr>
            <a:xfrm>
              <a:off x="0" y="312"/>
              <a:ext cx="2001" cy="314"/>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59" name="Line 6"/>
            <p:cNvSpPr>
              <a:spLocks noChangeShapeType="1"/>
            </p:cNvSpPr>
            <p:nvPr/>
          </p:nvSpPr>
          <p:spPr bwMode="auto">
            <a:xfrm>
              <a:off x="971" y="3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7"/>
            <p:cNvSpPr txBox="1"/>
            <p:nvPr/>
          </p:nvSpPr>
          <p:spPr>
            <a:xfrm>
              <a:off x="1198"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3300"/>
                  </a:solidFill>
                  <a:latin typeface="Times New Roman" panose="02020603050405020304" pitchFamily="18" charset="0"/>
                  <a:ea typeface="宋体" panose="02010600030101010101" pitchFamily="2" charset="-122"/>
                </a:rPr>
                <a:t> adj</a:t>
              </a:r>
            </a:p>
          </p:txBody>
        </p:sp>
        <p:sp>
          <p:nvSpPr>
            <p:cNvPr id="78865" name="Text Box 8"/>
            <p:cNvSpPr txBox="1"/>
            <p:nvPr/>
          </p:nvSpPr>
          <p:spPr>
            <a:xfrm>
              <a:off x="180"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data</a:t>
              </a:r>
            </a:p>
          </p:txBody>
        </p:sp>
        <p:sp>
          <p:nvSpPr>
            <p:cNvPr id="78866" name="Text Box 9"/>
            <p:cNvSpPr txBox="1"/>
            <p:nvPr/>
          </p:nvSpPr>
          <p:spPr>
            <a:xfrm>
              <a:off x="55" y="0"/>
              <a:ext cx="1496"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顶点数据域</a:t>
              </a:r>
            </a:p>
          </p:txBody>
        </p:sp>
        <p:sp>
          <p:nvSpPr>
            <p:cNvPr id="78867" name="Text Box 10"/>
            <p:cNvSpPr txBox="1"/>
            <p:nvPr/>
          </p:nvSpPr>
          <p:spPr>
            <a:xfrm>
              <a:off x="1246" y="0"/>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grpSp>
      <p:sp>
        <p:nvSpPr>
          <p:cNvPr id="2" name="矩形 1"/>
          <p:cNvSpPr/>
          <p:nvPr/>
        </p:nvSpPr>
        <p:spPr>
          <a:xfrm>
            <a:off x="1428380" y="908307"/>
            <a:ext cx="9678140" cy="1384995"/>
          </a:xfrm>
          <a:prstGeom prst="rect">
            <a:avLst/>
          </a:prstGeom>
        </p:spPr>
        <p:txBody>
          <a:bodyPr wrap="square">
            <a:spAutoFit/>
          </a:bodyPr>
          <a:lstStyle/>
          <a:p>
            <a:r>
              <a:rPr lang="zh-CN" altLang="en-US" sz="2800" b="1" dirty="0">
                <a:solidFill>
                  <a:srgbClr val="080808"/>
                </a:solidFill>
                <a:latin typeface="+mn-ea"/>
                <a:ea typeface="+mn-ea"/>
              </a:rPr>
              <a:t>当图的边数少于顶点个数且顶点个数值较大时，图的邻接</a:t>
            </a:r>
            <a:r>
              <a:rPr lang="en-US" altLang="zh-CN" sz="2800" b="1" dirty="0" err="1">
                <a:solidFill>
                  <a:srgbClr val="080808"/>
                </a:solidFill>
                <a:latin typeface="+mn-ea"/>
                <a:ea typeface="+mn-ea"/>
              </a:rPr>
              <a:t>n×n</a:t>
            </a:r>
            <a:r>
              <a:rPr lang="zh-CN" altLang="en-US" sz="2800" b="1" dirty="0">
                <a:solidFill>
                  <a:srgbClr val="080808"/>
                </a:solidFill>
                <a:latin typeface="+mn-ea"/>
                <a:ea typeface="+mn-ea"/>
              </a:rPr>
              <a:t>矩阵的存储问题就变成了</a:t>
            </a:r>
            <a:r>
              <a:rPr lang="zh-CN" altLang="en-US" sz="2800" b="1" dirty="0">
                <a:solidFill>
                  <a:srgbClr val="0000FF"/>
                </a:solidFill>
                <a:latin typeface="+mn-ea"/>
                <a:ea typeface="+mn-ea"/>
              </a:rPr>
              <a:t>稀疏矩阵</a:t>
            </a:r>
            <a:r>
              <a:rPr lang="zh-CN" altLang="en-US" sz="2800" b="1" dirty="0">
                <a:solidFill>
                  <a:srgbClr val="080808"/>
                </a:solidFill>
                <a:latin typeface="+mn-ea"/>
                <a:ea typeface="+mn-ea"/>
              </a:rPr>
              <a:t>的存储问题，此时，</a:t>
            </a:r>
            <a:r>
              <a:rPr lang="zh-CN" altLang="en-US" sz="2800" b="1" dirty="0">
                <a:solidFill>
                  <a:srgbClr val="0000FF"/>
                </a:solidFill>
                <a:latin typeface="+mn-ea"/>
                <a:ea typeface="+mn-ea"/>
              </a:rPr>
              <a:t>邻接表就是一种较邻接矩阵更为有效的存储结构。</a:t>
            </a:r>
            <a:endParaRPr lang="zh-CN" altLang="en-US" sz="2800" b="1" dirty="0">
              <a:latin typeface="+mn-ea"/>
              <a:ea typeface="+mn-ea"/>
            </a:endParaRPr>
          </a:p>
        </p:txBody>
      </p:sp>
      <p:sp>
        <p:nvSpPr>
          <p:cNvPr id="21" name="Rectangle 3"/>
          <p:cNvSpPr txBox="1"/>
          <p:nvPr/>
        </p:nvSpPr>
        <p:spPr>
          <a:xfrm>
            <a:off x="758032" y="21356"/>
            <a:ext cx="8229600" cy="648283"/>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kumimoji="1" lang="zh-CN" altLang="en-US" sz="4000" b="1" dirty="0" smtClean="0">
                <a:solidFill>
                  <a:srgbClr val="0000FF"/>
                </a:solidFill>
                <a:latin typeface="Times New Roman" panose="02020603050405020304" pitchFamily="18" charset="0"/>
              </a:rPr>
              <a:t>邻接</a:t>
            </a:r>
            <a:r>
              <a:rPr kumimoji="1" lang="zh-CN" altLang="en-US" sz="4000" b="1" dirty="0">
                <a:solidFill>
                  <a:srgbClr val="0000FF"/>
                </a:solidFill>
                <a:latin typeface="Times New Roman" panose="02020603050405020304" pitchFamily="18" charset="0"/>
              </a:rPr>
              <a:t>表</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list)</a:t>
            </a:r>
            <a:endParaRPr kumimoji="1" lang="zh-CN" altLang="en-US"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99"/>
          <p:cNvGrpSpPr>
            <a:grpSpLocks/>
          </p:cNvGrpSpPr>
          <p:nvPr/>
        </p:nvGrpSpPr>
        <p:grpSpPr bwMode="auto">
          <a:xfrm>
            <a:off x="4822825" y="3976689"/>
            <a:ext cx="5524500" cy="1958975"/>
            <a:chOff x="0" y="0"/>
            <a:chExt cx="3480" cy="1234"/>
          </a:xfrm>
        </p:grpSpPr>
        <p:grpSp>
          <p:nvGrpSpPr>
            <p:cNvPr id="58387" name="Group 80"/>
            <p:cNvGrpSpPr>
              <a:grpSpLocks/>
            </p:cNvGrpSpPr>
            <p:nvPr/>
          </p:nvGrpSpPr>
          <p:grpSpPr bwMode="auto">
            <a:xfrm>
              <a:off x="888" y="1"/>
              <a:ext cx="1366" cy="343"/>
              <a:chOff x="0" y="0"/>
              <a:chExt cx="1366" cy="343"/>
            </a:xfrm>
          </p:grpSpPr>
          <p:grpSp>
            <p:nvGrpSpPr>
              <p:cNvPr id="58417" name="Group 19"/>
              <p:cNvGrpSpPr>
                <a:grpSpLocks/>
              </p:cNvGrpSpPr>
              <p:nvPr/>
            </p:nvGrpSpPr>
            <p:grpSpPr bwMode="auto">
              <a:xfrm>
                <a:off x="613" y="0"/>
                <a:ext cx="753" cy="343"/>
                <a:chOff x="0" y="0"/>
                <a:chExt cx="915" cy="312"/>
              </a:xfrm>
            </p:grpSpPr>
            <p:sp>
              <p:nvSpPr>
                <p:cNvPr id="58419"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8"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8" name="Group 81"/>
            <p:cNvGrpSpPr>
              <a:grpSpLocks/>
            </p:cNvGrpSpPr>
            <p:nvPr/>
          </p:nvGrpSpPr>
          <p:grpSpPr bwMode="auto">
            <a:xfrm>
              <a:off x="888" y="406"/>
              <a:ext cx="1366" cy="353"/>
              <a:chOff x="0" y="0"/>
              <a:chExt cx="1366" cy="353"/>
            </a:xfrm>
          </p:grpSpPr>
          <p:grpSp>
            <p:nvGrpSpPr>
              <p:cNvPr id="58410" name="Group 26"/>
              <p:cNvGrpSpPr>
                <a:grpSpLocks/>
              </p:cNvGrpSpPr>
              <p:nvPr/>
            </p:nvGrpSpPr>
            <p:grpSpPr bwMode="auto">
              <a:xfrm>
                <a:off x="613" y="0"/>
                <a:ext cx="753" cy="353"/>
                <a:chOff x="0" y="0"/>
                <a:chExt cx="915" cy="321"/>
              </a:xfrm>
            </p:grpSpPr>
            <p:sp>
              <p:nvSpPr>
                <p:cNvPr id="58412"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1"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9" name="Group 79"/>
            <p:cNvGrpSpPr>
              <a:grpSpLocks/>
            </p:cNvGrpSpPr>
            <p:nvPr/>
          </p:nvGrpSpPr>
          <p:grpSpPr bwMode="auto">
            <a:xfrm>
              <a:off x="0" y="33"/>
              <a:ext cx="1085" cy="1201"/>
              <a:chOff x="0" y="0"/>
              <a:chExt cx="1085" cy="1201"/>
            </a:xfrm>
          </p:grpSpPr>
          <p:sp>
            <p:nvSpPr>
              <p:cNvPr id="58401"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0937"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8390" name="Group 82"/>
            <p:cNvGrpSpPr>
              <a:grpSpLocks/>
            </p:cNvGrpSpPr>
            <p:nvPr/>
          </p:nvGrpSpPr>
          <p:grpSpPr bwMode="auto">
            <a:xfrm>
              <a:off x="2072" y="407"/>
              <a:ext cx="1357" cy="334"/>
              <a:chOff x="0" y="0"/>
              <a:chExt cx="1357" cy="334"/>
            </a:xfrm>
          </p:grpSpPr>
          <p:sp>
            <p:nvSpPr>
              <p:cNvPr id="58395"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19"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0"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 1</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1"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0</a:t>
              </a:r>
            </a:p>
          </p:txBody>
        </p:sp>
        <p:sp>
          <p:nvSpPr>
            <p:cNvPr id="80922" name="Text Box 78"/>
            <p:cNvSpPr txBox="1"/>
            <p:nvPr/>
          </p:nvSpPr>
          <p:spPr>
            <a:xfrm>
              <a:off x="720" y="754"/>
              <a:ext cx="4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solidFill>
                    <a:srgbClr val="FF0000"/>
                  </a:solidFill>
                  <a:latin typeface="宋体" panose="02010600030101010101" pitchFamily="2" charset="-122"/>
                  <a:ea typeface="宋体" panose="02010600030101010101" pitchFamily="2" charset="-122"/>
                </a:rPr>
                <a:t>∧</a:t>
              </a:r>
            </a:p>
          </p:txBody>
        </p:sp>
      </p:grpSp>
      <p:sp>
        <p:nvSpPr>
          <p:cNvPr id="80899" name="Text Box 83"/>
          <p:cNvSpPr txBox="1"/>
          <p:nvPr/>
        </p:nvSpPr>
        <p:spPr>
          <a:xfrm>
            <a:off x="1159468" y="756768"/>
            <a:ext cx="15938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b="1" noProof="1">
                <a:ea typeface="宋体" panose="02010600030101010101" pitchFamily="2" charset="-122"/>
              </a:rPr>
              <a:t>例：</a:t>
            </a:r>
          </a:p>
        </p:txBody>
      </p:sp>
      <p:grpSp>
        <p:nvGrpSpPr>
          <p:cNvPr id="58372" name="Group 84"/>
          <p:cNvGrpSpPr>
            <a:grpSpLocks/>
          </p:cNvGrpSpPr>
          <p:nvPr/>
        </p:nvGrpSpPr>
        <p:grpSpPr bwMode="auto">
          <a:xfrm>
            <a:off x="2398257" y="1209676"/>
            <a:ext cx="2286000" cy="2819400"/>
            <a:chOff x="0" y="0"/>
            <a:chExt cx="1584" cy="2208"/>
          </a:xfrm>
        </p:grpSpPr>
        <p:sp>
          <p:nvSpPr>
            <p:cNvPr id="80901" name="Oval 8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58374" name="Group 86"/>
            <p:cNvGrpSpPr>
              <a:grpSpLocks/>
            </p:cNvGrpSpPr>
            <p:nvPr/>
          </p:nvGrpSpPr>
          <p:grpSpPr bwMode="auto">
            <a:xfrm>
              <a:off x="368" y="0"/>
              <a:ext cx="336" cy="353"/>
              <a:chOff x="0" y="0"/>
              <a:chExt cx="360" cy="349"/>
            </a:xfrm>
          </p:grpSpPr>
          <p:sp>
            <p:nvSpPr>
              <p:cNvPr id="80913" name="AutoShape 8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4" name="Text Box 8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58375" name="Line 89"/>
            <p:cNvSpPr>
              <a:spLocks noChangeShapeType="1"/>
            </p:cNvSpPr>
            <p:nvPr/>
          </p:nvSpPr>
          <p:spPr bwMode="auto">
            <a:xfrm rot="8775436" flipH="1">
              <a:off x="227"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8376" name="Group 90"/>
            <p:cNvGrpSpPr>
              <a:grpSpLocks/>
            </p:cNvGrpSpPr>
            <p:nvPr/>
          </p:nvGrpSpPr>
          <p:grpSpPr bwMode="auto">
            <a:xfrm>
              <a:off x="336" y="1865"/>
              <a:ext cx="443" cy="343"/>
              <a:chOff x="0" y="0"/>
              <a:chExt cx="475" cy="339"/>
            </a:xfrm>
          </p:grpSpPr>
          <p:sp>
            <p:nvSpPr>
              <p:cNvPr id="80911" name="AutoShape 91"/>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2" name="Text Box 9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8377" name="Group 93"/>
            <p:cNvGrpSpPr>
              <a:grpSpLocks/>
            </p:cNvGrpSpPr>
            <p:nvPr/>
          </p:nvGrpSpPr>
          <p:grpSpPr bwMode="auto">
            <a:xfrm>
              <a:off x="336" y="919"/>
              <a:ext cx="443" cy="343"/>
              <a:chOff x="0" y="0"/>
              <a:chExt cx="475" cy="339"/>
            </a:xfrm>
          </p:grpSpPr>
          <p:sp>
            <p:nvSpPr>
              <p:cNvPr id="80909" name="AutoShape 94"/>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0" name="Text Box 9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58378" name="Line 96"/>
            <p:cNvSpPr>
              <a:spLocks noChangeShapeType="1"/>
            </p:cNvSpPr>
            <p:nvPr/>
          </p:nvSpPr>
          <p:spPr bwMode="auto">
            <a:xfrm rot="20779255" flipH="1">
              <a:off x="672" y="104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9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908" name="Text Box 98"/>
            <p:cNvSpPr txBox="1"/>
            <p:nvPr/>
          </p:nvSpPr>
          <p:spPr>
            <a:xfrm>
              <a:off x="912"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56" name="组合 96"/>
          <p:cNvGrpSpPr>
            <a:grpSpLocks/>
          </p:cNvGrpSpPr>
          <p:nvPr/>
        </p:nvGrpSpPr>
        <p:grpSpPr bwMode="auto">
          <a:xfrm>
            <a:off x="5965826" y="962026"/>
            <a:ext cx="2820987" cy="2171700"/>
            <a:chOff x="0" y="0"/>
            <a:chExt cx="2819847" cy="2171901"/>
          </a:xfrm>
        </p:grpSpPr>
        <p:graphicFrame>
          <p:nvGraphicFramePr>
            <p:cNvPr id="57"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8314"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 name="组合 62"/>
            <p:cNvGrpSpPr>
              <a:grpSpLocks/>
            </p:cNvGrpSpPr>
            <p:nvPr/>
          </p:nvGrpSpPr>
          <p:grpSpPr bwMode="auto">
            <a:xfrm>
              <a:off x="592160" y="353043"/>
              <a:ext cx="2000546" cy="1723741"/>
              <a:chOff x="0" y="-4931"/>
              <a:chExt cx="2000546" cy="1723741"/>
            </a:xfrm>
          </p:grpSpPr>
          <p:grpSp>
            <p:nvGrpSpPr>
              <p:cNvPr id="59" name="组合 60"/>
              <p:cNvGrpSpPr>
                <a:grpSpLocks/>
              </p:cNvGrpSpPr>
              <p:nvPr/>
            </p:nvGrpSpPr>
            <p:grpSpPr bwMode="auto">
              <a:xfrm>
                <a:off x="403021" y="-4931"/>
                <a:ext cx="1597525" cy="338585"/>
                <a:chOff x="-303" y="-4931"/>
                <a:chExt cx="1597525" cy="338585"/>
              </a:xfrm>
            </p:grpSpPr>
            <p:sp>
              <p:nvSpPr>
                <p:cNvPr id="64"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5"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6"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60" name="组合 61"/>
              <p:cNvGrpSpPr>
                <a:grpSpLocks/>
              </p:cNvGrpSpPr>
              <p:nvPr/>
            </p:nvGrpSpPr>
            <p:grpSpPr bwMode="auto">
              <a:xfrm>
                <a:off x="0" y="330919"/>
                <a:ext cx="426822" cy="1387891"/>
                <a:chOff x="0" y="0"/>
                <a:chExt cx="426822" cy="1387891"/>
              </a:xfrm>
            </p:grpSpPr>
            <p:sp>
              <p:nvSpPr>
                <p:cNvPr id="61"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2"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3"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slide(fromRigh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1959098" y="1096353"/>
            <a:ext cx="7772400" cy="685800"/>
          </a:xfrm>
        </p:spPr>
        <p:txBody>
          <a:bodyPr/>
          <a:lstStyle/>
          <a:p>
            <a:pPr eaLnBrk="1" hangingPunct="1">
              <a:buFont typeface="Wingdings" panose="05000000000000000000" pitchFamily="2" charset="2"/>
              <a:buNone/>
              <a:defRPr/>
            </a:pPr>
            <a:r>
              <a:rPr kumimoji="1" lang="zh-CN" altLang="en-US" b="1" dirty="0" smtClean="0"/>
              <a:t>例：</a:t>
            </a:r>
          </a:p>
        </p:txBody>
      </p:sp>
      <p:grpSp>
        <p:nvGrpSpPr>
          <p:cNvPr id="72707" name="Group 138"/>
          <p:cNvGrpSpPr>
            <a:grpSpLocks/>
          </p:cNvGrpSpPr>
          <p:nvPr/>
        </p:nvGrpSpPr>
        <p:grpSpPr bwMode="auto">
          <a:xfrm>
            <a:off x="2286000" y="3352800"/>
            <a:ext cx="7239000" cy="2655888"/>
            <a:chOff x="0" y="0"/>
            <a:chExt cx="4560" cy="1673"/>
          </a:xfrm>
        </p:grpSpPr>
        <p:grpSp>
          <p:nvGrpSpPr>
            <p:cNvPr id="59416" name="Group 109"/>
            <p:cNvGrpSpPr>
              <a:grpSpLocks/>
            </p:cNvGrpSpPr>
            <p:nvPr/>
          </p:nvGrpSpPr>
          <p:grpSpPr bwMode="auto">
            <a:xfrm>
              <a:off x="0" y="59"/>
              <a:ext cx="1102" cy="1525"/>
              <a:chOff x="0" y="0"/>
              <a:chExt cx="1102" cy="1525"/>
            </a:xfrm>
          </p:grpSpPr>
          <p:sp>
            <p:nvSpPr>
              <p:cNvPr id="83065" name="Text Box 5"/>
              <p:cNvSpPr txBox="1"/>
              <p:nvPr/>
            </p:nvSpPr>
            <p:spPr>
              <a:xfrm>
                <a:off x="0" y="37"/>
                <a:ext cx="467"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9514" name="Line 6"/>
              <p:cNvSpPr>
                <a:spLocks noChangeShapeType="1"/>
              </p:cNvSpPr>
              <p:nvPr/>
            </p:nvSpPr>
            <p:spPr bwMode="auto">
              <a:xfrm>
                <a:off x="324" y="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5" name="Line 7"/>
              <p:cNvSpPr>
                <a:spLocks noChangeShapeType="1"/>
              </p:cNvSpPr>
              <p:nvPr/>
            </p:nvSpPr>
            <p:spPr bwMode="auto">
              <a:xfrm>
                <a:off x="311" y="34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6" name="Line 8"/>
              <p:cNvSpPr>
                <a:spLocks noChangeShapeType="1"/>
              </p:cNvSpPr>
              <p:nvPr/>
            </p:nvSpPr>
            <p:spPr bwMode="auto">
              <a:xfrm>
                <a:off x="311" y="703"/>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7" name="Line 9"/>
              <p:cNvSpPr>
                <a:spLocks noChangeShapeType="1"/>
              </p:cNvSpPr>
              <p:nvPr/>
            </p:nvSpPr>
            <p:spPr bwMode="auto">
              <a:xfrm>
                <a:off x="311" y="1076"/>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8" name="Line 10"/>
              <p:cNvSpPr>
                <a:spLocks noChangeShapeType="1"/>
              </p:cNvSpPr>
              <p:nvPr/>
            </p:nvSpPr>
            <p:spPr bwMode="auto">
              <a:xfrm>
                <a:off x="1102" y="27"/>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9" name="Line 11"/>
              <p:cNvSpPr>
                <a:spLocks noChangeShapeType="1"/>
              </p:cNvSpPr>
              <p:nvPr/>
            </p:nvSpPr>
            <p:spPr bwMode="auto">
              <a:xfrm>
                <a:off x="311" y="10"/>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2"/>
              <p:cNvSpPr txBox="1"/>
              <p:nvPr/>
            </p:nvSpPr>
            <p:spPr>
              <a:xfrm>
                <a:off x="427" y="38"/>
                <a:ext cx="389"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a:p>
                <a:pPr marL="0" indent="0" algn="just">
                  <a:spcBef>
                    <a:spcPct val="0"/>
                  </a:spcBef>
                  <a:buClr>
                    <a:srgbClr val="000000"/>
                  </a:buClr>
                  <a:buNone/>
                  <a:defRPr/>
                </a:pPr>
                <a:endParaRPr lang="en-US" altLang="zh-CN" sz="900" b="1" noProof="1">
                  <a:latin typeface="宋体" panose="02010600030101010101" pitchFamily="2" charset="-122"/>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9521" name="Line 13"/>
              <p:cNvSpPr>
                <a:spLocks noChangeShapeType="1"/>
              </p:cNvSpPr>
              <p:nvPr/>
            </p:nvSpPr>
            <p:spPr bwMode="auto">
              <a:xfrm>
                <a:off x="311"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2" name="Line 14"/>
              <p:cNvSpPr>
                <a:spLocks noChangeShapeType="1"/>
              </p:cNvSpPr>
              <p:nvPr/>
            </p:nvSpPr>
            <p:spPr bwMode="auto">
              <a:xfrm>
                <a:off x="311" y="143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3" name="Line 15"/>
              <p:cNvSpPr>
                <a:spLocks noChangeShapeType="1"/>
              </p:cNvSpPr>
              <p:nvPr/>
            </p:nvSpPr>
            <p:spPr bwMode="auto">
              <a:xfrm>
                <a:off x="1102"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4" name="Line 16"/>
              <p:cNvSpPr>
                <a:spLocks noChangeShapeType="1"/>
              </p:cNvSpPr>
              <p:nvPr/>
            </p:nvSpPr>
            <p:spPr bwMode="auto">
              <a:xfrm>
                <a:off x="713" y="10"/>
                <a:ext cx="0" cy="14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137"/>
            <p:cNvGrpSpPr>
              <a:grpSpLocks/>
            </p:cNvGrpSpPr>
            <p:nvPr/>
          </p:nvGrpSpPr>
          <p:grpSpPr bwMode="auto">
            <a:xfrm>
              <a:off x="934" y="1248"/>
              <a:ext cx="3626" cy="425"/>
              <a:chOff x="0" y="0"/>
              <a:chExt cx="3626" cy="425"/>
            </a:xfrm>
          </p:grpSpPr>
          <p:grpSp>
            <p:nvGrpSpPr>
              <p:cNvPr id="59491" name="Group 35"/>
              <p:cNvGrpSpPr>
                <a:grpSpLocks/>
              </p:cNvGrpSpPr>
              <p:nvPr/>
            </p:nvGrpSpPr>
            <p:grpSpPr bwMode="auto">
              <a:xfrm>
                <a:off x="466" y="0"/>
                <a:ext cx="791" cy="366"/>
                <a:chOff x="0" y="0"/>
                <a:chExt cx="915" cy="321"/>
              </a:xfrm>
            </p:grpSpPr>
            <p:sp>
              <p:nvSpPr>
                <p:cNvPr id="59508" name="Line 36"/>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9" name="Line 37"/>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0" name="Line 38"/>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1" name="Line 39"/>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2" name="Line 40"/>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92" name="Line 44"/>
              <p:cNvSpPr>
                <a:spLocks noChangeShapeType="1"/>
              </p:cNvSpPr>
              <p:nvPr/>
            </p:nvSpPr>
            <p:spPr bwMode="auto">
              <a:xfrm>
                <a:off x="0" y="97"/>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3" name="Line 48"/>
              <p:cNvSpPr>
                <a:spLocks noChangeShapeType="1"/>
              </p:cNvSpPr>
              <p:nvPr/>
            </p:nvSpPr>
            <p:spPr bwMode="auto">
              <a:xfrm>
                <a:off x="1152" y="158"/>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4" name="Line 67"/>
              <p:cNvSpPr>
                <a:spLocks noChangeShapeType="1"/>
              </p:cNvSpPr>
              <p:nvPr/>
            </p:nvSpPr>
            <p:spPr bwMode="auto">
              <a:xfrm>
                <a:off x="1633"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5" name="Line 68"/>
              <p:cNvSpPr>
                <a:spLocks noChangeShapeType="1"/>
              </p:cNvSpPr>
              <p:nvPr/>
            </p:nvSpPr>
            <p:spPr bwMode="auto">
              <a:xfrm>
                <a:off x="241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6" name="Line 69"/>
              <p:cNvSpPr>
                <a:spLocks noChangeShapeType="1"/>
              </p:cNvSpPr>
              <p:nvPr/>
            </p:nvSpPr>
            <p:spPr bwMode="auto">
              <a:xfrm>
                <a:off x="1633"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7" name="Line 70"/>
              <p:cNvSpPr>
                <a:spLocks noChangeShapeType="1"/>
              </p:cNvSpPr>
              <p:nvPr/>
            </p:nvSpPr>
            <p:spPr bwMode="auto">
              <a:xfrm>
                <a:off x="2022"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8" name="Line 74"/>
              <p:cNvSpPr>
                <a:spLocks noChangeShapeType="1"/>
              </p:cNvSpPr>
              <p:nvPr/>
            </p:nvSpPr>
            <p:spPr bwMode="auto">
              <a:xfrm>
                <a:off x="2279" y="175"/>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9" name="Line 93"/>
              <p:cNvSpPr>
                <a:spLocks noChangeShapeType="1"/>
              </p:cNvSpPr>
              <p:nvPr/>
            </p:nvSpPr>
            <p:spPr bwMode="auto">
              <a:xfrm>
                <a:off x="2761"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0" name="Line 94"/>
              <p:cNvSpPr>
                <a:spLocks noChangeShapeType="1"/>
              </p:cNvSpPr>
              <p:nvPr/>
            </p:nvSpPr>
            <p:spPr bwMode="auto">
              <a:xfrm>
                <a:off x="3539"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1" name="Line 95"/>
              <p:cNvSpPr>
                <a:spLocks noChangeShapeType="1"/>
              </p:cNvSpPr>
              <p:nvPr/>
            </p:nvSpPr>
            <p:spPr bwMode="auto">
              <a:xfrm>
                <a:off x="276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2" name="Line 96"/>
              <p:cNvSpPr>
                <a:spLocks noChangeShapeType="1"/>
              </p:cNvSpPr>
              <p:nvPr/>
            </p:nvSpPr>
            <p:spPr bwMode="auto">
              <a:xfrm>
                <a:off x="3150"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5" name="Text Box 97"/>
              <p:cNvSpPr txBox="1"/>
              <p:nvPr/>
            </p:nvSpPr>
            <p:spPr>
              <a:xfrm>
                <a:off x="2848" y="36"/>
                <a:ext cx="778"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12" name="Text Box 101"/>
              <p:cNvSpPr txBox="1"/>
              <p:nvPr/>
            </p:nvSpPr>
            <p:spPr>
              <a:xfrm>
                <a:off x="549" y="31"/>
                <a:ext cx="389"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13" name="Text Box 105"/>
              <p:cNvSpPr txBox="1"/>
              <p:nvPr/>
            </p:nvSpPr>
            <p:spPr>
              <a:xfrm>
                <a:off x="1701" y="31"/>
                <a:ext cx="389" cy="34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9506" name="Line 66"/>
              <p:cNvSpPr>
                <a:spLocks noChangeShapeType="1"/>
              </p:cNvSpPr>
              <p:nvPr/>
            </p:nvSpPr>
            <p:spPr bwMode="auto">
              <a:xfrm>
                <a:off x="1646"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7" name="Line 92"/>
              <p:cNvSpPr>
                <a:spLocks noChangeShapeType="1"/>
              </p:cNvSpPr>
              <p:nvPr/>
            </p:nvSpPr>
            <p:spPr bwMode="auto">
              <a:xfrm>
                <a:off x="2774"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8" name="Group 136"/>
            <p:cNvGrpSpPr>
              <a:grpSpLocks/>
            </p:cNvGrpSpPr>
            <p:nvPr/>
          </p:nvGrpSpPr>
          <p:grpSpPr bwMode="auto">
            <a:xfrm>
              <a:off x="934" y="811"/>
              <a:ext cx="3626" cy="389"/>
              <a:chOff x="0" y="0"/>
              <a:chExt cx="3626" cy="389"/>
            </a:xfrm>
          </p:grpSpPr>
          <p:grpSp>
            <p:nvGrpSpPr>
              <p:cNvPr id="59467" name="Group 29"/>
              <p:cNvGrpSpPr>
                <a:grpSpLocks/>
              </p:cNvGrpSpPr>
              <p:nvPr/>
            </p:nvGrpSpPr>
            <p:grpSpPr bwMode="auto">
              <a:xfrm>
                <a:off x="466" y="0"/>
                <a:ext cx="791" cy="356"/>
                <a:chOff x="0" y="0"/>
                <a:chExt cx="915" cy="312"/>
              </a:xfrm>
            </p:grpSpPr>
            <p:sp>
              <p:nvSpPr>
                <p:cNvPr id="59486" name="Line 3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7" name="Line 3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8" name="Line 3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9" name="Line 3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0" name="Line 3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68" name="Line 43"/>
              <p:cNvSpPr>
                <a:spLocks noChangeShapeType="1"/>
              </p:cNvSpPr>
              <p:nvPr/>
            </p:nvSpPr>
            <p:spPr bwMode="auto">
              <a:xfrm>
                <a:off x="0" y="129"/>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69" name="Line 47"/>
              <p:cNvSpPr>
                <a:spLocks noChangeShapeType="1"/>
              </p:cNvSpPr>
              <p:nvPr/>
            </p:nvSpPr>
            <p:spPr bwMode="auto">
              <a:xfrm>
                <a:off x="1152" y="15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0" name="Group 60"/>
              <p:cNvGrpSpPr>
                <a:grpSpLocks/>
              </p:cNvGrpSpPr>
              <p:nvPr/>
            </p:nvGrpSpPr>
            <p:grpSpPr bwMode="auto">
              <a:xfrm>
                <a:off x="1633" y="10"/>
                <a:ext cx="791" cy="355"/>
                <a:chOff x="0" y="0"/>
                <a:chExt cx="915" cy="312"/>
              </a:xfrm>
            </p:grpSpPr>
            <p:sp>
              <p:nvSpPr>
                <p:cNvPr id="59481" name="Line 61"/>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Line 62"/>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3" name="Line 63"/>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4" name="Line 64"/>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5" name="Line 65"/>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71" name="Line 73"/>
              <p:cNvSpPr>
                <a:spLocks noChangeShapeType="1"/>
              </p:cNvSpPr>
              <p:nvPr/>
            </p:nvSpPr>
            <p:spPr bwMode="auto">
              <a:xfrm>
                <a:off x="2279" y="170"/>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2" name="Group 86"/>
              <p:cNvGrpSpPr>
                <a:grpSpLocks/>
              </p:cNvGrpSpPr>
              <p:nvPr/>
            </p:nvGrpSpPr>
            <p:grpSpPr bwMode="auto">
              <a:xfrm>
                <a:off x="2761" y="10"/>
                <a:ext cx="791" cy="355"/>
                <a:chOff x="0" y="0"/>
                <a:chExt cx="915" cy="312"/>
              </a:xfrm>
            </p:grpSpPr>
            <p:sp>
              <p:nvSpPr>
                <p:cNvPr id="59476" name="Line 87"/>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88"/>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89"/>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90"/>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91"/>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8"/>
              <p:cNvSpPr txBox="1"/>
              <p:nvPr/>
            </p:nvSpPr>
            <p:spPr>
              <a:xfrm>
                <a:off x="2848" y="32"/>
                <a:ext cx="778"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26" name="Text Box 102"/>
              <p:cNvSpPr txBox="1"/>
              <p:nvPr/>
            </p:nvSpPr>
            <p:spPr>
              <a:xfrm>
                <a:off x="549" y="0"/>
                <a:ext cx="389" cy="29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27" name="Text Box 106"/>
              <p:cNvSpPr txBox="1"/>
              <p:nvPr/>
            </p:nvSpPr>
            <p:spPr>
              <a:xfrm>
                <a:off x="1706" y="5"/>
                <a:ext cx="389" cy="32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419" name="Group 135"/>
            <p:cNvGrpSpPr>
              <a:grpSpLocks/>
            </p:cNvGrpSpPr>
            <p:nvPr/>
          </p:nvGrpSpPr>
          <p:grpSpPr bwMode="auto">
            <a:xfrm>
              <a:off x="934" y="396"/>
              <a:ext cx="3588" cy="372"/>
              <a:chOff x="0" y="0"/>
              <a:chExt cx="3588" cy="372"/>
            </a:xfrm>
          </p:grpSpPr>
          <p:grpSp>
            <p:nvGrpSpPr>
              <p:cNvPr id="59445" name="Group 23"/>
              <p:cNvGrpSpPr>
                <a:grpSpLocks/>
              </p:cNvGrpSpPr>
              <p:nvPr/>
            </p:nvGrpSpPr>
            <p:grpSpPr bwMode="auto">
              <a:xfrm>
                <a:off x="466" y="0"/>
                <a:ext cx="791" cy="365"/>
                <a:chOff x="0" y="0"/>
                <a:chExt cx="915" cy="321"/>
              </a:xfrm>
            </p:grpSpPr>
            <p:sp>
              <p:nvSpPr>
                <p:cNvPr id="59462" name="Line 24"/>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25"/>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26"/>
                <p:cNvSpPr>
                  <a:spLocks noChangeShapeType="1"/>
                </p:cNvSpPr>
                <p:nvPr/>
              </p:nvSpPr>
              <p:spPr bwMode="auto">
                <a:xfrm>
                  <a:off x="915"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27"/>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28"/>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46" name="Line 42"/>
              <p:cNvSpPr>
                <a:spLocks noChangeShapeType="1"/>
              </p:cNvSpPr>
              <p:nvPr/>
            </p:nvSpPr>
            <p:spPr bwMode="auto">
              <a:xfrm>
                <a:off x="0" y="195"/>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7" name="Line 46"/>
              <p:cNvSpPr>
                <a:spLocks noChangeShapeType="1"/>
              </p:cNvSpPr>
              <p:nvPr/>
            </p:nvSpPr>
            <p:spPr bwMode="auto">
              <a:xfrm>
                <a:off x="1152" y="130"/>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8" name="Line 56"/>
              <p:cNvSpPr>
                <a:spLocks noChangeShapeType="1"/>
              </p:cNvSpPr>
              <p:nvPr/>
            </p:nvSpPr>
            <p:spPr bwMode="auto">
              <a:xfrm>
                <a:off x="1620"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2411"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58"/>
              <p:cNvSpPr>
                <a:spLocks noChangeShapeType="1"/>
              </p:cNvSpPr>
              <p:nvPr/>
            </p:nvSpPr>
            <p:spPr bwMode="auto">
              <a:xfrm>
                <a:off x="1620"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Line 59"/>
              <p:cNvSpPr>
                <a:spLocks noChangeShapeType="1"/>
              </p:cNvSpPr>
              <p:nvPr/>
            </p:nvSpPr>
            <p:spPr bwMode="auto">
              <a:xfrm>
                <a:off x="200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Line 72"/>
              <p:cNvSpPr>
                <a:spLocks noChangeShapeType="1"/>
              </p:cNvSpPr>
              <p:nvPr/>
            </p:nvSpPr>
            <p:spPr bwMode="auto">
              <a:xfrm>
                <a:off x="2279" y="147"/>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53" name="Line 82"/>
              <p:cNvSpPr>
                <a:spLocks noChangeShapeType="1"/>
              </p:cNvSpPr>
              <p:nvPr/>
            </p:nvSpPr>
            <p:spPr bwMode="auto">
              <a:xfrm>
                <a:off x="2748"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Line 83"/>
              <p:cNvSpPr>
                <a:spLocks noChangeShapeType="1"/>
              </p:cNvSpPr>
              <p:nvPr/>
            </p:nvSpPr>
            <p:spPr bwMode="auto">
              <a:xfrm>
                <a:off x="353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Line 84"/>
              <p:cNvSpPr>
                <a:spLocks noChangeShapeType="1"/>
              </p:cNvSpPr>
              <p:nvPr/>
            </p:nvSpPr>
            <p:spPr bwMode="auto">
              <a:xfrm>
                <a:off x="2748"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85"/>
              <p:cNvSpPr>
                <a:spLocks noChangeShapeType="1"/>
              </p:cNvSpPr>
              <p:nvPr/>
            </p:nvSpPr>
            <p:spPr bwMode="auto">
              <a:xfrm>
                <a:off x="3137"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9"/>
              <p:cNvSpPr txBox="1"/>
              <p:nvPr/>
            </p:nvSpPr>
            <p:spPr>
              <a:xfrm>
                <a:off x="2810" y="0"/>
                <a:ext cx="778" cy="31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10" name="Text Box 104"/>
              <p:cNvSpPr txBox="1"/>
              <p:nvPr/>
            </p:nvSpPr>
            <p:spPr>
              <a:xfrm>
                <a:off x="549" y="28"/>
                <a:ext cx="389" cy="3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11" name="Text Box 107"/>
              <p:cNvSpPr txBox="1"/>
              <p:nvPr/>
            </p:nvSpPr>
            <p:spPr>
              <a:xfrm>
                <a:off x="1701" y="0"/>
                <a:ext cx="389"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9460" name="Line 55"/>
              <p:cNvSpPr>
                <a:spLocks noChangeShapeType="1"/>
              </p:cNvSpPr>
              <p:nvPr/>
            </p:nvSpPr>
            <p:spPr bwMode="auto">
              <a:xfrm>
                <a:off x="1633"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81"/>
              <p:cNvSpPr>
                <a:spLocks noChangeShapeType="1"/>
              </p:cNvSpPr>
              <p:nvPr/>
            </p:nvSpPr>
            <p:spPr bwMode="auto">
              <a:xfrm>
                <a:off x="2761"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20" name="Group 134"/>
            <p:cNvGrpSpPr>
              <a:grpSpLocks/>
            </p:cNvGrpSpPr>
            <p:nvPr/>
          </p:nvGrpSpPr>
          <p:grpSpPr bwMode="auto">
            <a:xfrm>
              <a:off x="934" y="0"/>
              <a:ext cx="3626" cy="384"/>
              <a:chOff x="0" y="0"/>
              <a:chExt cx="3626" cy="384"/>
            </a:xfrm>
          </p:grpSpPr>
          <p:grpSp>
            <p:nvGrpSpPr>
              <p:cNvPr id="59421" name="Group 17"/>
              <p:cNvGrpSpPr>
                <a:grpSpLocks/>
              </p:cNvGrpSpPr>
              <p:nvPr/>
            </p:nvGrpSpPr>
            <p:grpSpPr bwMode="auto">
              <a:xfrm>
                <a:off x="466" y="1"/>
                <a:ext cx="791" cy="355"/>
                <a:chOff x="0" y="0"/>
                <a:chExt cx="915" cy="312"/>
              </a:xfrm>
            </p:grpSpPr>
            <p:sp>
              <p:nvSpPr>
                <p:cNvPr id="59440" name="Line 18"/>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19"/>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20"/>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21"/>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22"/>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2" name="Line 41"/>
              <p:cNvSpPr>
                <a:spLocks noChangeShapeType="1"/>
              </p:cNvSpPr>
              <p:nvPr/>
            </p:nvSpPr>
            <p:spPr bwMode="auto">
              <a:xfrm>
                <a:off x="0" y="24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3" name="Line 45"/>
              <p:cNvSpPr>
                <a:spLocks noChangeShapeType="1"/>
              </p:cNvSpPr>
              <p:nvPr/>
            </p:nvSpPr>
            <p:spPr bwMode="auto">
              <a:xfrm>
                <a:off x="1152" y="161"/>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4" name="Group 49"/>
              <p:cNvGrpSpPr>
                <a:grpSpLocks/>
              </p:cNvGrpSpPr>
              <p:nvPr/>
            </p:nvGrpSpPr>
            <p:grpSpPr bwMode="auto">
              <a:xfrm>
                <a:off x="1620" y="1"/>
                <a:ext cx="791" cy="355"/>
                <a:chOff x="0" y="0"/>
                <a:chExt cx="915" cy="312"/>
              </a:xfrm>
            </p:grpSpPr>
            <p:sp>
              <p:nvSpPr>
                <p:cNvPr id="59435" name="Line 5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5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5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5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5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5" name="Line 71"/>
              <p:cNvSpPr>
                <a:spLocks noChangeShapeType="1"/>
              </p:cNvSpPr>
              <p:nvPr/>
            </p:nvSpPr>
            <p:spPr bwMode="auto">
              <a:xfrm>
                <a:off x="2279" y="179"/>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6" name="Group 75"/>
              <p:cNvGrpSpPr>
                <a:grpSpLocks/>
              </p:cNvGrpSpPr>
              <p:nvPr/>
            </p:nvGrpSpPr>
            <p:grpSpPr bwMode="auto">
              <a:xfrm>
                <a:off x="2748" y="1"/>
                <a:ext cx="791" cy="355"/>
                <a:chOff x="0" y="0"/>
                <a:chExt cx="915" cy="312"/>
              </a:xfrm>
            </p:grpSpPr>
            <p:sp>
              <p:nvSpPr>
                <p:cNvPr id="59430" name="Line 76"/>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77"/>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78"/>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79"/>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80"/>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9" name="Text Box 100"/>
              <p:cNvSpPr txBox="1"/>
              <p:nvPr/>
            </p:nvSpPr>
            <p:spPr>
              <a:xfrm>
                <a:off x="2848" y="0"/>
                <a:ext cx="778"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2980" name="Text Box 103"/>
              <p:cNvSpPr txBox="1"/>
              <p:nvPr/>
            </p:nvSpPr>
            <p:spPr>
              <a:xfrm>
                <a:off x="549"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2981" name="Text Box 108"/>
              <p:cNvSpPr txBox="1"/>
              <p:nvPr/>
            </p:nvSpPr>
            <p:spPr>
              <a:xfrm>
                <a:off x="1701"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grpSp>
        <p:nvGrpSpPr>
          <p:cNvPr id="59396" name="Group 114"/>
          <p:cNvGrpSpPr>
            <a:grpSpLocks/>
          </p:cNvGrpSpPr>
          <p:nvPr/>
        </p:nvGrpSpPr>
        <p:grpSpPr bwMode="auto">
          <a:xfrm>
            <a:off x="4616450" y="782684"/>
            <a:ext cx="2959100" cy="2262187"/>
            <a:chOff x="0" y="0"/>
            <a:chExt cx="2160" cy="1560"/>
          </a:xfrm>
        </p:grpSpPr>
        <p:grpSp>
          <p:nvGrpSpPr>
            <p:cNvPr id="59397" name="Group 115"/>
            <p:cNvGrpSpPr>
              <a:grpSpLocks/>
            </p:cNvGrpSpPr>
            <p:nvPr/>
          </p:nvGrpSpPr>
          <p:grpSpPr bwMode="auto">
            <a:xfrm>
              <a:off x="1440" y="597"/>
              <a:ext cx="475" cy="339"/>
              <a:chOff x="0" y="0"/>
              <a:chExt cx="475" cy="339"/>
            </a:xfrm>
          </p:grpSpPr>
          <p:sp>
            <p:nvSpPr>
              <p:cNvPr id="82966" name="AutoShape 1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7" name="Text Box 11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9398" name="Group 118"/>
            <p:cNvGrpSpPr>
              <a:grpSpLocks/>
            </p:cNvGrpSpPr>
            <p:nvPr/>
          </p:nvGrpSpPr>
          <p:grpSpPr bwMode="auto">
            <a:xfrm>
              <a:off x="720" y="0"/>
              <a:ext cx="475" cy="339"/>
              <a:chOff x="0" y="0"/>
              <a:chExt cx="475" cy="339"/>
            </a:xfrm>
          </p:grpSpPr>
          <p:sp>
            <p:nvSpPr>
              <p:cNvPr id="82964" name="AutoShape 11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5" name="Text Box 120"/>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399" name="Group 121"/>
            <p:cNvGrpSpPr>
              <a:grpSpLocks/>
            </p:cNvGrpSpPr>
            <p:nvPr/>
          </p:nvGrpSpPr>
          <p:grpSpPr bwMode="auto">
            <a:xfrm>
              <a:off x="0" y="597"/>
              <a:ext cx="475" cy="339"/>
              <a:chOff x="0" y="0"/>
              <a:chExt cx="475" cy="339"/>
            </a:xfrm>
          </p:grpSpPr>
          <p:sp>
            <p:nvSpPr>
              <p:cNvPr id="82962" name="AutoShape 12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3" name="Text Box 1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9400" name="Group 124"/>
            <p:cNvGrpSpPr>
              <a:grpSpLocks/>
            </p:cNvGrpSpPr>
            <p:nvPr/>
          </p:nvGrpSpPr>
          <p:grpSpPr bwMode="auto">
            <a:xfrm>
              <a:off x="720" y="1092"/>
              <a:ext cx="475" cy="339"/>
              <a:chOff x="0" y="0"/>
              <a:chExt cx="475" cy="339"/>
            </a:xfrm>
          </p:grpSpPr>
          <p:sp>
            <p:nvSpPr>
              <p:cNvPr id="82960" name="AutoShape 125"/>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1" name="Text Box 126"/>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59401" name="Line 127"/>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128"/>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129"/>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30"/>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31"/>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132"/>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33"/>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a:spLocks noGrp="1" noChangeArrowheads="1"/>
          </p:cNvSpPr>
          <p:nvPr>
            <p:ph type="body" idx="4294967295"/>
          </p:nvPr>
        </p:nvSpPr>
        <p:spPr>
          <a:xfrm>
            <a:off x="432048" y="966691"/>
            <a:ext cx="11496600" cy="5584825"/>
          </a:xfrm>
        </p:spPr>
        <p:txBody>
          <a:bodyPr/>
          <a:lstStyle/>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 </a:t>
            </a:r>
            <a:r>
              <a:rPr kumimoji="1" lang="zh-CN" altLang="en-US" sz="2400" b="1" dirty="0">
                <a:latin typeface="Times New Roman" panose="02020603050405020304" pitchFamily="18" charset="0"/>
              </a:rPr>
              <a:t>若无向图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dirty="0">
                <a:latin typeface="Times New Roman" panose="02020603050405020304" pitchFamily="18" charset="0"/>
              </a:rPr>
              <a:t>2</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个边结点；若有向图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a:t>
            </a:r>
            <a:r>
              <a:rPr kumimoji="1" lang="zh-CN" altLang="en-US" sz="2400" b="1" dirty="0">
                <a:solidFill>
                  <a:schemeClr val="folHlink"/>
                </a:solidFill>
                <a:latin typeface="Times New Roman" panose="02020603050405020304" pitchFamily="18" charset="0"/>
              </a:rPr>
              <a:t>空间代价</a:t>
            </a:r>
            <a:r>
              <a:rPr kumimoji="1" lang="en-US" altLang="zh-CN" sz="2400" b="1" dirty="0">
                <a:solidFill>
                  <a:schemeClr val="folHlink"/>
                </a:solidFill>
                <a:latin typeface="Times New Roman" panose="02020603050405020304" pitchFamily="18" charset="0"/>
              </a:rPr>
              <a:t>O(</a:t>
            </a:r>
            <a:r>
              <a:rPr kumimoji="1" lang="en-US" altLang="zh-CN" sz="2400" b="1" dirty="0" err="1">
                <a:solidFill>
                  <a:schemeClr val="folHlink"/>
                </a:solidFill>
                <a:latin typeface="Times New Roman" panose="02020603050405020304" pitchFamily="18" charset="0"/>
              </a:rPr>
              <a:t>n+e</a:t>
            </a:r>
            <a:r>
              <a:rPr kumimoji="1" lang="en-US" altLang="zh-CN" sz="2400" b="1" dirty="0">
                <a:solidFill>
                  <a:schemeClr val="folHlink"/>
                </a:solidFill>
                <a:latin typeface="Times New Roman" panose="02020603050405020304" pitchFamily="18" charset="0"/>
              </a:rPr>
              <a:t>)</a:t>
            </a:r>
            <a:r>
              <a:rPr kumimoji="1" lang="zh-CN" altLang="en-US" sz="2400" b="1" dirty="0">
                <a:solidFill>
                  <a:schemeClr val="folHlink"/>
                </a:solidFill>
                <a:latin typeface="Times New Roman" panose="02020603050405020304" pitchFamily="18" charset="0"/>
              </a:rPr>
              <a:t>，故空间利用率高</a:t>
            </a:r>
            <a:r>
              <a:rPr kumimoji="1" lang="zh-CN" altLang="en-US" sz="2400" b="1" dirty="0">
                <a:latin typeface="楷体_GB2312" pitchFamily="49" charset="-122"/>
              </a:rPr>
              <a:t>。</a:t>
            </a:r>
            <a:r>
              <a:rPr kumimoji="1" lang="en-US" altLang="zh-CN" sz="700" b="1" dirty="0">
                <a:latin typeface="Times New Roman" panose="02020603050405020304" pitchFamily="18" charset="0"/>
              </a:rPr>
              <a:t>.</a:t>
            </a:r>
          </a:p>
          <a:p>
            <a:pPr algn="just"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(2) </a:t>
            </a:r>
            <a:r>
              <a:rPr kumimoji="1" lang="zh-CN" altLang="en-US" sz="2400" b="1" dirty="0">
                <a:latin typeface="Times New Roman" panose="02020603050405020304" pitchFamily="18" charset="0"/>
              </a:rPr>
              <a:t>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TD(v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OD(v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，不能直接求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。为便于求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可另外建立</a:t>
            </a:r>
            <a:r>
              <a:rPr kumimoji="1" lang="zh-CN" altLang="en-US" sz="2400" b="1" dirty="0">
                <a:solidFill>
                  <a:schemeClr val="folHlink"/>
                </a:solidFill>
              </a:rPr>
              <a:t>有向图的逆邻接表</a:t>
            </a:r>
            <a:r>
              <a:rPr kumimoji="1" lang="zh-CN" altLang="en-US" sz="2400" b="1" dirty="0"/>
              <a:t>。</a:t>
            </a:r>
            <a:endParaRPr kumimoji="1" lang="en-US" altLang="zh-CN" sz="2400" b="1" dirty="0"/>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(3)</a:t>
            </a:r>
            <a:r>
              <a:rPr lang="zh-CN" altLang="en-US" sz="2400" b="1" noProof="1">
                <a:latin typeface="Times New Roman" panose="02020603050405020304" pitchFamily="18" charset="0"/>
                <a:ea typeface="宋体" panose="02010600030101010101" pitchFamily="2" charset="-122"/>
              </a:rPr>
              <a:t> 容易寻找顶点的邻接点，但判断两顶点间是否有边或弧，需搜索两结点对应的单链表。</a:t>
            </a:r>
            <a:endParaRPr lang="en-US" altLang="zh-CN" sz="2400" b="1" noProof="1">
              <a:latin typeface="Times New Roman" panose="02020603050405020304" pitchFamily="18" charset="0"/>
              <a:ea typeface="宋体" panose="02010600030101010101" pitchFamily="2" charset="-122"/>
            </a:endParaRPr>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(4) </a:t>
            </a:r>
            <a:r>
              <a:rPr lang="zh-CN" altLang="en-US" sz="2400" b="1" noProof="1">
                <a:latin typeface="Times New Roman" panose="02020603050405020304" pitchFamily="18" charset="0"/>
                <a:ea typeface="宋体" panose="02010600030101010101" pitchFamily="2" charset="-122"/>
              </a:rPr>
              <a:t>邻接表</a:t>
            </a:r>
            <a:r>
              <a:rPr lang="zh-CN" altLang="en-US" sz="2400" b="1" noProof="1">
                <a:solidFill>
                  <a:schemeClr val="folHlink"/>
                </a:solidFill>
                <a:latin typeface="Times New Roman" panose="02020603050405020304" pitchFamily="18" charset="0"/>
                <a:ea typeface="宋体" panose="02010600030101010101" pitchFamily="2" charset="-122"/>
              </a:rPr>
              <a:t>多用于稀疏图的存储</a:t>
            </a:r>
            <a:r>
              <a:rPr lang="zh-CN" altLang="en-US"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&lt;&lt;</a:t>
            </a:r>
            <a:r>
              <a:rPr lang="en-US" altLang="zh-CN" sz="2400" b="1" i="1" noProof="1">
                <a:latin typeface="Times New Roman" panose="02020603050405020304" pitchFamily="18" charset="0"/>
                <a:ea typeface="宋体" panose="02010600030101010101" pitchFamily="2" charset="-122"/>
              </a:rPr>
              <a:t>n</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73731" name="Group 66"/>
          <p:cNvGrpSpPr>
            <a:grpSpLocks/>
          </p:cNvGrpSpPr>
          <p:nvPr/>
        </p:nvGrpSpPr>
        <p:grpSpPr bwMode="auto">
          <a:xfrm>
            <a:off x="6879579" y="4077072"/>
            <a:ext cx="4545013" cy="2447925"/>
            <a:chOff x="0" y="0"/>
            <a:chExt cx="2863" cy="1542"/>
          </a:xfrm>
        </p:grpSpPr>
        <p:grpSp>
          <p:nvGrpSpPr>
            <p:cNvPr id="60422" name="Group 65"/>
            <p:cNvGrpSpPr>
              <a:grpSpLocks/>
            </p:cNvGrpSpPr>
            <p:nvPr/>
          </p:nvGrpSpPr>
          <p:grpSpPr bwMode="auto">
            <a:xfrm>
              <a:off x="0" y="0"/>
              <a:ext cx="1004" cy="1542"/>
              <a:chOff x="0" y="0"/>
              <a:chExt cx="1004" cy="1542"/>
            </a:xfrm>
          </p:grpSpPr>
          <p:sp>
            <p:nvSpPr>
              <p:cNvPr id="2" name="Oval 108"/>
              <p:cNvSpPr/>
              <p:nvPr/>
            </p:nvSpPr>
            <p:spPr>
              <a:xfrm>
                <a:off x="0" y="113"/>
                <a:ext cx="793" cy="6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60458" name="Group 109"/>
              <p:cNvGrpSpPr>
                <a:grpSpLocks/>
              </p:cNvGrpSpPr>
              <p:nvPr/>
            </p:nvGrpSpPr>
            <p:grpSpPr bwMode="auto">
              <a:xfrm>
                <a:off x="290" y="0"/>
                <a:ext cx="264" cy="253"/>
                <a:chOff x="0" y="0"/>
                <a:chExt cx="360" cy="349"/>
              </a:xfrm>
            </p:grpSpPr>
            <p:sp>
              <p:nvSpPr>
                <p:cNvPr id="84021" name="AutoShape 110"/>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2" name="Text Box 111"/>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60459" name="Line 112"/>
              <p:cNvSpPr>
                <a:spLocks noChangeShapeType="1"/>
              </p:cNvSpPr>
              <p:nvPr/>
            </p:nvSpPr>
            <p:spPr bwMode="auto">
              <a:xfrm rot="8775436" flipH="1">
                <a:off x="205" y="155"/>
                <a:ext cx="13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60" name="Group 113"/>
              <p:cNvGrpSpPr>
                <a:grpSpLocks/>
              </p:cNvGrpSpPr>
              <p:nvPr/>
            </p:nvGrpSpPr>
            <p:grpSpPr bwMode="auto">
              <a:xfrm>
                <a:off x="264" y="1296"/>
                <a:ext cx="349" cy="246"/>
                <a:chOff x="0" y="0"/>
                <a:chExt cx="475" cy="339"/>
              </a:xfrm>
            </p:grpSpPr>
            <p:sp>
              <p:nvSpPr>
                <p:cNvPr id="84019" name="AutoShape 114"/>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0" name="Text Box 115"/>
                <p:cNvSpPr txBox="1"/>
                <p:nvPr/>
              </p:nvSpPr>
              <p:spPr>
                <a:xfrm>
                  <a:off x="114" y="28"/>
                  <a:ext cx="361" cy="311"/>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60461" name="Group 116"/>
              <p:cNvGrpSpPr>
                <a:grpSpLocks/>
              </p:cNvGrpSpPr>
              <p:nvPr/>
            </p:nvGrpSpPr>
            <p:grpSpPr bwMode="auto">
              <a:xfrm>
                <a:off x="264" y="659"/>
                <a:ext cx="349" cy="247"/>
                <a:chOff x="0" y="0"/>
                <a:chExt cx="475" cy="339"/>
              </a:xfrm>
            </p:grpSpPr>
            <p:sp>
              <p:nvSpPr>
                <p:cNvPr id="84017" name="AutoShape 117"/>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18" name="Text Box 118"/>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60462" name="Line 119"/>
              <p:cNvSpPr>
                <a:spLocks noChangeShapeType="1"/>
              </p:cNvSpPr>
              <p:nvPr/>
            </p:nvSpPr>
            <p:spPr bwMode="auto">
              <a:xfrm rot="20779255" flipH="1">
                <a:off x="529" y="771"/>
                <a:ext cx="7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63" name="Line 120"/>
              <p:cNvSpPr>
                <a:spLocks noChangeShapeType="1"/>
              </p:cNvSpPr>
              <p:nvPr/>
            </p:nvSpPr>
            <p:spPr bwMode="auto">
              <a:xfrm>
                <a:off x="395" y="908"/>
                <a:ext cx="0" cy="39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16" name="Text Box 121"/>
              <p:cNvSpPr txBox="1"/>
              <p:nvPr/>
            </p:nvSpPr>
            <p:spPr>
              <a:xfrm>
                <a:off x="475" y="1088"/>
                <a:ext cx="529" cy="34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60423" name="Group 71"/>
            <p:cNvGrpSpPr>
              <a:grpSpLocks/>
            </p:cNvGrpSpPr>
            <p:nvPr/>
          </p:nvGrpSpPr>
          <p:grpSpPr bwMode="auto">
            <a:xfrm>
              <a:off x="2145" y="228"/>
              <a:ext cx="651" cy="306"/>
              <a:chOff x="0" y="0"/>
              <a:chExt cx="915" cy="312"/>
            </a:xfrm>
          </p:grpSpPr>
          <p:sp>
            <p:nvSpPr>
              <p:cNvPr id="60452" name="Line 72"/>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Line 73"/>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Line 74"/>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Line 75"/>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Line 76"/>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Line 77"/>
            <p:cNvSpPr>
              <a:spLocks noChangeShapeType="1"/>
            </p:cNvSpPr>
            <p:nvPr/>
          </p:nvSpPr>
          <p:spPr bwMode="auto">
            <a:xfrm>
              <a:off x="1614" y="422"/>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25" name="Group 79"/>
            <p:cNvGrpSpPr>
              <a:grpSpLocks/>
            </p:cNvGrpSpPr>
            <p:nvPr/>
          </p:nvGrpSpPr>
          <p:grpSpPr bwMode="auto">
            <a:xfrm>
              <a:off x="2145" y="589"/>
              <a:ext cx="651" cy="315"/>
              <a:chOff x="0" y="0"/>
              <a:chExt cx="915" cy="321"/>
            </a:xfrm>
          </p:grpSpPr>
          <p:sp>
            <p:nvSpPr>
              <p:cNvPr id="60447" name="Line 80"/>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81"/>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82"/>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83"/>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84"/>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6" name="Line 85"/>
            <p:cNvSpPr>
              <a:spLocks noChangeShapeType="1"/>
            </p:cNvSpPr>
            <p:nvPr/>
          </p:nvSpPr>
          <p:spPr bwMode="auto">
            <a:xfrm>
              <a:off x="1614" y="728"/>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87"/>
            <p:cNvSpPr>
              <a:spLocks noChangeShapeType="1"/>
            </p:cNvSpPr>
            <p:nvPr/>
          </p:nvSpPr>
          <p:spPr bwMode="auto">
            <a:xfrm>
              <a:off x="1145" y="2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88"/>
            <p:cNvSpPr>
              <a:spLocks noChangeShapeType="1"/>
            </p:cNvSpPr>
            <p:nvPr/>
          </p:nvSpPr>
          <p:spPr bwMode="auto">
            <a:xfrm>
              <a:off x="1134" y="5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89"/>
            <p:cNvSpPr>
              <a:spLocks noChangeShapeType="1"/>
            </p:cNvSpPr>
            <p:nvPr/>
          </p:nvSpPr>
          <p:spPr bwMode="auto">
            <a:xfrm>
              <a:off x="1134" y="87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90"/>
            <p:cNvSpPr>
              <a:spLocks noChangeShapeType="1"/>
            </p:cNvSpPr>
            <p:nvPr/>
          </p:nvSpPr>
          <p:spPr bwMode="auto">
            <a:xfrm>
              <a:off x="1134" y="119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91"/>
            <p:cNvSpPr>
              <a:spLocks noChangeShapeType="1"/>
            </p:cNvSpPr>
            <p:nvPr/>
          </p:nvSpPr>
          <p:spPr bwMode="auto">
            <a:xfrm>
              <a:off x="1785" y="288"/>
              <a:ext cx="0" cy="91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92"/>
            <p:cNvSpPr>
              <a:spLocks noChangeShapeType="1"/>
            </p:cNvSpPr>
            <p:nvPr/>
          </p:nvSpPr>
          <p:spPr bwMode="auto">
            <a:xfrm>
              <a:off x="113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93"/>
            <p:cNvSpPr>
              <a:spLocks noChangeShapeType="1"/>
            </p:cNvSpPr>
            <p:nvPr/>
          </p:nvSpPr>
          <p:spPr bwMode="auto">
            <a:xfrm>
              <a:off x="145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94"/>
            <p:cNvSpPr txBox="1"/>
            <p:nvPr/>
          </p:nvSpPr>
          <p:spPr>
            <a:xfrm>
              <a:off x="1145" y="191"/>
              <a:ext cx="366" cy="9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3987" name="Text Box 95"/>
            <p:cNvSpPr txBox="1"/>
            <p:nvPr/>
          </p:nvSpPr>
          <p:spPr>
            <a:xfrm>
              <a:off x="846" y="199"/>
              <a:ext cx="384" cy="10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60436" name="Line 97"/>
            <p:cNvSpPr>
              <a:spLocks noChangeShapeType="1"/>
            </p:cNvSpPr>
            <p:nvPr/>
          </p:nvSpPr>
          <p:spPr bwMode="auto">
            <a:xfrm>
              <a:off x="1612" y="1039"/>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37" name="Group 58"/>
            <p:cNvGrpSpPr>
              <a:grpSpLocks/>
            </p:cNvGrpSpPr>
            <p:nvPr/>
          </p:nvGrpSpPr>
          <p:grpSpPr bwMode="auto">
            <a:xfrm>
              <a:off x="2161" y="917"/>
              <a:ext cx="702" cy="330"/>
              <a:chOff x="0" y="0"/>
              <a:chExt cx="811" cy="371"/>
            </a:xfrm>
          </p:grpSpPr>
          <p:sp>
            <p:nvSpPr>
              <p:cNvPr id="60441" name="Line 98"/>
              <p:cNvSpPr>
                <a:spLocks noChangeShapeType="1"/>
              </p:cNvSpPr>
              <p:nvPr/>
            </p:nvSpPr>
            <p:spPr bwMode="auto">
              <a:xfrm>
                <a:off x="13" y="2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99"/>
              <p:cNvSpPr>
                <a:spLocks noChangeShapeType="1"/>
              </p:cNvSpPr>
              <p:nvPr/>
            </p:nvSpPr>
            <p:spPr bwMode="auto">
              <a:xfrm>
                <a:off x="0" y="34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Line 100"/>
              <p:cNvSpPr>
                <a:spLocks noChangeShapeType="1"/>
              </p:cNvSpPr>
              <p:nvPr/>
            </p:nvSpPr>
            <p:spPr bwMode="auto">
              <a:xfrm>
                <a:off x="74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101"/>
              <p:cNvSpPr>
                <a:spLocks noChangeShapeType="1"/>
              </p:cNvSpPr>
              <p:nvPr/>
            </p:nvSpPr>
            <p:spPr bwMode="auto">
              <a:xfrm>
                <a:off x="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Line 102"/>
              <p:cNvSpPr>
                <a:spLocks noChangeShapeType="1"/>
              </p:cNvSpPr>
              <p:nvPr/>
            </p:nvSpPr>
            <p:spPr bwMode="auto">
              <a:xfrm>
                <a:off x="37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103"/>
              <p:cNvSpPr txBox="1"/>
              <p:nvPr/>
            </p:nvSpPr>
            <p:spPr>
              <a:xfrm>
                <a:off x="18" y="0"/>
                <a:ext cx="793"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grpSp>
        <p:sp>
          <p:nvSpPr>
            <p:cNvPr id="83990" name="Text Box 104"/>
            <p:cNvSpPr txBox="1"/>
            <p:nvPr/>
          </p:nvSpPr>
          <p:spPr>
            <a:xfrm>
              <a:off x="2154" y="227"/>
              <a:ext cx="686"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991" name="Text Box 105"/>
            <p:cNvSpPr txBox="1"/>
            <p:nvPr/>
          </p:nvSpPr>
          <p:spPr>
            <a:xfrm>
              <a:off x="2183" y="635"/>
              <a:ext cx="612" cy="29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   </a:t>
              </a:r>
              <a:r>
                <a:rPr lang="en-US" altLang="zh-CN" sz="2400" b="1" noProof="1">
                  <a:latin typeface="Times New Roman" panose="02020603050405020304" pitchFamily="18" charset="0"/>
                  <a:ea typeface="宋体" panose="02010600030101010101" pitchFamily="2" charset="-122"/>
                </a:rPr>
                <a:t>∧</a:t>
              </a:r>
            </a:p>
          </p:txBody>
        </p:sp>
        <p:sp>
          <p:nvSpPr>
            <p:cNvPr id="8" name="Rectangle 59"/>
            <p:cNvSpPr/>
            <p:nvPr/>
          </p:nvSpPr>
          <p:spPr>
            <a:xfrm>
              <a:off x="1420" y="1290"/>
              <a:ext cx="1294"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3300"/>
                  </a:solidFill>
                  <a:latin typeface="Times New Roman" panose="02020603050405020304" pitchFamily="18" charset="0"/>
                  <a:ea typeface="宋体" panose="02010600030101010101" pitchFamily="2" charset="-122"/>
                </a:rPr>
                <a:t>逆邻接表</a:t>
              </a:r>
            </a:p>
          </p:txBody>
        </p:sp>
      </p:grpSp>
      <p:sp>
        <p:nvSpPr>
          <p:cNvPr id="55" name="Text Box 4"/>
          <p:cNvSpPr txBox="1"/>
          <p:nvPr/>
        </p:nvSpPr>
        <p:spPr>
          <a:xfrm>
            <a:off x="911424" y="116632"/>
            <a:ext cx="3272050"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邻接表的特征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gtEl>
                                        <p:attrNameLst>
                                          <p:attrName>style.visibility</p:attrName>
                                        </p:attrNameLst>
                                      </p:cBhvr>
                                      <p:to>
                                        <p:strVal val="visible"/>
                                      </p:to>
                                    </p:set>
                                    <p:animEffect transition="in" filter="blinds(horizontal)">
                                      <p:cBhvr>
                                        <p:cTn id="17"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txBox="1"/>
          <p:nvPr/>
        </p:nvSpPr>
        <p:spPr>
          <a:xfrm>
            <a:off x="767408" y="-13997"/>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用邻接表表示的图的类定义</a:t>
            </a:r>
            <a:r>
              <a:rPr lang="zh-CN" altLang="en-US" sz="4000" dirty="0">
                <a:solidFill>
                  <a:srgbClr val="0000FF"/>
                </a:solidFill>
                <a:effectLst>
                  <a:outerShdw blurRad="38100" dist="38100" dir="2700000" algn="tl">
                    <a:srgbClr val="C0C0C0"/>
                  </a:outerShdw>
                </a:effectLst>
              </a:rPr>
              <a:t> </a:t>
            </a:r>
          </a:p>
        </p:txBody>
      </p:sp>
      <p:sp>
        <p:nvSpPr>
          <p:cNvPr id="86019" name="Rectangle 4"/>
          <p:cNvSpPr txBox="1"/>
          <p:nvPr/>
        </p:nvSpPr>
        <p:spPr>
          <a:xfrm>
            <a:off x="1991544" y="1196752"/>
            <a:ext cx="8856984"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边结点的定义</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i="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边的另一顶点位置</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边上的权值</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下一条边链指针</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weight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 (NULL)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operator !=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endPar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return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R.dest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判边等否</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txBox="1"/>
          <p:nvPr/>
        </p:nvSpPr>
        <p:spPr>
          <a:xfrm>
            <a:off x="983432"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7043" name="Rectangle 4"/>
          <p:cNvSpPr txBox="1"/>
          <p:nvPr/>
        </p:nvSpPr>
        <p:spPr>
          <a:xfrm>
            <a:off x="1919536" y="968502"/>
            <a:ext cx="9649072" cy="568960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顶点的定义</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data</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顶点的名字</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adj</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边链表的头指针</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public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图的类定义</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&gt;&gt;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in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&lt;&lt;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out,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txBox="1"/>
          <p:nvPr/>
        </p:nvSpPr>
        <p:spPr>
          <a:xfrm>
            <a:off x="1055440"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8067" name="Rectangle 4"/>
          <p:cNvSpPr txBox="1"/>
          <p:nvPr/>
        </p:nvSpPr>
        <p:spPr>
          <a:xfrm>
            <a:off x="1775520" y="836712"/>
            <a:ext cx="8892480" cy="568801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private:</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&lt;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&gt;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顶点表 </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各边链表的头结点</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getVertexPos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给出顶点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vertex</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在图中的位置</a:t>
            </a:r>
          </a:p>
          <a:p>
            <a:pPr>
              <a:lnSpc>
                <a:spcPts val="2200"/>
              </a:lnSpc>
              <a:spcBef>
                <a:spcPct val="5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for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0</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&lt;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numVertices</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if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].data</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public:</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sz</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DefaultVertices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构造函数</a:t>
            </a:r>
          </a:p>
          <a:p>
            <a:pPr>
              <a:lnSpc>
                <a:spcPts val="2200"/>
              </a:lnSpc>
              <a:spcBef>
                <a:spcPct val="2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析构函数</a:t>
            </a:r>
            <a:endPar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getValue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getWeight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取边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(v1,v2)</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权值</a:t>
            </a:r>
          </a:p>
          <a:p>
            <a:pPr>
              <a:lnSpc>
                <a:spcPts val="2200"/>
              </a:lnSpc>
              <a:spcBef>
                <a:spcPct val="1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&amp;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 cost)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getFirstNeighbor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getNextNeighbor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w)</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标题 1"/>
          <p:cNvSpPr txBox="1">
            <a:spLocks/>
          </p:cNvSpPr>
          <p:nvPr/>
        </p:nvSpPr>
        <p:spPr bwMode="auto">
          <a:xfrm>
            <a:off x="1055440" y="14933"/>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2423592" y="836712"/>
            <a:ext cx="7416824" cy="56882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2351584" y="980728"/>
            <a:ext cx="8229600" cy="5688013"/>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Graphlnk</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构造函数：建立一个空的邻接表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numVertices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numEdges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创建顶点表数组</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new </a:t>
            </a:r>
            <a:r>
              <a:rPr lang="en-US" altLang="zh-CN" sz="2400" dirty="0">
                <a:latin typeface="Times New Roman" panose="02020603050405020304" pitchFamily="18" charset="0"/>
                <a:ea typeface="隶书" panose="02010509060101010101" pitchFamily="49" charset="-122"/>
              </a:rPr>
              <a:t>Vertex</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zh-CN" altLang="en-US" sz="2400" b="1" dirty="0">
                <a:latin typeface="Times New Roman" panose="02020603050405020304" pitchFamily="18" charset="0"/>
                <a:ea typeface="隶书" panose="02010509060101010101" pitchFamily="49" charset="-122"/>
              </a:rPr>
              <a:t>存储分配错！</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exit(1)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 </a:t>
            </a:r>
            <a:r>
              <a:rPr lang="en-US" altLang="zh-CN" sz="2400" dirty="0" err="1">
                <a:latin typeface="Times New Roman" panose="02020603050405020304" pitchFamily="18" charset="0"/>
                <a:ea typeface="隶书" panose="02010509060101010101" pitchFamily="49" charset="-122"/>
              </a:rPr>
              <a:t>maxVertices</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adj</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p:txBody>
      </p:sp>
      <p:sp>
        <p:nvSpPr>
          <p:cNvPr id="65539" name="文本框 1"/>
          <p:cNvSpPr txBox="1">
            <a:spLocks noChangeArrowheads="1"/>
          </p:cNvSpPr>
          <p:nvPr/>
        </p:nvSpPr>
        <p:spPr bwMode="auto">
          <a:xfrm>
            <a:off x="983432" y="20689"/>
            <a:ext cx="3427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【图的初始化】</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idx="1"/>
          </p:nvPr>
        </p:nvSpPr>
        <p:spPr>
          <a:xfrm>
            <a:off x="1991544" y="1052736"/>
            <a:ext cx="9577064" cy="5688012"/>
          </a:xfrm>
        </p:spPr>
        <p:txBody>
          <a:bodyPr>
            <a:prstTxWarp prst="textNoShape">
              <a:avLst/>
            </a:prstTxWarp>
            <a:noAutofit/>
          </a:bodyPr>
          <a:lstStyle/>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Graphlnk</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r>
              <a:rPr lang="zh-CN" altLang="en-US" b="1" dirty="0">
                <a:latin typeface="Times New Roman" panose="02020603050405020304" pitchFamily="18" charset="0"/>
              </a:rPr>
              <a:t>～</a:t>
            </a:r>
            <a:r>
              <a:rPr lang="en-US" altLang="zh-CN" dirty="0" err="1">
                <a:latin typeface="Times New Roman" panose="02020603050405020304" pitchFamily="18" charset="0"/>
                <a:ea typeface="隶书" panose="02010509060101010101" pitchFamily="49" charset="-122"/>
              </a:rPr>
              <a:t>Graphlnk</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析构函数：删除一个邻接表</a:t>
            </a:r>
          </a:p>
          <a:p>
            <a:pPr eaLnBrk="1" hangingPunct="1">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 </a:t>
            </a:r>
            <a:r>
              <a:rPr lang="en-US" altLang="zh-CN" dirty="0" err="1">
                <a:latin typeface="Times New Roman" panose="02020603050405020304" pitchFamily="18" charset="0"/>
                <a:ea typeface="隶书" panose="02010509060101010101" pitchFamily="49" charset="-122"/>
              </a:rPr>
              <a:t>numVertices</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Edge</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while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NULL)</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p</a:t>
            </a:r>
            <a:r>
              <a:rPr lang="en-US" altLang="zh-CN" dirty="0">
                <a:latin typeface="楷体_GB2312" pitchFamily="1" charset="-122"/>
              </a:rPr>
              <a:t>-&gt;</a:t>
            </a:r>
            <a:r>
              <a:rPr lang="en-US" altLang="zh-CN" dirty="0">
                <a:latin typeface="Times New Roman" panose="02020603050405020304" pitchFamily="18" charset="0"/>
                <a:ea typeface="隶书" panose="02010509060101010101" pitchFamily="49" charset="-122"/>
              </a:rPr>
              <a:t>link</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删除顶点表数组</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dirty="0">
              <a:latin typeface="Times New Roman" panose="02020603050405020304" pitchFamily="18" charset="0"/>
              <a:ea typeface="隶书" panose="02010509060101010101" pitchFamily="49" charset="-122"/>
            </a:endParaRPr>
          </a:p>
        </p:txBody>
      </p:sp>
      <p:sp>
        <p:nvSpPr>
          <p:cNvPr id="3" name="文本框 1"/>
          <p:cNvSpPr txBox="1">
            <a:spLocks noChangeArrowheads="1"/>
          </p:cNvSpPr>
          <p:nvPr/>
        </p:nvSpPr>
        <p:spPr bwMode="auto">
          <a:xfrm>
            <a:off x="1055440" y="11358"/>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【图的析构函数】</a:t>
            </a: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199456" y="244375"/>
            <a:ext cx="10153128" cy="5776913"/>
          </a:xfrm>
        </p:spPr>
        <p:txBody>
          <a:bodyPr>
            <a:prstTxWarp prst="textNoShape">
              <a:avLst/>
            </a:prstTxWarp>
            <a:noAutofit/>
          </a:bodyPr>
          <a:lstStyle/>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取顶点的数据域值</a:t>
            </a:r>
            <a:r>
              <a:rPr lang="en-US" altLang="zh-CN" b="1" dirty="0">
                <a:solidFill>
                  <a:srgbClr val="0000FF"/>
                </a:solidFill>
              </a:rPr>
              <a:t>】</a:t>
            </a:r>
          </a:p>
          <a:p>
            <a:pPr eaLnBrk="1" hangingPunct="1">
              <a:lnSpc>
                <a:spcPts val="2500"/>
              </a:lnSpc>
              <a:buNone/>
              <a:defRPr/>
            </a:pPr>
            <a:r>
              <a:rPr lang="en-US" altLang="zh-CN" sz="1800" b="1" dirty="0">
                <a:latin typeface="Times New Roman" panose="02020603050405020304" pitchFamily="18" charset="0"/>
                <a:cs typeface="Times New Roman" panose="02020603050405020304" pitchFamily="18" charset="0"/>
              </a:rPr>
              <a:t>	template &lt;class T, class E&gt;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T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getValue</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      </a:t>
            </a:r>
            <a:r>
              <a:rPr lang="en-US" altLang="zh-CN" sz="1800" b="1" dirty="0" smtClean="0">
                <a:latin typeface="Times New Roman" panose="02020603050405020304" pitchFamily="18" charset="0"/>
                <a:cs typeface="Times New Roman" panose="02020603050405020304" pitchFamily="18" charset="0"/>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取顶点 </a:t>
            </a:r>
            <a:r>
              <a:rPr lang="en-US" altLang="zh-CN" sz="2400" dirty="0" err="1">
                <a:solidFill>
                  <a:schemeClr val="tx2"/>
                </a:solidFill>
                <a:latin typeface="Times New Roman" panose="02020603050405020304" pitchFamily="18" charset="0"/>
                <a:ea typeface="隶书" panose="02010509060101010101" pitchFamily="49" charset="-122"/>
              </a:rPr>
              <a:t>i</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的值</a:t>
            </a:r>
            <a:r>
              <a:rPr lang="zh-CN" altLang="en-US" sz="1800" b="1" dirty="0">
                <a:latin typeface="Times New Roman" panose="02020603050405020304" pitchFamily="18" charset="0"/>
                <a:cs typeface="Times New Roman" panose="02020603050405020304" pitchFamily="18" charset="0"/>
              </a:rPr>
              <a:t/>
            </a:r>
            <a:br>
              <a:rPr lang="zh-CN" altLang="en-US"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return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&gt;= 0 &amp;&amp;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&lt; </a:t>
            </a:r>
            <a:r>
              <a:rPr lang="en-US" altLang="zh-CN" sz="1800" b="1" dirty="0" err="1">
                <a:latin typeface="Times New Roman" panose="02020603050405020304" pitchFamily="18" charset="0"/>
                <a:cs typeface="Times New Roman" panose="02020603050405020304" pitchFamily="18" charset="0"/>
              </a:rPr>
              <a:t>NumVertices</a:t>
            </a:r>
            <a:r>
              <a:rPr lang="en-US" altLang="zh-CN" sz="1800" b="1" dirty="0">
                <a:latin typeface="Times New Roman" panose="02020603050405020304" pitchFamily="18" charset="0"/>
                <a:cs typeface="Times New Roman" panose="02020603050405020304" pitchFamily="18" charset="0"/>
              </a:rPr>
              <a:t>) ? </a:t>
            </a:r>
            <a:r>
              <a:rPr lang="en-US" altLang="zh-CN" sz="1800" b="1" dirty="0" err="1" smtClean="0">
                <a:latin typeface="Times New Roman" panose="02020603050405020304" pitchFamily="18" charset="0"/>
                <a:cs typeface="Times New Roman" panose="02020603050405020304" pitchFamily="18" charset="0"/>
              </a:rPr>
              <a:t>NodeTable</a:t>
            </a:r>
            <a:r>
              <a:rPr lang="en-US" altLang="zh-CN" sz="1800" b="1" dirty="0" smtClean="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].data : 0;</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a:t>
            </a:r>
            <a:r>
              <a:rPr lang="zh-CN" altLang="en-US" sz="1800" b="1" dirty="0" smtClean="0">
                <a:latin typeface="Times New Roman" panose="02020603050405020304" pitchFamily="18" charset="0"/>
                <a:cs typeface="Times New Roman" panose="02020603050405020304" pitchFamily="18" charset="0"/>
              </a:rPr>
              <a:t>度</a:t>
            </a:r>
            <a:endParaRPr lang="en-US" altLang="zh-CN" sz="1800" b="1" dirty="0" smtClean="0">
              <a:latin typeface="Times New Roman" panose="02020603050405020304" pitchFamily="18" charset="0"/>
              <a:cs typeface="Times New Roman" panose="02020603050405020304" pitchFamily="18" charset="0"/>
            </a:endParaRPr>
          </a:p>
          <a:p>
            <a:pPr eaLnBrk="1" hangingPunct="1">
              <a:lnSpc>
                <a:spcPts val="1200"/>
              </a:lnSpc>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取边的权值</a:t>
            </a:r>
            <a:r>
              <a:rPr lang="en-US" altLang="zh-CN" b="1" dirty="0">
                <a:solidFill>
                  <a:srgbClr val="0000FF"/>
                </a:solidFill>
              </a:rPr>
              <a: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template &lt;class T, class E&gt;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getWeight</a:t>
            </a:r>
            <a:r>
              <a:rPr lang="en-US" altLang="zh-CN" sz="1800" b="1" dirty="0">
                <a:latin typeface="Times New Roman" panose="02020603050405020304" pitchFamily="18" charset="0"/>
                <a:cs typeface="Times New Roman" panose="02020603050405020304" pitchFamily="18" charset="0"/>
              </a:rPr>
              <a:t>(</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v1,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if (v1 != -1 &amp;&amp; v2 != -1)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Edge&lt;T,E&gt; *p = </a:t>
            </a:r>
            <a:r>
              <a:rPr lang="en-US" altLang="zh-CN" sz="1800" b="1" dirty="0" err="1">
                <a:latin typeface="Times New Roman" panose="02020603050405020304" pitchFamily="18" charset="0"/>
                <a:cs typeface="Times New Roman" panose="02020603050405020304" pitchFamily="18" charset="0"/>
              </a:rPr>
              <a:t>NodeTable</a:t>
            </a:r>
            <a:r>
              <a:rPr lang="en-US" altLang="zh-CN" sz="1800" b="1" dirty="0">
                <a:latin typeface="Times New Roman" panose="02020603050405020304" pitchFamily="18" charset="0"/>
                <a:cs typeface="Times New Roman" panose="02020603050405020304" pitchFamily="18" charset="0"/>
              </a:rPr>
              <a:t>[v1].</a:t>
            </a:r>
            <a:r>
              <a:rPr lang="en-US" altLang="zh-CN" sz="1800" b="1" dirty="0" err="1">
                <a:latin typeface="Times New Roman" panose="02020603050405020304" pitchFamily="18" charset="0"/>
                <a:cs typeface="Times New Roman" panose="02020603050405020304" pitchFamily="18" charset="0"/>
              </a:rPr>
              <a:t>adj</a:t>
            </a:r>
            <a:r>
              <a:rPr lang="en-US" altLang="zh-CN" sz="1800" b="1" dirty="0">
                <a:latin typeface="Times New Roman" panose="02020603050405020304" pitchFamily="18" charset="0"/>
                <a:cs typeface="Times New Roman" panose="02020603050405020304" pitchFamily="18" charset="0"/>
              </a:rPr>
              <a: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V1</a:t>
            </a:r>
            <a:r>
              <a:rPr lang="zh-CN" altLang="en-US" sz="1800" dirty="0">
                <a:solidFill>
                  <a:schemeClr val="tx2"/>
                </a:solidFill>
                <a:latin typeface="Times New Roman" panose="02020603050405020304" pitchFamily="18" charset="0"/>
                <a:ea typeface="隶书" panose="02010509060101010101" pitchFamily="49" charset="-122"/>
              </a:rPr>
              <a:t>的第一条关联的边</a:t>
            </a:r>
            <a:r>
              <a:rPr lang="en-US" altLang="zh-CN" sz="2400" dirty="0">
                <a:solidFill>
                  <a:schemeClr val="tx2"/>
                </a:solidFill>
                <a:latin typeface="Times New Roman" panose="02020603050405020304" pitchFamily="18" charset="0"/>
                <a:ea typeface="隶书" panose="02010509060101010101" pitchFamily="49" charset="-122"/>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while (p != NULL &amp;&amp; p-&gt;</a:t>
            </a:r>
            <a:r>
              <a:rPr lang="en-US" altLang="zh-CN" sz="1800" b="1" dirty="0" err="1">
                <a:latin typeface="Times New Roman" panose="02020603050405020304" pitchFamily="18" charset="0"/>
                <a:cs typeface="Times New Roman" panose="02020603050405020304" pitchFamily="18" charset="0"/>
              </a:rPr>
              <a:t>dest</a:t>
            </a:r>
            <a:r>
              <a:rPr lang="en-US" altLang="zh-CN" sz="1800" b="1" dirty="0">
                <a:latin typeface="Times New Roman" panose="02020603050405020304" pitchFamily="18" charset="0"/>
                <a:cs typeface="Times New Roman" panose="02020603050405020304" pitchFamily="18" charset="0"/>
              </a:rPr>
              <a:t> != v2) </a:t>
            </a:r>
            <a:r>
              <a:rPr lang="en-US" altLang="zh-CN" sz="1800" b="1" dirty="0" smtClean="0">
                <a:latin typeface="Times New Roman" panose="02020603050405020304" pitchFamily="18" charset="0"/>
                <a:cs typeface="Times New Roman" panose="02020603050405020304" pitchFamily="18" charset="0"/>
              </a:rPr>
              <a:t>  p </a:t>
            </a:r>
            <a:r>
              <a:rPr lang="en-US" altLang="zh-CN" sz="1800" b="1" dirty="0">
                <a:latin typeface="Times New Roman" panose="02020603050405020304" pitchFamily="18" charset="0"/>
                <a:cs typeface="Times New Roman" panose="02020603050405020304" pitchFamily="18" charset="0"/>
              </a:rPr>
              <a:t>= p-&gt;link;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寻找邻接顶点</a:t>
            </a:r>
            <a:r>
              <a:rPr lang="en-US" altLang="zh-CN" sz="1800" dirty="0">
                <a:solidFill>
                  <a:schemeClr val="tx2"/>
                </a:solidFill>
                <a:latin typeface="Times New Roman" panose="02020603050405020304" pitchFamily="18" charset="0"/>
                <a:ea typeface="隶书" panose="02010509060101010101" pitchFamily="49" charset="-122"/>
              </a:rPr>
              <a:t>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if (p != NULL) return p-&gt;cost;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找到此边</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返回权值</a:t>
            </a:r>
          </a:p>
          <a:p>
            <a:pPr eaLnBrk="1" hangingPunct="1">
              <a:lnSpc>
                <a:spcPts val="2200"/>
              </a:lnSpc>
              <a:buNone/>
              <a:defRPr/>
            </a:pP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return 0;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边</a:t>
            </a:r>
            <a:r>
              <a:rPr lang="en-US" altLang="zh-CN" sz="1800" dirty="0">
                <a:solidFill>
                  <a:schemeClr val="tx2"/>
                </a:solidFill>
                <a:latin typeface="Times New Roman" panose="02020603050405020304" pitchFamily="18" charset="0"/>
                <a:ea typeface="隶书" panose="02010509060101010101" pitchFamily="49" charset="-122"/>
              </a:rPr>
              <a:t>(v1,v2)</a:t>
            </a:r>
            <a:r>
              <a:rPr lang="zh-CN" altLang="en-US" sz="1800" dirty="0">
                <a:solidFill>
                  <a:schemeClr val="tx2"/>
                </a:solidFill>
                <a:latin typeface="Times New Roman" panose="02020603050405020304" pitchFamily="18" charset="0"/>
                <a:ea typeface="隶书" panose="02010509060101010101" pitchFamily="49" charset="-122"/>
              </a:rPr>
              <a:t>不存在</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算法时间复杂度</a:t>
            </a:r>
          </a:p>
        </p:txBody>
      </p:sp>
    </p:spTree>
    <p:extLst>
      <p:ext uri="{BB962C8B-B14F-4D97-AF65-F5344CB8AC3E}">
        <p14:creationId xmlns:p14="http://schemas.microsoft.com/office/powerpoint/2010/main" val="42340407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p:cNvSpPr>
            <a:spLocks noGrp="1"/>
          </p:cNvSpPr>
          <p:nvPr>
            <p:ph idx="1"/>
          </p:nvPr>
        </p:nvSpPr>
        <p:spPr>
          <a:xfrm>
            <a:off x="1631504" y="1052736"/>
            <a:ext cx="9865096" cy="5472112"/>
          </a:xfrm>
        </p:spPr>
        <p:txBody>
          <a:bodyPr>
            <a:prstTxWarp prst="textNoShape">
              <a:avLst/>
            </a:prstTxWarp>
            <a:normAutofit/>
          </a:bodyPr>
          <a:lstStyle/>
          <a:p>
            <a:pPr marL="0" indent="0" eaLnBrk="1" hangingPunct="1">
              <a:buNone/>
              <a:defRPr/>
            </a:pPr>
            <a:r>
              <a:rPr lang="en-US" altLang="zh-CN" sz="2400" dirty="0">
                <a:effectLst/>
                <a:latin typeface="Times New Roman" panose="02020603050405020304" pitchFamily="18" charset="0"/>
              </a:rPr>
              <a:t>template &lt;class T, class E&gt;</a:t>
            </a:r>
          </a:p>
          <a:p>
            <a:pPr marL="0" indent="0" eaLnBrk="1" hangingPunct="1">
              <a:buNone/>
              <a:defRPr/>
            </a:pPr>
            <a:r>
              <a:rPr lang="en-US" altLang="zh-CN" sz="2400" dirty="0" err="1">
                <a:effectLst/>
                <a:latin typeface="Times New Roman" panose="02020603050405020304" pitchFamily="18" charset="0"/>
              </a:rPr>
              <a:t>bool</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Graphlnk</a:t>
            </a:r>
            <a:r>
              <a:rPr lang="en-US" altLang="zh-CN" sz="2400" dirty="0">
                <a:effectLst/>
                <a:latin typeface="Times New Roman" panose="02020603050405020304" pitchFamily="18" charset="0"/>
              </a:rPr>
              <a:t>&lt;T,E&gt;::</a:t>
            </a:r>
            <a:r>
              <a:rPr lang="en-US" altLang="zh-CN" sz="2400" b="1" dirty="0" err="1">
                <a:effectLst/>
                <a:latin typeface="Times New Roman" panose="02020603050405020304" pitchFamily="18" charset="0"/>
              </a:rPr>
              <a:t>insertVertex</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const</a:t>
            </a:r>
            <a:r>
              <a:rPr lang="en-US" altLang="zh-CN" sz="2400" dirty="0">
                <a:effectLst/>
                <a:latin typeface="Times New Roman" panose="02020603050405020304" pitchFamily="18" charset="0"/>
              </a:rPr>
              <a:t> T&amp; vertex){</a:t>
            </a:r>
          </a:p>
          <a:p>
            <a:pPr marL="0" indent="0" eaLnBrk="1" hangingPunct="1">
              <a:buNone/>
              <a:defRPr/>
            </a:pPr>
            <a:r>
              <a:rPr lang="en-US" altLang="zh-CN" sz="2000" dirty="0" smtClean="0">
                <a:solidFill>
                  <a:schemeClr val="bg1">
                    <a:lumMod val="50000"/>
                  </a:schemeClr>
                </a:solidFill>
                <a:effectLst/>
                <a:latin typeface="Times New Roman" panose="02020603050405020304" pitchFamily="18" charset="0"/>
              </a:rPr>
              <a:t>//</a:t>
            </a:r>
            <a:r>
              <a:rPr lang="zh-CN" altLang="en-US" sz="2000" dirty="0">
                <a:solidFill>
                  <a:schemeClr val="bg1">
                    <a:lumMod val="50000"/>
                  </a:schemeClr>
                </a:solidFill>
                <a:effectLst/>
                <a:latin typeface="Times New Roman" panose="02020603050405020304" pitchFamily="18" charset="0"/>
              </a:rPr>
              <a:t>在图的顶点表中插入一个新顶点</a:t>
            </a:r>
            <a:r>
              <a:rPr lang="en-US" altLang="zh-CN" sz="2000" dirty="0">
                <a:solidFill>
                  <a:schemeClr val="bg1">
                    <a:lumMod val="50000"/>
                  </a:schemeClr>
                </a:solidFill>
                <a:effectLst/>
                <a:latin typeface="Times New Roman" panose="02020603050405020304" pitchFamily="18" charset="0"/>
              </a:rPr>
              <a:t>vertex</a:t>
            </a:r>
            <a:r>
              <a:rPr lang="zh-CN" altLang="en-US" sz="2000" dirty="0">
                <a:solidFill>
                  <a:schemeClr val="bg1">
                    <a:lumMod val="50000"/>
                  </a:schemeClr>
                </a:solidFill>
                <a:effectLst/>
                <a:latin typeface="Times New Roman" panose="02020603050405020304" pitchFamily="18" charset="0"/>
              </a:rPr>
              <a:t>。若插入成功，函数返回</a:t>
            </a:r>
            <a:r>
              <a:rPr lang="en-US" altLang="zh-CN" sz="2000" dirty="0">
                <a:solidFill>
                  <a:schemeClr val="bg1">
                    <a:lumMod val="50000"/>
                  </a:schemeClr>
                </a:solidFill>
                <a:effectLst/>
                <a:latin typeface="Times New Roman" panose="02020603050405020304" pitchFamily="18" charset="0"/>
              </a:rPr>
              <a:t>true, </a:t>
            </a:r>
            <a:r>
              <a:rPr lang="zh-CN" altLang="en-US" sz="2000" dirty="0">
                <a:solidFill>
                  <a:schemeClr val="bg1">
                    <a:lumMod val="50000"/>
                  </a:schemeClr>
                </a:solidFill>
                <a:effectLst/>
                <a:latin typeface="Times New Roman" panose="02020603050405020304" pitchFamily="18" charset="0"/>
              </a:rPr>
              <a:t>否则返回</a:t>
            </a:r>
            <a:r>
              <a:rPr lang="en-US" altLang="zh-CN" sz="2000" dirty="0" smtClean="0">
                <a:solidFill>
                  <a:schemeClr val="bg1">
                    <a:lumMod val="50000"/>
                  </a:schemeClr>
                </a:solidFill>
                <a:effectLst/>
                <a:latin typeface="Times New Roman" panose="02020603050405020304" pitchFamily="18" charset="0"/>
              </a:rPr>
              <a:t>false</a:t>
            </a:r>
            <a:endParaRPr lang="zh-CN" altLang="en-US" sz="2000" dirty="0">
              <a:solidFill>
                <a:schemeClr val="bg1">
                  <a:lumMod val="50000"/>
                </a:schemeClr>
              </a:solidFill>
              <a:effectLst/>
              <a:latin typeface="Times New Roman" panose="02020603050405020304" pitchFamily="18" charset="0"/>
            </a:endParaRPr>
          </a:p>
          <a:p>
            <a:pPr marL="0" indent="0" eaLnBrk="1" hangingPunct="1">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if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 == </a:t>
            </a:r>
            <a:r>
              <a:rPr lang="en-US" altLang="zh-CN" sz="2400" dirty="0" err="1">
                <a:effectLst/>
                <a:latin typeface="Times New Roman" panose="02020603050405020304" pitchFamily="18" charset="0"/>
              </a:rPr>
              <a:t>maxVertices</a:t>
            </a:r>
            <a:r>
              <a:rPr lang="en-US" altLang="zh-CN" sz="2400" dirty="0">
                <a:effectLst/>
                <a:latin typeface="Times New Roman" panose="02020603050405020304" pitchFamily="18" charset="0"/>
              </a:rPr>
              <a:t>){		</a:t>
            </a:r>
            <a:r>
              <a:rPr lang="zh-CN" altLang="en-US" sz="2400" dirty="0">
                <a:effectLst/>
                <a:latin typeface="Times New Roman" panose="02020603050405020304" pitchFamily="18" charset="0"/>
              </a:rPr>
              <a:t>	</a:t>
            </a:r>
          </a:p>
          <a:p>
            <a:pPr marL="0" indent="0">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return false; 	</a:t>
            </a:r>
            <a:r>
              <a:rPr lang="en-US" altLang="zh-CN" sz="2400" dirty="0" smtClean="0">
                <a:effectLst/>
                <a:latin typeface="Times New Roman" panose="02020603050405020304" pitchFamily="18" charset="0"/>
              </a:rPr>
              <a:t>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顶点表满</a:t>
            </a:r>
            <a:r>
              <a:rPr lang="en-US" altLang="zh-CN" sz="2000" dirty="0">
                <a:solidFill>
                  <a:schemeClr val="bg1">
                    <a:lumMod val="50000"/>
                  </a:schemeClr>
                </a:solidFill>
                <a:latin typeface="Times New Roman" panose="02020603050405020304" pitchFamily="18" charset="0"/>
              </a:rPr>
              <a:t>, </a:t>
            </a:r>
            <a:r>
              <a:rPr lang="zh-CN" altLang="en-US" sz="2000" dirty="0">
                <a:solidFill>
                  <a:schemeClr val="bg1">
                    <a:lumMod val="50000"/>
                  </a:schemeClr>
                </a:solidFill>
                <a:latin typeface="Times New Roman" panose="02020603050405020304" pitchFamily="18" charset="0"/>
              </a:rPr>
              <a:t>不能插入</a:t>
            </a:r>
            <a:endParaRPr lang="en-US" altLang="zh-CN" sz="2000" dirty="0">
              <a:solidFill>
                <a:schemeClr val="bg1">
                  <a:lumMod val="50000"/>
                </a:schemeClr>
              </a:solidFill>
              <a:latin typeface="Times New Roman" panose="02020603050405020304" pitchFamily="18" charset="0"/>
            </a:endParaRPr>
          </a:p>
          <a:p>
            <a:pPr marL="0" indent="0" eaLnBrk="1" hangingPunct="1">
              <a:buNone/>
              <a:defRPr/>
            </a:pPr>
            <a:r>
              <a:rPr lang="en-US" altLang="zh-CN" sz="2400" dirty="0">
                <a:effectLst/>
                <a:latin typeface="Times New Roman" panose="02020603050405020304" pitchFamily="18" charset="0"/>
              </a:rPr>
              <a:t>	}</a:t>
            </a:r>
          </a:p>
          <a:p>
            <a:pPr marL="0" indent="0" eaLnBrk="1" hangingPunct="1">
              <a:buNone/>
              <a:defRPr/>
            </a:pP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NodeTable</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].data = vertex;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插入在表的最后</a:t>
            </a:r>
          </a:p>
          <a:p>
            <a:pPr marL="0" indent="0" eaLnBrk="1" hangingPunct="1">
              <a:buNone/>
              <a:defRPr/>
            </a:pPr>
            <a:r>
              <a:rPr lang="zh-CN" altLang="en-US" sz="2400" dirty="0">
                <a:effectLst/>
                <a:latin typeface="Times New Roman" panose="02020603050405020304" pitchFamily="18" charset="0"/>
              </a:rPr>
              <a:t>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a:t>
            </a:r>
          </a:p>
          <a:p>
            <a:pPr marL="0" indent="0" eaLnBrk="1" hangingPunct="1">
              <a:buNone/>
              <a:defRPr/>
            </a:pPr>
            <a:r>
              <a:rPr lang="en-US" altLang="zh-CN" sz="2400" dirty="0">
                <a:effectLst/>
                <a:latin typeface="Times New Roman" panose="02020603050405020304" pitchFamily="18" charset="0"/>
              </a:rPr>
              <a:t>	return true;</a:t>
            </a:r>
          </a:p>
          <a:p>
            <a:pPr marL="0" indent="0" eaLnBrk="1" hangingPunct="1">
              <a:buNone/>
              <a:defRPr/>
            </a:pPr>
            <a:r>
              <a:rPr lang="en-US" altLang="zh-CN" sz="2400" dirty="0">
                <a:effectLst/>
                <a:latin typeface="Times New Roman" panose="02020603050405020304" pitchFamily="18" charset="0"/>
              </a:rPr>
              <a:t>}</a:t>
            </a:r>
            <a:r>
              <a:rPr lang="en-US" altLang="zh-CN" sz="2400" dirty="0">
                <a:effectLst/>
                <a:latin typeface="Times New Roman" panose="02020603050405020304" pitchFamily="18" charset="0"/>
                <a:ea typeface="隶书" panose="02010509060101010101" pitchFamily="49" charset="-122"/>
              </a:rPr>
              <a:t> //</a:t>
            </a:r>
            <a:r>
              <a:rPr lang="zh-CN" altLang="en-US" sz="2400" dirty="0">
                <a:effectLst/>
                <a:latin typeface="Times New Roman" panose="02020603050405020304" pitchFamily="18" charset="0"/>
                <a:ea typeface="隶书" panose="02010509060101010101" pitchFamily="49" charset="-122"/>
              </a:rPr>
              <a:t>算法时间复杂度</a:t>
            </a:r>
          </a:p>
          <a:p>
            <a:pPr marL="0" indent="0" eaLnBrk="1" hangingPunct="1">
              <a:buNone/>
              <a:defRPr/>
            </a:pPr>
            <a:endParaRPr lang="zh-CN" altLang="en-US" sz="2400" dirty="0">
              <a:effectLst/>
              <a:latin typeface="Times New Roman" panose="02020603050405020304" pitchFamily="18" charset="0"/>
              <a:ea typeface="隶书" panose="02010509060101010101" pitchFamily="49" charset="-122"/>
            </a:endParaRPr>
          </a:p>
        </p:txBody>
      </p:sp>
      <p:sp>
        <p:nvSpPr>
          <p:cNvPr id="3" name="Text Box 4"/>
          <p:cNvSpPr txBox="1"/>
          <p:nvPr/>
        </p:nvSpPr>
        <p:spPr>
          <a:xfrm>
            <a:off x="767408" y="188640"/>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1847528" y="761752"/>
            <a:ext cx="8532812" cy="6339656"/>
          </a:xfrm>
        </p:spPr>
        <p:txBody>
          <a:bodyPr>
            <a:prstTxWarp prst="textNoShape">
              <a:avLst/>
            </a:prstTxWarp>
            <a:normAutofit fontScale="92500"/>
          </a:bodyPr>
          <a:lstStyle/>
          <a:p>
            <a:pPr marL="0" indent="0" eaLnBrk="1" hangingPunct="1">
              <a:lnSpc>
                <a:spcPts val="2500"/>
              </a:lnSpc>
              <a:spcBef>
                <a:spcPts val="0"/>
              </a:spcBef>
              <a:buNone/>
            </a:pPr>
            <a:r>
              <a:rPr lang="en-US" altLang="zh-CN" sz="1800" dirty="0">
                <a:effectLst/>
                <a:latin typeface="Times New Roman" panose="02020603050405020304" pitchFamily="18" charset="0"/>
              </a:rPr>
              <a:t>template &lt;class T, class E&gt;</a:t>
            </a:r>
          </a:p>
          <a:p>
            <a:pPr marL="0" indent="0" eaLnBrk="1" hangingPunct="1">
              <a:lnSpc>
                <a:spcPts val="2500"/>
              </a:lnSpc>
              <a:spcBef>
                <a:spcPts val="0"/>
              </a:spcBef>
              <a:buNone/>
            </a:pPr>
            <a:r>
              <a:rPr lang="en-US" altLang="zh-CN" sz="1800" dirty="0" err="1">
                <a:effectLst/>
                <a:latin typeface="Times New Roman" panose="02020603050405020304" pitchFamily="18" charset="0"/>
              </a:rPr>
              <a:t>bool</a:t>
            </a: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Graphlnk</a:t>
            </a:r>
            <a:r>
              <a:rPr lang="en-US" altLang="zh-CN" sz="1800" dirty="0">
                <a:effectLst/>
                <a:latin typeface="Times New Roman" panose="02020603050405020304" pitchFamily="18" charset="0"/>
              </a:rPr>
              <a:t>&lt;T,E&gt;::</a:t>
            </a:r>
            <a:r>
              <a:rPr lang="en-US" altLang="zh-CN" sz="1800" b="1" dirty="0" err="1">
                <a:effectLst/>
                <a:latin typeface="Times New Roman" panose="02020603050405020304" pitchFamily="18" charset="0"/>
              </a:rPr>
              <a:t>insertEdge</a:t>
            </a:r>
            <a:r>
              <a:rPr lang="en-US" altLang="zh-CN" sz="1800" dirty="0">
                <a:effectLst/>
                <a:latin typeface="Times New Roman" panose="02020603050405020304" pitchFamily="18" charset="0"/>
              </a:rPr>
              <a:t>(</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v1, </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v2, E weight)</a:t>
            </a:r>
          </a:p>
          <a:p>
            <a:pPr marL="0" indent="0" eaLnBrk="1" hangingPunct="1">
              <a:lnSpc>
                <a:spcPts val="2500"/>
              </a:lnSpc>
              <a:spcBef>
                <a:spcPts val="0"/>
              </a:spcBef>
              <a:buNone/>
            </a:pPr>
            <a:r>
              <a:rPr lang="en-US" altLang="zh-CN" sz="1800" dirty="0">
                <a:effectLst/>
                <a:latin typeface="Times New Roman" panose="02020603050405020304" pitchFamily="18" charset="0"/>
              </a:rPr>
              <a:t>{     if (v1 &gt;= 0 &amp;&amp; v1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 &amp;&amp; v2 &gt;= 0 &amp;&amp; v2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   	Edge&lt;T,E&gt; *q, *p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//v1</a:t>
            </a:r>
            <a:r>
              <a:rPr lang="zh-CN" altLang="en-US" sz="1800" dirty="0">
                <a:effectLst/>
                <a:latin typeface="Times New Roman" panose="02020603050405020304" pitchFamily="18" charset="0"/>
              </a:rPr>
              <a:t>对应的边链表头指针</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	while (p != NULL &amp;&amp;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 = p-&gt;link;   //</a:t>
            </a:r>
            <a:r>
              <a:rPr lang="zh-CN" altLang="en-US" sz="1800" dirty="0">
                <a:effectLst/>
                <a:latin typeface="Times New Roman" panose="02020603050405020304" pitchFamily="18" charset="0"/>
              </a:rPr>
              <a:t>寻找邻接顶点</a:t>
            </a:r>
            <a:r>
              <a:rPr lang="en-US" altLang="zh-CN" sz="1800" dirty="0">
                <a:effectLst/>
                <a:latin typeface="Times New Roman" panose="02020603050405020304" pitchFamily="18" charset="0"/>
              </a:rPr>
              <a:t>v2	</a:t>
            </a:r>
          </a:p>
          <a:p>
            <a:pPr marL="0" indent="0" eaLnBrk="1" hangingPunct="1">
              <a:lnSpc>
                <a:spcPts val="2500"/>
              </a:lnSpc>
              <a:spcBef>
                <a:spcPts val="0"/>
              </a:spcBef>
              <a:buNone/>
            </a:pPr>
            <a:r>
              <a:rPr lang="en-US" altLang="zh-CN" sz="1800" dirty="0">
                <a:effectLst/>
                <a:latin typeface="Times New Roman" panose="02020603050405020304" pitchFamily="18" charset="0"/>
              </a:rPr>
              <a:t>	if (p != NULL) 	return false;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找到此边</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不插入		</a:t>
            </a:r>
          </a:p>
          <a:p>
            <a:pPr marL="0" indent="0" eaLnBrk="1" hangingPunct="1">
              <a:lnSpc>
                <a:spcPts val="2500"/>
              </a:lnSpc>
              <a:spcBef>
                <a:spcPts val="0"/>
              </a:spcBef>
              <a:buNone/>
            </a:pPr>
            <a:r>
              <a:rPr lang="en-US" altLang="zh-CN" sz="1800" dirty="0">
                <a:effectLst/>
                <a:latin typeface="Times New Roman" panose="02020603050405020304" pitchFamily="18" charset="0"/>
              </a:rPr>
              <a:t>	p = new Edge&lt;T,E&gt;;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否则</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创建新结点</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q = new Edge&lt;T,E&gt;;</a:t>
            </a:r>
          </a:p>
          <a:p>
            <a:pPr marL="0" indent="0" eaLnBrk="1" hangingPunct="1">
              <a:lnSpc>
                <a:spcPts val="2500"/>
              </a:lnSpc>
              <a:spcBef>
                <a:spcPts val="0"/>
              </a:spcBef>
              <a:buNone/>
            </a:pPr>
            <a:r>
              <a:rPr lang="en-US" altLang="zh-CN" sz="1800" dirty="0">
                <a:effectLst/>
                <a:latin typeface="Times New Roman" panose="02020603050405020304" pitchFamily="18" charset="0"/>
              </a:rPr>
              <a:t>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p-&gt;link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v1</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p;</a:t>
            </a:r>
          </a:p>
          <a:p>
            <a:pPr marL="0" indent="0" eaLnBrk="1" hangingPunct="1">
              <a:lnSpc>
                <a:spcPts val="2500"/>
              </a:lnSpc>
              <a:spcBef>
                <a:spcPts val="0"/>
              </a:spcBef>
              <a:buNone/>
            </a:pPr>
            <a:r>
              <a:rPr lang="en-US" altLang="zh-CN" sz="1800" dirty="0">
                <a:effectLst/>
                <a:latin typeface="Times New Roman" panose="02020603050405020304" pitchFamily="18" charset="0"/>
              </a:rPr>
              <a:t>	q-&gt;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v1;  q-&gt;cost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q-&gt;link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v2</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q;</a:t>
            </a:r>
          </a:p>
          <a:p>
            <a:pPr marL="0" indent="0" eaLnBrk="1" hangingPunct="1">
              <a:lnSpc>
                <a:spcPts val="2500"/>
              </a:lnSpc>
              <a:spcBef>
                <a:spcPts val="0"/>
              </a:spcBef>
              <a:buNone/>
            </a:pP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numEdges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return true;</a:t>
            </a:r>
          </a:p>
          <a:p>
            <a:pPr marL="0" indent="0" eaLnBrk="1" hangingPunct="1">
              <a:lnSpc>
                <a:spcPts val="2500"/>
              </a:lnSpc>
              <a:spcBef>
                <a:spcPts val="0"/>
              </a:spcBef>
              <a:buNone/>
            </a:pPr>
            <a:r>
              <a:rPr lang="en-US" altLang="zh-CN" sz="1800" dirty="0">
                <a:effectLst/>
                <a:latin typeface="Times New Roman" panose="02020603050405020304" pitchFamily="18" charset="0"/>
              </a:rPr>
              <a:t>       }</a:t>
            </a:r>
          </a:p>
          <a:p>
            <a:pPr marL="0" indent="0" eaLnBrk="1" hangingPunct="1">
              <a:lnSpc>
                <a:spcPts val="2500"/>
              </a:lnSpc>
              <a:spcBef>
                <a:spcPts val="0"/>
              </a:spcBef>
              <a:buNone/>
            </a:pPr>
            <a:r>
              <a:rPr lang="en-US" altLang="zh-CN" sz="1800" dirty="0">
                <a:effectLst/>
                <a:latin typeface="Times New Roman" panose="02020603050405020304" pitchFamily="18" charset="0"/>
              </a:rPr>
              <a:t>      return false;</a:t>
            </a:r>
          </a:p>
          <a:p>
            <a:pPr marL="0" indent="0" eaLnBrk="1" hangingPunct="1">
              <a:lnSpc>
                <a:spcPts val="2500"/>
              </a:lnSpc>
              <a:spcBef>
                <a:spcPts val="0"/>
              </a:spcBef>
              <a:buNone/>
            </a:pPr>
            <a:r>
              <a:rPr lang="en-US" altLang="zh-CN" sz="1800" dirty="0">
                <a:effectLst/>
                <a:latin typeface="Times New Roman" panose="02020603050405020304" pitchFamily="18" charset="0"/>
              </a:rPr>
              <a:t>}</a:t>
            </a:r>
            <a:r>
              <a:rPr lang="en-US" altLang="zh-CN" sz="1800" dirty="0">
                <a:effectLst/>
                <a:latin typeface="Times New Roman" panose="02020603050405020304" pitchFamily="18" charset="0"/>
                <a:ea typeface="隶书" panose="02010509060101010101" pitchFamily="49" charset="-122"/>
              </a:rPr>
              <a:t> </a:t>
            </a:r>
            <a:r>
              <a:rPr lang="en-US" altLang="zh-CN" sz="1800" dirty="0">
                <a:effectLst/>
                <a:latin typeface="Times New Roman" panose="02020603050405020304" pitchFamily="18" charset="0"/>
              </a:rPr>
              <a:t>//</a:t>
            </a:r>
            <a:r>
              <a:rPr lang="zh-CN" altLang="en-US" sz="1800" dirty="0">
                <a:effectLst/>
                <a:latin typeface="Times New Roman" panose="02020603050405020304" pitchFamily="18" charset="0"/>
              </a:rPr>
              <a:t>算法时间复杂度</a:t>
            </a:r>
            <a:endParaRPr lang="en-US" altLang="zh-CN" sz="1800" dirty="0">
              <a:effectLst/>
              <a:latin typeface="Times New Roman" panose="02020603050405020304" pitchFamily="18" charset="0"/>
            </a:endParaRPr>
          </a:p>
          <a:p>
            <a:pPr marL="0" indent="0" eaLnBrk="1" hangingPunct="1">
              <a:lnSpc>
                <a:spcPts val="2500"/>
              </a:lnSpc>
              <a:spcBef>
                <a:spcPts val="0"/>
              </a:spcBef>
              <a:buNone/>
            </a:pPr>
            <a:endParaRPr lang="zh-CN" altLang="en-US" sz="1800" dirty="0">
              <a:effectLst/>
              <a:latin typeface="Times New Roman" panose="02020603050405020304" pitchFamily="18" charset="0"/>
            </a:endParaRPr>
          </a:p>
        </p:txBody>
      </p:sp>
      <p:sp>
        <p:nvSpPr>
          <p:cNvPr id="3"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2063552" y="720080"/>
            <a:ext cx="9001000" cy="6165304"/>
          </a:xfrm>
        </p:spPr>
        <p:txBody>
          <a:bodyPr>
            <a:noAutofit/>
          </a:bodyPr>
          <a:lstStyle/>
          <a:p>
            <a:pPr marL="0" indent="0" eaLnBrk="1" hangingPunct="1">
              <a:lnSpc>
                <a:spcPts val="2500"/>
              </a:lnSpc>
              <a:spcBef>
                <a:spcPts val="0"/>
              </a:spcBef>
              <a:buNone/>
              <a:defRPr/>
            </a:pPr>
            <a:r>
              <a:rPr kumimoji="1" lang="en-US" altLang="zh-CN" sz="1600" dirty="0">
                <a:latin typeface="Times New Roman" panose="02020603050405020304" pitchFamily="18" charset="0"/>
              </a:rPr>
              <a:t>template &lt;</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T, </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E&gt;</a:t>
            </a:r>
          </a:p>
          <a:p>
            <a:pPr marL="0" indent="0" eaLnBrk="1" hangingPunct="1">
              <a:lnSpc>
                <a:spcPts val="2500"/>
              </a:lnSpc>
              <a:spcBef>
                <a:spcPts val="0"/>
              </a:spcBef>
              <a:buNone/>
              <a:defRPr/>
            </a:pPr>
            <a:r>
              <a:rPr kumimoji="1" lang="en-US" altLang="zh-CN" sz="1600" dirty="0">
                <a:latin typeface="Times New Roman" panose="02020603050405020304" pitchFamily="18" charset="0"/>
              </a:rPr>
              <a:t>bool </a:t>
            </a:r>
            <a:r>
              <a:rPr kumimoji="1" lang="en-US" altLang="zh-CN" sz="1600" dirty="0" err="1">
                <a:latin typeface="Times New Roman" panose="02020603050405020304" pitchFamily="18" charset="0"/>
              </a:rPr>
              <a:t>Graphlnk</a:t>
            </a:r>
            <a:r>
              <a:rPr kumimoji="1" lang="en-US" altLang="zh-CN" sz="1600" dirty="0">
                <a:latin typeface="Times New Roman" panose="02020603050405020304" pitchFamily="18" charset="0"/>
              </a:rPr>
              <a:t>&lt;T,E&gt;::</a:t>
            </a:r>
            <a:r>
              <a:rPr kumimoji="1" lang="en-US" altLang="zh-CN" sz="1600" b="1" dirty="0" err="1">
                <a:latin typeface="Times New Roman" panose="02020603050405020304" pitchFamily="18" charset="0"/>
              </a:rPr>
              <a:t>removeEdge</a:t>
            </a:r>
            <a:r>
              <a:rPr kumimoji="1" lang="en-US" altLang="zh-CN" sz="1600" dirty="0">
                <a:latin typeface="Times New Roman" panose="02020603050405020304" pitchFamily="18" charset="0"/>
              </a:rPr>
              <a:t>(</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v1, </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v2)</a:t>
            </a:r>
          </a:p>
          <a:p>
            <a:pPr marL="0" indent="0" eaLnBrk="1" hangingPunct="1">
              <a:lnSpc>
                <a:spcPts val="2500"/>
              </a:lnSpc>
              <a:spcBef>
                <a:spcPts val="0"/>
              </a:spcBef>
              <a:buNone/>
              <a:defRPr/>
            </a:pPr>
            <a:r>
              <a:rPr kumimoji="1" lang="en-US" altLang="zh-CN" sz="1600" dirty="0">
                <a:latin typeface="Times New Roman" panose="02020603050405020304" pitchFamily="18" charset="0"/>
              </a:rPr>
              <a:t>{    if (v1!= -1 &amp;&amp; v2 != -1)</a:t>
            </a:r>
          </a:p>
          <a:p>
            <a:pPr marL="0" indent="0" eaLnBrk="1" hangingPunct="1">
              <a:lnSpc>
                <a:spcPts val="2500"/>
              </a:lnSpc>
              <a:spcBef>
                <a:spcPts val="0"/>
              </a:spcBef>
              <a:buNone/>
              <a:defRPr/>
            </a:pPr>
            <a:r>
              <a:rPr kumimoji="1" lang="en-US" altLang="zh-CN" sz="1600" dirty="0">
                <a:latin typeface="Times New Roman" panose="02020603050405020304" pitchFamily="18" charset="0"/>
              </a:rPr>
              <a:t>     {    	Edge&lt;T,E&gt;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p>
          <a:p>
            <a:pPr marL="0" indent="0" eaLnBrk="1" hangingPunct="1">
              <a:lnSpc>
                <a:spcPts val="2500"/>
              </a:lnSpc>
              <a:spcBef>
                <a:spcPts val="0"/>
              </a:spcBef>
              <a:buNone/>
              <a:defRPr/>
            </a:pPr>
            <a:r>
              <a:rPr kumimoji="1" lang="en-US" altLang="zh-CN" sz="1600" dirty="0">
                <a:latin typeface="Times New Roman" panose="02020603050405020304" pitchFamily="18" charset="0"/>
              </a:rPr>
              <a:t>          	while (p != NULL &amp;&amp;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v2) {q = p; p = p-&gt;link;}  </a:t>
            </a:r>
            <a:r>
              <a:rPr kumimoji="1" lang="en-US" altLang="zh-CN" sz="1600" b="1" dirty="0">
                <a:solidFill>
                  <a:srgbClr val="FF0000"/>
                </a:solidFill>
                <a:latin typeface="Times New Roman" panose="02020603050405020304" pitchFamily="18" charset="0"/>
              </a:rPr>
              <a:t>//v1</a:t>
            </a:r>
            <a:r>
              <a:rPr kumimoji="1" lang="zh-CN" altLang="en-US" sz="1600" b="1" dirty="0">
                <a:solidFill>
                  <a:srgbClr val="FF0000"/>
                </a:solidFill>
                <a:latin typeface="Times New Roman" panose="02020603050405020304" pitchFamily="18" charset="0"/>
              </a:rPr>
              <a:t>对应边链表中找被删边</a:t>
            </a:r>
            <a:r>
              <a:rPr kumimoji="1" lang="zh-CN" altLang="en-US" sz="1600" dirty="0">
                <a:latin typeface="Times New Roman" panose="02020603050405020304" pitchFamily="18" charset="0"/>
              </a:rPr>
              <a:t>	</a:t>
            </a:r>
            <a:endParaRPr kumimoji="1" lang="en-US" altLang="zh-CN" sz="1600" dirty="0" smtClean="0">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a:t>
            </a:r>
            <a:r>
              <a:rPr kumimoji="1" lang="en-US" altLang="zh-CN" sz="1600" dirty="0" smtClean="0">
                <a:latin typeface="Times New Roman" panose="02020603050405020304" pitchFamily="18" charset="0"/>
              </a:rPr>
              <a:t>if </a:t>
            </a:r>
            <a:r>
              <a:rPr kumimoji="1" lang="en-US" altLang="zh-CN" sz="1600" dirty="0">
                <a:latin typeface="Times New Roman" panose="02020603050405020304" pitchFamily="18" charset="0"/>
              </a:rPr>
              <a:t>(p != NULL){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找到被删边结点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delete p;</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else    return false;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没有找到被删边结点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r>
              <a:rPr kumimoji="1" lang="zh-CN" altLang="en-US" sz="1600" dirty="0">
                <a:latin typeface="Times New Roman" panose="02020603050405020304" pitchFamily="18" charset="0"/>
              </a:rPr>
              <a:t>；</a:t>
            </a:r>
            <a:r>
              <a:rPr kumimoji="1" lang="en-US" altLang="zh-CN" sz="1600" dirty="0">
                <a:latin typeface="Times New Roman" panose="02020603050405020304" pitchFamily="18" charset="0"/>
              </a:rPr>
              <a:t>  </a:t>
            </a:r>
            <a:r>
              <a:rPr kumimoji="1" lang="en-US" altLang="zh-CN" sz="1600" b="1" dirty="0">
                <a:solidFill>
                  <a:srgbClr val="FF0000"/>
                </a:solidFill>
                <a:latin typeface="Times New Roman" panose="02020603050405020304" pitchFamily="18" charset="0"/>
              </a:rPr>
              <a:t>  //v2</a:t>
            </a:r>
            <a:r>
              <a:rPr kumimoji="1" lang="zh-CN" altLang="en-US" sz="1600" b="1" dirty="0">
                <a:solidFill>
                  <a:srgbClr val="FF0000"/>
                </a:solidFill>
                <a:latin typeface="Times New Roman" panose="02020603050405020304" pitchFamily="18" charset="0"/>
              </a:rPr>
              <a:t>对应边链表中删除</a:t>
            </a:r>
            <a:endParaRPr kumimoji="1" lang="en-US" altLang="zh-CN" sz="1600" b="1" dirty="0">
              <a:solidFill>
                <a:srgbClr val="FF0000"/>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while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v1) {    q = p;    p = p-&gt;link;  }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寻找被删边结点</a:t>
            </a:r>
            <a:endParaRPr kumimoji="1" lang="en-US" altLang="zh-CN" sz="1600" b="1" dirty="0">
              <a:solidFill>
                <a:srgbClr val="FF0000"/>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a:t>
            </a:r>
          </a:p>
          <a:p>
            <a:pPr marL="0" indent="0" eaLnBrk="1" hangingPunct="1">
              <a:lnSpc>
                <a:spcPts val="2500"/>
              </a:lnSpc>
              <a:spcBef>
                <a:spcPts val="0"/>
              </a:spcBef>
              <a:buNone/>
              <a:defRPr/>
            </a:pPr>
            <a:r>
              <a:rPr kumimoji="1" lang="en-US" altLang="zh-CN" sz="1600" dirty="0">
                <a:latin typeface="Times New Roman" panose="02020603050405020304" pitchFamily="18" charset="0"/>
              </a:rPr>
              <a:t>     	delete p;   </a:t>
            </a:r>
            <a:r>
              <a:rPr kumimoji="1" lang="en-US" altLang="zh-CN" sz="1600" dirty="0" err="1">
                <a:latin typeface="Times New Roman" panose="02020603050405020304" pitchFamily="18" charset="0"/>
              </a:rPr>
              <a:t>numEdges</a:t>
            </a:r>
            <a:r>
              <a:rPr kumimoji="1" lang="en-US" altLang="zh-CN" sz="1600" dirty="0">
                <a:latin typeface="Times New Roman" panose="02020603050405020304" pitchFamily="18" charset="0"/>
              </a:rPr>
              <a:t>--;</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true;</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false;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没有找到结点</a:t>
            </a:r>
          </a:p>
          <a:p>
            <a:pPr marL="0" indent="0" eaLnBrk="1" hangingPunct="1">
              <a:lnSpc>
                <a:spcPts val="2500"/>
              </a:lnSpc>
              <a:spcBef>
                <a:spcPts val="0"/>
              </a:spcBef>
              <a:buNone/>
              <a:defRPr/>
            </a:pP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算法时间复杂度</a:t>
            </a:r>
          </a:p>
        </p:txBody>
      </p:sp>
      <p:sp>
        <p:nvSpPr>
          <p:cNvPr id="3" name="Text Box 4"/>
          <p:cNvSpPr txBox="1"/>
          <p:nvPr/>
        </p:nvSpPr>
        <p:spPr>
          <a:xfrm>
            <a:off x="1127448" y="44624"/>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03513" y="764704"/>
            <a:ext cx="9937103" cy="5904656"/>
          </a:xfrm>
        </p:spPr>
        <p:txBody>
          <a:bodyPr>
            <a:noAutofit/>
          </a:bodyPr>
          <a:lstStyle/>
          <a:p>
            <a:pPr marL="0" indent="0" eaLnBrk="1" hangingPunct="1">
              <a:lnSpc>
                <a:spcPts val="1900"/>
              </a:lnSpc>
              <a:buNone/>
              <a:defRPr/>
            </a:pPr>
            <a:r>
              <a:rPr kumimoji="1" lang="en-US" altLang="zh-CN" sz="1800" dirty="0">
                <a:latin typeface="Times New Roman" panose="02020603050405020304" pitchFamily="18" charset="0"/>
              </a:rPr>
              <a:t>template &lt;</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T, </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E&gt;</a:t>
            </a:r>
          </a:p>
          <a:p>
            <a:pPr marL="0" indent="0" eaLnBrk="1" hangingPunct="1">
              <a:lnSpc>
                <a:spcPts val="1900"/>
              </a:lnSpc>
              <a:buNone/>
              <a:defRPr/>
            </a:pPr>
            <a:r>
              <a:rPr kumimoji="1" lang="en-US" altLang="zh-CN" sz="1800" dirty="0">
                <a:latin typeface="Times New Roman" panose="02020603050405020304" pitchFamily="18" charset="0"/>
              </a:rPr>
              <a:t>bool </a:t>
            </a:r>
            <a:r>
              <a:rPr kumimoji="1" lang="en-US" altLang="zh-CN" sz="1800" dirty="0" err="1">
                <a:latin typeface="Times New Roman" panose="02020603050405020304" pitchFamily="18" charset="0"/>
              </a:rPr>
              <a:t>Graphlnk</a:t>
            </a:r>
            <a:r>
              <a:rPr kumimoji="1" lang="en-US" altLang="zh-CN" sz="1800" dirty="0">
                <a:latin typeface="Times New Roman" panose="02020603050405020304" pitchFamily="18" charset="0"/>
              </a:rPr>
              <a:t>&lt;T,E&gt;::</a:t>
            </a:r>
            <a:r>
              <a:rPr kumimoji="1" lang="en-US" altLang="zh-CN" sz="1800" b="1" dirty="0" err="1">
                <a:latin typeface="Times New Roman" panose="02020603050405020304" pitchFamily="18" charset="0"/>
              </a:rPr>
              <a:t>removeVertex</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v){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smtClean="0">
                <a:latin typeface="Times New Roman" panose="02020603050405020304" pitchFamily="18" charset="0"/>
              </a:rPr>
              <a:t> </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在图中删除一个指定顶点</a:t>
            </a:r>
            <a:r>
              <a:rPr kumimoji="1" lang="en-US" altLang="zh-CN" sz="1800" dirty="0">
                <a:latin typeface="Times New Roman" panose="02020603050405020304" pitchFamily="18" charset="0"/>
              </a:rPr>
              <a:t>v, v</a:t>
            </a:r>
            <a:r>
              <a:rPr kumimoji="1" lang="zh-CN" altLang="en-US" sz="1800" dirty="0">
                <a:latin typeface="Times New Roman" panose="02020603050405020304" pitchFamily="18" charset="0"/>
              </a:rPr>
              <a:t>是顶点号。若删除成功</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函数返回</a:t>
            </a:r>
            <a:r>
              <a:rPr kumimoji="1" lang="en-US" altLang="zh-CN" sz="1800" dirty="0">
                <a:latin typeface="Times New Roman" panose="02020603050405020304" pitchFamily="18" charset="0"/>
              </a:rPr>
              <a:t>true, </a:t>
            </a:r>
            <a:r>
              <a:rPr kumimoji="1" lang="zh-CN" altLang="en-US" sz="1800" dirty="0">
                <a:latin typeface="Times New Roman" panose="02020603050405020304" pitchFamily="18" charset="0"/>
              </a:rPr>
              <a:t>否则返回</a:t>
            </a:r>
            <a:r>
              <a:rPr kumimoji="1" lang="en-US" altLang="zh-CN" sz="1800" dirty="0">
                <a:latin typeface="Times New Roman" panose="02020603050405020304" pitchFamily="18" charset="0"/>
              </a:rPr>
              <a:t>false</a:t>
            </a:r>
            <a:r>
              <a:rPr kumimoji="1" lang="zh-CN" altLang="en-US" sz="1800" dirty="0">
                <a:latin typeface="Times New Roman" panose="02020603050405020304" pitchFamily="18" charset="0"/>
              </a:rPr>
              <a:t>。</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 1 || v &lt; 0 || v &gt;= </a:t>
            </a:r>
            <a:r>
              <a:rPr kumimoji="1" lang="en-US" altLang="zh-CN" sz="1800" dirty="0" err="1">
                <a:latin typeface="Times New Roman" panose="02020603050405020304" pitchFamily="18" charset="0"/>
              </a:rPr>
              <a:t>numVertices</a:t>
            </a:r>
            <a:r>
              <a:rPr kumimoji="1" lang="en-US" altLang="zh-CN" sz="1800" dirty="0" smtClean="0">
                <a:latin typeface="Times New Roman" panose="02020603050405020304" pitchFamily="18" charset="0"/>
              </a:rPr>
              <a:t>) return </a:t>
            </a:r>
            <a:r>
              <a:rPr kumimoji="1" lang="en-US" altLang="zh-CN" sz="1800" dirty="0">
                <a:latin typeface="Times New Roman" panose="02020603050405020304" pitchFamily="18" charset="0"/>
              </a:rPr>
              <a:t>false; </a:t>
            </a:r>
            <a:r>
              <a:rPr kumimoji="1" lang="en-US" altLang="zh-CN" sz="1800" dirty="0" smtClean="0">
                <a:latin typeface="Times New Roman" panose="02020603050405020304" pitchFamily="18" charset="0"/>
              </a:rPr>
              <a:t>   //</a:t>
            </a:r>
            <a:r>
              <a:rPr kumimoji="1" lang="zh-CN" altLang="en-US" sz="1800" dirty="0">
                <a:latin typeface="Times New Roman" panose="02020603050405020304" pitchFamily="18" charset="0"/>
              </a:rPr>
              <a:t>表空或顶点号超出范围</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Edge&lt;T,E&gt; *p, *s,*t;  </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k;</a:t>
            </a:r>
          </a:p>
          <a:p>
            <a:pPr marL="0" indent="0" eaLnBrk="1" hangingPunct="1">
              <a:lnSpc>
                <a:spcPts val="1900"/>
              </a:lnSpc>
              <a:buNone/>
              <a:defRPr/>
            </a:pPr>
            <a:r>
              <a:rPr kumimoji="1" lang="en-US" altLang="zh-CN" sz="1800" dirty="0">
                <a:latin typeface="Times New Roman" panose="02020603050405020304" pitchFamily="18" charset="0"/>
              </a:rPr>
              <a:t>	while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NULL){ 	//</a:t>
            </a:r>
            <a:r>
              <a:rPr kumimoji="1" lang="zh-CN" altLang="en-US" sz="1800" dirty="0">
                <a:latin typeface="Times New Roman" panose="02020603050405020304" pitchFamily="18" charset="0"/>
              </a:rPr>
              <a:t>删除第</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个边链表中所有结点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k = 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取邻接顶点</a:t>
            </a:r>
            <a:r>
              <a:rPr kumimoji="1" lang="en-US" altLang="zh-CN" sz="1800" dirty="0">
                <a:latin typeface="Times New Roman" panose="02020603050405020304" pitchFamily="18" charset="0"/>
              </a:rPr>
              <a:t>k</a:t>
            </a:r>
          </a:p>
          <a:p>
            <a:pPr marL="0" indent="0" eaLnBrk="1" hangingPunct="1">
              <a:lnSpc>
                <a:spcPts val="1900"/>
              </a:lnSpc>
              <a:buNone/>
              <a:defRPr/>
            </a:pPr>
            <a:r>
              <a:rPr kumimoji="1" lang="en-US" altLang="zh-CN" sz="1800" dirty="0">
                <a:latin typeface="Times New Roman" panose="02020603050405020304" pitchFamily="18" charset="0"/>
              </a:rPr>
              <a:t>		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t = NULL; 	//</a:t>
            </a:r>
            <a:r>
              <a:rPr kumimoji="1" lang="zh-CN" altLang="en-US" sz="1800" dirty="0">
                <a:latin typeface="Times New Roman" panose="02020603050405020304" pitchFamily="18" charset="0"/>
              </a:rPr>
              <a:t>找对称存放的边结点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while (s != NULL &amp;&amp;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 t </a:t>
            </a:r>
            <a:r>
              <a:rPr kumimoji="1" lang="en-US" altLang="zh-CN" sz="1800" dirty="0">
                <a:latin typeface="Times New Roman" panose="02020603050405020304" pitchFamily="18" charset="0"/>
              </a:rPr>
              <a:t>= s;  s = s-&gt;link;  }</a:t>
            </a:r>
          </a:p>
          <a:p>
            <a:pPr marL="0" indent="0" eaLnBrk="1" hangingPunct="1">
              <a:lnSpc>
                <a:spcPts val="1900"/>
              </a:lnSpc>
              <a:buNone/>
              <a:defRPr/>
            </a:pPr>
            <a:r>
              <a:rPr kumimoji="1" lang="en-US" altLang="zh-CN" sz="1800" dirty="0">
                <a:latin typeface="Times New Roman" panose="02020603050405020304" pitchFamily="18" charset="0"/>
              </a:rPr>
              <a:t>		if (s != NULL){		//</a:t>
            </a:r>
            <a:r>
              <a:rPr kumimoji="1" lang="zh-CN" altLang="en-US" sz="1800" dirty="0">
                <a:latin typeface="Times New Roman" panose="02020603050405020304" pitchFamily="18" charset="0"/>
              </a:rPr>
              <a:t>删除对称存放的边结点		</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(t == NULL)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s-&gt;link;</a:t>
            </a:r>
          </a:p>
          <a:p>
            <a:pPr marL="0" indent="0" eaLnBrk="1" hangingPunct="1">
              <a:lnSpc>
                <a:spcPts val="1900"/>
              </a:lnSpc>
              <a:buNone/>
              <a:defRPr/>
            </a:pPr>
            <a:r>
              <a:rPr kumimoji="1" lang="en-US" altLang="zh-CN" sz="1800" dirty="0">
                <a:latin typeface="Times New Roman" panose="02020603050405020304" pitchFamily="18" charset="0"/>
              </a:rPr>
              <a:t>			else    t-&gt;link = s-&gt;link;</a:t>
            </a:r>
          </a:p>
          <a:p>
            <a:pPr marL="0" indent="0" eaLnBrk="1" hangingPunct="1">
              <a:lnSpc>
                <a:spcPts val="1900"/>
              </a:lnSpc>
              <a:buNone/>
              <a:defRPr/>
            </a:pPr>
            <a:r>
              <a:rPr kumimoji="1" lang="en-US" altLang="zh-CN" sz="1800" dirty="0">
                <a:latin typeface="Times New Roman" panose="02020603050405020304" pitchFamily="18" charset="0"/>
              </a:rPr>
              <a:t>			delete s;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a:t>
            </a:r>
            <a:endParaRPr kumimoji="1" lang="en-US" altLang="zh-CN" sz="1800" dirty="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p-&gt;link;	//</a:t>
            </a:r>
            <a:r>
              <a:rPr kumimoji="1" lang="zh-CN" altLang="en-US" sz="1800" dirty="0">
                <a:latin typeface="Times New Roman" panose="02020603050405020304" pitchFamily="18" charset="0"/>
              </a:rPr>
              <a:t>清除顶点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的边链表结点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delete p; </a:t>
            </a:r>
            <a:r>
              <a:rPr kumimoji="1" lang="en-US" altLang="zh-CN" sz="1800" dirty="0" err="1">
                <a:latin typeface="Times New Roman" panose="02020603050405020304" pitchFamily="18" charset="0"/>
              </a:rPr>
              <a:t>numEdges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与顶点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相关联的边数减一</a:t>
            </a:r>
          </a:p>
          <a:p>
            <a:pPr marL="0" indent="0" eaLnBrk="1" hangingPunct="1">
              <a:lnSpc>
                <a:spcPts val="1900"/>
              </a:lnSpc>
              <a:buNone/>
              <a:defRPr/>
            </a:pPr>
            <a:r>
              <a:rPr kumimoji="1" lang="en-US" altLang="zh-CN" sz="1800" dirty="0" smtClean="0">
                <a:latin typeface="Times New Roman" panose="02020603050405020304" pitchFamily="18" charset="0"/>
              </a:rPr>
              <a:t>	}</a:t>
            </a:r>
            <a:endParaRPr kumimoji="1" lang="zh-CN" altLang="en-US" sz="1800" dirty="0">
              <a:latin typeface="Times New Roman" panose="02020603050405020304" pitchFamily="18" charset="0"/>
            </a:endParaRPr>
          </a:p>
        </p:txBody>
      </p:sp>
      <p:sp>
        <p:nvSpPr>
          <p:cNvPr id="3" name="Text Box 3"/>
          <p:cNvSpPr txBox="1"/>
          <p:nvPr/>
        </p:nvSpPr>
        <p:spPr>
          <a:xfrm>
            <a:off x="983432" y="116632"/>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1847850" y="908720"/>
            <a:ext cx="8420100" cy="5689872"/>
          </a:xfrm>
        </p:spPr>
        <p:txBody>
          <a:bodyPr>
            <a:noAutofit/>
          </a:bodyPr>
          <a:lstStyle/>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图的顶点个数减</a:t>
            </a:r>
            <a:r>
              <a:rPr kumimoji="1" lang="en-US" altLang="zh-CN" sz="1800" dirty="0">
                <a:latin typeface="Times New Roman" panose="02020603050405020304" pitchFamily="18" charset="0"/>
              </a:rPr>
              <a:t>1</a:t>
            </a:r>
          </a:p>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[v].data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].data;  </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填补</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用最后一个顶点来代替</a:t>
            </a:r>
          </a:p>
          <a:p>
            <a:pPr marL="0" indent="0" eaLnBrk="1" hangingPunct="1">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(p != NULL){//</a:t>
            </a:r>
            <a:r>
              <a:rPr kumimoji="1" lang="zh-CN" altLang="en-US" sz="1800" dirty="0">
                <a:latin typeface="Times New Roman" panose="02020603050405020304" pitchFamily="18" charset="0"/>
              </a:rPr>
              <a:t>用来顶替的顶点下标变了，对应边要改变</a:t>
            </a:r>
            <a:endParaRPr kumimoji="1" lang="en-US" altLang="zh-CN" sz="1800" dirty="0">
              <a:latin typeface="Times New Roman" panose="02020603050405020304" pitchFamily="18" charset="0"/>
            </a:endParaRP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(s!= NULL){</a:t>
            </a:r>
          </a:p>
          <a:p>
            <a:pPr marL="0" indent="0" eaLnBrk="1" hangingPunct="1">
              <a:buNone/>
              <a:defRPr/>
            </a:pPr>
            <a:r>
              <a:rPr kumimoji="1" lang="en-US" altLang="zh-CN" sz="1800" dirty="0">
                <a:latin typeface="Times New Roman" panose="02020603050405020304" pitchFamily="18" charset="0"/>
              </a:rPr>
              <a:t>		      if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p>
          <a:p>
            <a:pPr marL="0" indent="0">
              <a:buNone/>
              <a:defRPr/>
            </a:pPr>
            <a:r>
              <a:rPr kumimoji="1" lang="en-US" altLang="zh-CN" sz="1800" dirty="0">
                <a:latin typeface="Times New Roman" panose="02020603050405020304" pitchFamily="18" charset="0"/>
              </a:rPr>
              <a:t>                                       {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a:t>
            </a: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break;</a:t>
            </a: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   //</a:t>
            </a:r>
            <a:r>
              <a:rPr kumimoji="1" lang="zh-CN" altLang="en-US" sz="1800" dirty="0">
                <a:latin typeface="Times New Roman" panose="02020603050405020304" pitchFamily="18" charset="0"/>
              </a:rPr>
              <a:t>修改对应边顶点的下标   </a:t>
            </a:r>
          </a:p>
          <a:p>
            <a:pPr marL="0" indent="0" eaLnBrk="1" hangingPunct="1">
              <a:buNone/>
              <a:defRPr/>
            </a:pP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else    </a:t>
            </a:r>
            <a:r>
              <a:rPr kumimoji="1" lang="en-US" altLang="zh-CN" sz="1800" dirty="0">
                <a:latin typeface="Times New Roman" panose="02020603050405020304" pitchFamily="18" charset="0"/>
              </a:rPr>
              <a:t>s = s-&gt;link;</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return true;</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算法时间复杂度</a:t>
            </a:r>
          </a:p>
        </p:txBody>
      </p:sp>
      <p:sp>
        <p:nvSpPr>
          <p:cNvPr id="3" name="Text Box 3"/>
          <p:cNvSpPr txBox="1"/>
          <p:nvPr/>
        </p:nvSpPr>
        <p:spPr>
          <a:xfrm>
            <a:off x="695400" y="116632"/>
            <a:ext cx="688521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(Cont.)】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1415480" y="1232296"/>
            <a:ext cx="9937104" cy="5077024"/>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getFirstNeighbor</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给出顶点位置为</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v </a:t>
            </a:r>
            <a:r>
              <a:rPr lang="zh-CN" altLang="en-US" sz="2000" dirty="0">
                <a:solidFill>
                  <a:schemeClr val="tx2"/>
                </a:solidFill>
                <a:latin typeface="Times New Roman" panose="02020603050405020304" pitchFamily="18" charset="0"/>
                <a:ea typeface="隶书" panose="02010509060101010101" pitchFamily="49" charset="-122"/>
              </a:rPr>
              <a:t>的第一个邻接顶点的位置</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如果</a:t>
            </a:r>
            <a:r>
              <a:rPr lang="zh-CN" altLang="en-US" sz="2000" dirty="0">
                <a:solidFill>
                  <a:schemeClr val="tx2"/>
                </a:solidFill>
                <a:latin typeface="Times New Roman" panose="02020603050405020304" pitchFamily="18" charset="0"/>
                <a:ea typeface="隶书" panose="02010509060101010101" pitchFamily="49" charset="-122"/>
              </a:rPr>
              <a:t>找不到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顶点</a:t>
            </a:r>
            <a:r>
              <a:rPr lang="en-US" altLang="zh-CN" sz="2000" b="1" dirty="0">
                <a:latin typeface="Times New Roman" panose="02020603050405020304" pitchFamily="18" charset="0"/>
                <a:ea typeface="隶书" panose="02010509060101010101" pitchFamily="49" charset="-122"/>
              </a:rPr>
              <a:t>v</a:t>
            </a:r>
            <a:r>
              <a:rPr lang="zh-CN" altLang="en-US" sz="2000" b="1" dirty="0">
                <a:latin typeface="Times New Roman" panose="02020603050405020304" pitchFamily="18" charset="0"/>
                <a:ea typeface="隶书" panose="02010509060101010101" pitchFamily="49" charset="-122"/>
              </a:rPr>
              <a:t>存在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对应边链表第一个边结点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存在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返回第一个邻接顶点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第一个邻接顶点不存在</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5000"/>
              </a:spcBef>
              <a:buFont typeface="Wingdings" panose="05000000000000000000" pitchFamily="2" charset="2"/>
              <a:buNone/>
              <a:defRPr/>
            </a:pPr>
            <a:endParaRPr lang="zh-CN" altLang="en-US" sz="2400" dirty="0"/>
          </a:p>
        </p:txBody>
      </p:sp>
      <p:sp>
        <p:nvSpPr>
          <p:cNvPr id="3"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1199456" y="1016272"/>
            <a:ext cx="10441160" cy="5653088"/>
          </a:xfrm>
        </p:spPr>
        <p:txBody>
          <a:bodyPr>
            <a:prstTxWarp prst="textNoShape">
              <a:avLst/>
            </a:prstTxWarp>
          </a:bodyPr>
          <a:lstStyle/>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getNextNeighbor</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a:t>
            </a:r>
            <a:r>
              <a:rPr lang="en-US" altLang="zh-CN" sz="2000" dirty="0">
                <a:solidFill>
                  <a:schemeClr val="tx2"/>
                </a:solidFill>
                <a:latin typeface="Times New Roman" panose="02020603050405020304" pitchFamily="18" charset="0"/>
                <a:ea typeface="隶书" panose="02010509060101010101" pitchFamily="49" charset="-122"/>
              </a:rPr>
              <a:t>v</a:t>
            </a:r>
            <a:r>
              <a:rPr lang="zh-CN" altLang="en-US" sz="2000" dirty="0">
                <a:solidFill>
                  <a:schemeClr val="tx2"/>
                </a:solidFill>
                <a:latin typeface="Times New Roman" panose="02020603050405020304" pitchFamily="18" charset="0"/>
                <a:ea typeface="隶书" panose="02010509060101010101" pitchFamily="49" charset="-122"/>
              </a:rPr>
              <a:t>的邻接顶点</a:t>
            </a:r>
            <a:r>
              <a:rPr lang="en-US" altLang="zh-CN" sz="2000" b="1" dirty="0">
                <a:solidFill>
                  <a:schemeClr val="tx2"/>
                </a:solidFill>
                <a:latin typeface="Times New Roman" panose="02020603050405020304" pitchFamily="18" charset="0"/>
                <a:ea typeface="隶书" panose="02010509060101010101" pitchFamily="49" charset="-122"/>
              </a:rPr>
              <a:t>w</a:t>
            </a:r>
            <a:r>
              <a:rPr lang="zh-CN" altLang="en-US" sz="2000" dirty="0">
                <a:solidFill>
                  <a:schemeClr val="tx2"/>
                </a:solidFill>
                <a:latin typeface="Times New Roman" panose="02020603050405020304" pitchFamily="18" charset="0"/>
                <a:ea typeface="隶书" panose="02010509060101010101" pitchFamily="49" charset="-122"/>
              </a:rPr>
              <a:t>的下一个邻接顶点的位置</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没有下一个邻接顶点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顶点</a:t>
            </a:r>
            <a:r>
              <a:rPr lang="en-US" altLang="zh-CN" sz="2400" b="1" dirty="0">
                <a:solidFill>
                  <a:schemeClr val="tx2"/>
                </a:solidFill>
                <a:latin typeface="Times New Roman" panose="02020603050405020304" pitchFamily="18" charset="0"/>
                <a:ea typeface="隶书" panose="02010509060101010101" pitchFamily="49" charset="-122"/>
              </a:rPr>
              <a:t>v</a:t>
            </a:r>
            <a:r>
              <a:rPr lang="zh-CN" altLang="en-US" sz="2400" dirty="0">
                <a:solidFill>
                  <a:schemeClr val="tx2"/>
                </a:solidFill>
                <a:latin typeface="Times New Roman" panose="02020603050405020304" pitchFamily="18" charset="0"/>
                <a:ea typeface="隶书" panose="02010509060101010101" pitchFamily="49" charset="-122"/>
              </a:rPr>
              <a:t>存在</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Edge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a:t>
            </a:r>
            <a:r>
              <a:rPr lang="en-US" altLang="zh-CN" sz="2400" i="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w)</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 = 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返回下一个邻接顶点</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b="1" dirty="0">
                <a:latin typeface="楷体_GB2312" pitchFamily="1"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下一邻接顶点不存在</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0"/>
              </a:spcBef>
              <a:buFont typeface="Wingdings" panose="05000000000000000000" pitchFamily="2" charset="2"/>
              <a:buNone/>
              <a:defRPr/>
            </a:pPr>
            <a:endParaRPr lang="zh-CN" altLang="en-US" sz="2400" dirty="0"/>
          </a:p>
        </p:txBody>
      </p:sp>
      <p:sp>
        <p:nvSpPr>
          <p:cNvPr id="3" name="矩形标注 2"/>
          <p:cNvSpPr/>
          <p:nvPr/>
        </p:nvSpPr>
        <p:spPr>
          <a:xfrm>
            <a:off x="5448300" y="6165850"/>
            <a:ext cx="5219700" cy="692150"/>
          </a:xfrm>
          <a:prstGeom prst="wedgeRectCallout">
            <a:avLst>
              <a:gd name="adj1" fmla="val -38387"/>
              <a:gd name="adj2" fmla="val -1197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lang="zh-CN" altLang="en-US" sz="1400">
                <a:solidFill>
                  <a:schemeClr val="bg1"/>
                </a:solidFill>
                <a:latin typeface="Tahoma" panose="020B0604030504040204" pitchFamily="34" charset="0"/>
                <a:ea typeface="楷体_GB2312" pitchFamily="1" charset="-122"/>
              </a:rPr>
              <a:t>作业</a:t>
            </a:r>
            <a:r>
              <a:rPr lang="en-US" altLang="zh-CN" sz="1400">
                <a:solidFill>
                  <a:schemeClr val="bg1"/>
                </a:solidFill>
                <a:latin typeface="Tahoma" panose="020B0604030504040204" pitchFamily="34" charset="0"/>
                <a:ea typeface="楷体_GB2312" pitchFamily="1" charset="-122"/>
              </a:rPr>
              <a:t>1</a:t>
            </a:r>
            <a:r>
              <a:rPr lang="zh-CN" altLang="en-US" sz="1400">
                <a:solidFill>
                  <a:schemeClr val="bg1"/>
                </a:solidFill>
                <a:latin typeface="Tahoma" panose="020B0604030504040204" pitchFamily="34" charset="0"/>
                <a:ea typeface="楷体_GB2312" pitchFamily="1" charset="-122"/>
              </a:rPr>
              <a:t>：</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实现邻接表</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Graphlnk</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类</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InDegree()</a:t>
            </a:r>
            <a:r>
              <a:rPr lang="zh-CN" altLang="en-US" sz="1400" b="1">
                <a:solidFill>
                  <a:schemeClr val="bg1"/>
                </a:solidFill>
                <a:latin typeface="Times New Roman" panose="02020603050405020304" pitchFamily="18" charset="0"/>
                <a:ea typeface="楷体_GB2312" pitchFamily="1" charset="-122"/>
              </a:rPr>
              <a:t>和Out</a:t>
            </a:r>
            <a:r>
              <a:rPr lang="en-US" altLang="zh-CN" sz="1400" b="1">
                <a:solidFill>
                  <a:schemeClr val="bg1"/>
                </a:solidFill>
                <a:latin typeface="Times New Roman" panose="02020603050405020304" pitchFamily="18" charset="0"/>
                <a:ea typeface="楷体_GB2312" pitchFamily="1" charset="-122"/>
              </a:rPr>
              <a:t>Degree()</a:t>
            </a:r>
            <a:r>
              <a:rPr lang="zh-CN" altLang="en-US" sz="1400" b="1">
                <a:solidFill>
                  <a:schemeClr val="bg1"/>
                </a:solidFill>
                <a:latin typeface="Times New Roman" panose="02020603050405020304" pitchFamily="18" charset="0"/>
                <a:ea typeface="楷体_GB2312" pitchFamily="1" charset="-122"/>
              </a:rPr>
              <a:t>函数功能，分别实现在带权有向图</a:t>
            </a:r>
            <a:r>
              <a:rPr lang="en-US" altLang="zh-CN" sz="1400" b="1">
                <a:solidFill>
                  <a:schemeClr val="bg1"/>
                </a:solidFill>
                <a:latin typeface="Times New Roman" panose="02020603050405020304" pitchFamily="18" charset="0"/>
                <a:ea typeface="楷体_GB2312" pitchFamily="1" charset="-122"/>
              </a:rPr>
              <a:t>G</a:t>
            </a:r>
            <a:r>
              <a:rPr lang="zh-CN" altLang="en-US" sz="1400" b="1">
                <a:solidFill>
                  <a:schemeClr val="bg1"/>
                </a:solidFill>
                <a:latin typeface="Times New Roman" panose="02020603050405020304" pitchFamily="18" charset="0"/>
                <a:ea typeface="楷体_GB2312" pitchFamily="1" charset="-122"/>
              </a:rPr>
              <a:t>中计算顶点</a:t>
            </a:r>
            <a:r>
              <a:rPr lang="en-US" altLang="zh-CN" sz="1400" b="1">
                <a:solidFill>
                  <a:schemeClr val="bg1"/>
                </a:solidFill>
                <a:latin typeface="Times New Roman" panose="02020603050405020304" pitchFamily="18" charset="0"/>
                <a:ea typeface="楷体_GB2312" pitchFamily="1" charset="-122"/>
              </a:rPr>
              <a:t>v</a:t>
            </a:r>
            <a:r>
              <a:rPr lang="zh-CN" altLang="en-US" sz="1400" b="1">
                <a:solidFill>
                  <a:schemeClr val="bg1"/>
                </a:solidFill>
                <a:latin typeface="Times New Roman" panose="02020603050405020304" pitchFamily="18" charset="0"/>
                <a:ea typeface="楷体_GB2312" pitchFamily="1" charset="-122"/>
              </a:rPr>
              <a:t>的入度和出度。</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989" y="483552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
        <p:nvSpPr>
          <p:cNvPr id="12" name="标题 1"/>
          <p:cNvSpPr txBox="1">
            <a:spLocks/>
          </p:cNvSpPr>
          <p:nvPr/>
        </p:nvSpPr>
        <p:spPr bwMode="auto">
          <a:xfrm>
            <a:off x="911424" y="-23327"/>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28894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8992" y="44624"/>
            <a:ext cx="10515600" cy="687611"/>
          </a:xfrm>
        </p:spPr>
        <p:txBody>
          <a:bodyPr>
            <a:normAutofit fontScale="90000"/>
          </a:bodyPr>
          <a:lstStyle/>
          <a:p>
            <a:r>
              <a:rPr lang="zh-CN" altLang="en-US" dirty="0">
                <a:solidFill>
                  <a:srgbClr val="0000FF"/>
                </a:solidFill>
              </a:rPr>
              <a:t>两种图存储结构的比较</a:t>
            </a:r>
          </a:p>
        </p:txBody>
      </p:sp>
      <p:graphicFrame>
        <p:nvGraphicFramePr>
          <p:cNvPr id="4" name="Group 55"/>
          <p:cNvGraphicFramePr>
            <a:graphicFrameLocks noGrp="1"/>
          </p:cNvGraphicFramePr>
          <p:nvPr>
            <p:extLst>
              <p:ext uri="{D42A27DB-BD31-4B8C-83A1-F6EECF244321}">
                <p14:modId xmlns:p14="http://schemas.microsoft.com/office/powerpoint/2010/main" val="3462367180"/>
              </p:ext>
            </p:extLst>
          </p:nvPr>
        </p:nvGraphicFramePr>
        <p:xfrm>
          <a:off x="2495624" y="1052736"/>
          <a:ext cx="7416800" cy="5173968"/>
        </p:xfrm>
        <a:graphic>
          <a:graphicData uri="http://schemas.openxmlformats.org/drawingml/2006/table">
            <a:tbl>
              <a:tblPr/>
              <a:tblGrid>
                <a:gridCol w="3887787"/>
                <a:gridCol w="1800225"/>
                <a:gridCol w="1728788"/>
              </a:tblGrid>
              <a:tr h="1045781">
                <a:tc gridSpan="3">
                  <a:txBody>
                    <a:bodyPr/>
                    <a:lstStyle/>
                    <a:p>
                      <a:pPr marL="534988" marR="0" lvl="0" indent="0" algn="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a:t>
                      </a:r>
                      <a:r>
                        <a:rPr kumimoji="0" lang="zh-CN" altLang="en-US"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的有向图，</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r" defTabSz="914400" rtl="0" eaLnBrk="1" fontAlgn="ctr" latinLnBrk="0" hangingPunct="1">
                        <a:lnSpc>
                          <a:spcPct val="100000"/>
                        </a:lnSpc>
                        <a:spcBef>
                          <a:spcPct val="0"/>
                        </a:spcBef>
                        <a:spcAft>
                          <a:spcPts val="120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的出度</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l" defTabSz="914400" rtl="0" eaLnBrk="1" fontAlgn="ctr" latinLnBrk="0" hangingPunct="1">
                        <a:lnSpc>
                          <a:spcPct val="100000"/>
                        </a:lnSpc>
                        <a:spcBef>
                          <a:spcPct val="0"/>
                        </a:spcBef>
                        <a:spcAft>
                          <a:spcPts val="120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marL="9525" marR="9525" marT="9524"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基本操作</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邻接矩阵法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邻接表法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Initiate(G)</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IsVertex(G,vertex)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InsertVertex(G,vertex)</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IsEdge(G,v1,v2)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InsertEdge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(G,v1,v2,weight)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Degree(G,v)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 </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DeleteVertex</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sz="24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O(e)</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GetFirst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GetNext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966117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407368" y="1122757"/>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14371" name="Rectangle 3"/>
          <p:cNvSpPr>
            <a:spLocks noChangeArrowheads="1"/>
          </p:cNvSpPr>
          <p:nvPr/>
        </p:nvSpPr>
        <p:spPr bwMode="auto">
          <a:xfrm>
            <a:off x="696293" y="1627582"/>
            <a:ext cx="7091362"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易于判断两顶点间是否有边、弧直接连接；</a:t>
            </a:r>
          </a:p>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易于求顶点的度。</a:t>
            </a:r>
          </a:p>
        </p:txBody>
      </p:sp>
      <p:sp>
        <p:nvSpPr>
          <p:cNvPr id="314372" name="Rectangle 4"/>
          <p:cNvSpPr>
            <a:spLocks noChangeArrowheads="1"/>
          </p:cNvSpPr>
          <p:nvPr/>
        </p:nvSpPr>
        <p:spPr bwMode="auto">
          <a:xfrm>
            <a:off x="480393" y="2965970"/>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14373" name="Rectangle 5"/>
          <p:cNvSpPr>
            <a:spLocks noChangeArrowheads="1"/>
          </p:cNvSpPr>
          <p:nvPr/>
        </p:nvSpPr>
        <p:spPr bwMode="auto">
          <a:xfrm>
            <a:off x="696293" y="3570806"/>
            <a:ext cx="8424862"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是图的一种静态存储方法，建立这种存储结构时需预先知道图中顶点的个数，不适合作动态处理图；</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若图中边或弧的数目很少，称为稀疏图，此时邻接矩阵中存储了大量的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0</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元素，是稀疏矩阵，浪费空间。</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解决方法：“位压缩”</a:t>
            </a:r>
            <a:endPar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314374" name="Rectangle 6"/>
          <p:cNvSpPr>
            <a:spLocks noGrp="1" noChangeArrowheads="1"/>
          </p:cNvSpPr>
          <p:nvPr>
            <p:ph type="title"/>
          </p:nvPr>
        </p:nvSpPr>
        <p:spPr>
          <a:xfrm>
            <a:off x="767408" y="188640"/>
            <a:ext cx="496855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a:solidFill>
                  <a:srgbClr val="0000FF"/>
                </a:solidFill>
                <a:effectLst>
                  <a:outerShdw blurRad="38100" dist="38100" dir="2700000" algn="tl">
                    <a:srgbClr val="C0C0C0"/>
                  </a:outerShdw>
                </a:effectLst>
                <a:ea typeface="黑体" panose="02010609060101010101" pitchFamily="49" charset="-122"/>
              </a:rPr>
              <a:t>邻接矩阵的优缺点</a:t>
            </a:r>
          </a:p>
        </p:txBody>
      </p:sp>
      <p:grpSp>
        <p:nvGrpSpPr>
          <p:cNvPr id="7" name="组合 87"/>
          <p:cNvGrpSpPr>
            <a:grpSpLocks/>
          </p:cNvGrpSpPr>
          <p:nvPr/>
        </p:nvGrpSpPr>
        <p:grpSpPr bwMode="auto">
          <a:xfrm>
            <a:off x="9226550" y="2236106"/>
            <a:ext cx="2952750" cy="2566988"/>
            <a:chOff x="0" y="0"/>
            <a:chExt cx="2952328" cy="2808312"/>
          </a:xfrm>
        </p:grpSpPr>
        <p:sp>
          <p:nvSpPr>
            <p:cNvPr id="8"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9"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2281"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4204582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linds(vertical)">
                                      <p:cBhvr>
                                        <p:cTn id="7" dur="5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blinds(vertical)">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Effect transition="in" filter="blinds(vertical)">
                                      <p:cBhvr>
                                        <p:cTn id="17" dur="500"/>
                                        <p:tgtEl>
                                          <p:spTgt spid="314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14373">
                                            <p:txEl>
                                              <p:pRg st="0" end="0"/>
                                            </p:txEl>
                                          </p:spTgt>
                                        </p:tgtEl>
                                        <p:attrNameLst>
                                          <p:attrName>style.visibility</p:attrName>
                                        </p:attrNameLst>
                                      </p:cBhvr>
                                      <p:to>
                                        <p:strVal val="visible"/>
                                      </p:to>
                                    </p:set>
                                    <p:animEffect transition="in" filter="blinds(vertical)">
                                      <p:cBhvr>
                                        <p:cTn id="22" dur="500"/>
                                        <p:tgtEl>
                                          <p:spTgt spid="31437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14373">
                                            <p:txEl>
                                              <p:pRg st="1" end="1"/>
                                            </p:txEl>
                                          </p:spTgt>
                                        </p:tgtEl>
                                        <p:attrNameLst>
                                          <p:attrName>style.visibility</p:attrName>
                                        </p:attrNameLst>
                                      </p:cBhvr>
                                      <p:to>
                                        <p:strVal val="visible"/>
                                      </p:to>
                                    </p:set>
                                    <p:animEffect transition="in" filter="blinds(vertical)">
                                      <p:cBhvr>
                                        <p:cTn id="27" dur="500"/>
                                        <p:tgtEl>
                                          <p:spTgt spid="31437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14373">
                                            <p:txEl>
                                              <p:pRg st="2" end="2"/>
                                            </p:txEl>
                                          </p:spTgt>
                                        </p:tgtEl>
                                        <p:attrNameLst>
                                          <p:attrName>style.visibility</p:attrName>
                                        </p:attrNameLst>
                                      </p:cBhvr>
                                      <p:to>
                                        <p:strVal val="visible"/>
                                      </p:to>
                                    </p:set>
                                    <p:animEffect transition="in" filter="blinds(vertical)">
                                      <p:cBhvr>
                                        <p:cTn id="32" dur="500"/>
                                        <p:tgtEl>
                                          <p:spTgt spid="314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1" grpId="0"/>
      <p:bldP spid="31437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480020" y="1125092"/>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25635" name="Rectangle 3"/>
          <p:cNvSpPr>
            <a:spLocks noChangeArrowheads="1"/>
          </p:cNvSpPr>
          <p:nvPr/>
        </p:nvSpPr>
        <p:spPr bwMode="auto">
          <a:xfrm>
            <a:off x="551457" y="1669383"/>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当图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中顶点数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多，而边数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e</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少时，采用邻接链表比邻接矩阵节省空间；       </a:t>
            </a:r>
          </a:p>
        </p:txBody>
      </p:sp>
      <p:sp>
        <p:nvSpPr>
          <p:cNvPr id="325636" name="Rectangle 4"/>
          <p:cNvSpPr>
            <a:spLocks noChangeArrowheads="1"/>
          </p:cNvSpPr>
          <p:nvPr/>
        </p:nvSpPr>
        <p:spPr bwMode="auto">
          <a:xfrm>
            <a:off x="551457" y="2677445"/>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对无向图易确定顶点的度。       </a:t>
            </a:r>
          </a:p>
        </p:txBody>
      </p:sp>
      <p:sp>
        <p:nvSpPr>
          <p:cNvPr id="325637" name="Rectangle 5"/>
          <p:cNvSpPr>
            <a:spLocks noChangeArrowheads="1"/>
          </p:cNvSpPr>
          <p:nvPr/>
        </p:nvSpPr>
        <p:spPr bwMode="auto">
          <a:xfrm>
            <a:off x="480020" y="3327404"/>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25638" name="Rectangle 6"/>
          <p:cNvSpPr>
            <a:spLocks noChangeArrowheads="1"/>
          </p:cNvSpPr>
          <p:nvPr/>
        </p:nvSpPr>
        <p:spPr bwMode="auto">
          <a:xfrm>
            <a:off x="551457" y="4001730"/>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对有向图，计算其顶点的入度需另设一</a:t>
            </a:r>
            <a:r>
              <a:rPr lang="zh-CN" altLang="en-US"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逆邻接表</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325639" name="Rectangle 7"/>
          <p:cNvSpPr>
            <a:spLocks noChangeArrowheads="1"/>
          </p:cNvSpPr>
          <p:nvPr/>
        </p:nvSpPr>
        <p:spPr bwMode="auto">
          <a:xfrm>
            <a:off x="551457" y="4577992"/>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半动态的存储结构；</a:t>
            </a:r>
          </a:p>
        </p:txBody>
      </p:sp>
      <p:sp>
        <p:nvSpPr>
          <p:cNvPr id="325640" name="Rectangle 8"/>
          <p:cNvSpPr>
            <a:spLocks noChangeArrowheads="1"/>
          </p:cNvSpPr>
          <p:nvPr/>
        </p:nvSpPr>
        <p:spPr bwMode="auto">
          <a:xfrm>
            <a:off x="551457" y="5114567"/>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无向图中一条边</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存储了两次</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，对一条边操作需搜索邻接表两次，处理边结点两次。       </a:t>
            </a:r>
          </a:p>
        </p:txBody>
      </p:sp>
      <p:sp>
        <p:nvSpPr>
          <p:cNvPr id="325641" name="Rectangle 9"/>
          <p:cNvSpPr>
            <a:spLocks noGrp="1" noChangeArrowheads="1"/>
          </p:cNvSpPr>
          <p:nvPr>
            <p:ph type="title"/>
          </p:nvPr>
        </p:nvSpPr>
        <p:spPr>
          <a:xfrm>
            <a:off x="911424" y="44624"/>
            <a:ext cx="4177035" cy="635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邻接表</a:t>
            </a:r>
            <a:r>
              <a:rPr lang="zh-CN" altLang="en-US" b="0" dirty="0">
                <a:solidFill>
                  <a:srgbClr val="0000FF"/>
                </a:solidFill>
                <a:effectLst>
                  <a:outerShdw blurRad="38100" dist="38100" dir="2700000" algn="tl">
                    <a:srgbClr val="C0C0C0"/>
                  </a:outerShdw>
                </a:effectLst>
                <a:ea typeface="黑体" panose="02010609060101010101" pitchFamily="49" charset="-122"/>
              </a:rPr>
              <a:t>的优缺点</a:t>
            </a:r>
          </a:p>
        </p:txBody>
      </p:sp>
      <p:grpSp>
        <p:nvGrpSpPr>
          <p:cNvPr id="10" name="组合 86"/>
          <p:cNvGrpSpPr>
            <a:grpSpLocks/>
          </p:cNvGrpSpPr>
          <p:nvPr/>
        </p:nvGrpSpPr>
        <p:grpSpPr bwMode="auto">
          <a:xfrm>
            <a:off x="8404968" y="2492896"/>
            <a:ext cx="3595688" cy="2335213"/>
            <a:chOff x="0" y="0"/>
            <a:chExt cx="3752799" cy="2572245"/>
          </a:xfrm>
        </p:grpSpPr>
        <p:sp>
          <p:nvSpPr>
            <p:cNvPr id="1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2" name="组合 63"/>
            <p:cNvGrpSpPr>
              <a:grpSpLocks/>
            </p:cNvGrpSpPr>
            <p:nvPr/>
          </p:nvGrpSpPr>
          <p:grpSpPr bwMode="auto">
            <a:xfrm>
              <a:off x="0" y="694142"/>
              <a:ext cx="3608784" cy="1582730"/>
              <a:chOff x="0" y="0"/>
              <a:chExt cx="5394320" cy="1738313"/>
            </a:xfrm>
          </p:grpSpPr>
          <p:grpSp>
            <p:nvGrpSpPr>
              <p:cNvPr id="13" name="Group 80"/>
              <p:cNvGrpSpPr>
                <a:grpSpLocks/>
              </p:cNvGrpSpPr>
              <p:nvPr/>
            </p:nvGrpSpPr>
            <p:grpSpPr bwMode="auto">
              <a:xfrm>
                <a:off x="1279524" y="0"/>
                <a:ext cx="2168525" cy="544513"/>
                <a:chOff x="0" y="0"/>
                <a:chExt cx="1366" cy="343"/>
              </a:xfrm>
            </p:grpSpPr>
            <p:grpSp>
              <p:nvGrpSpPr>
                <p:cNvPr id="42" name="Group 19"/>
                <p:cNvGrpSpPr>
                  <a:grpSpLocks/>
                </p:cNvGrpSpPr>
                <p:nvPr/>
              </p:nvGrpSpPr>
              <p:grpSpPr bwMode="auto">
                <a:xfrm>
                  <a:off x="613" y="0"/>
                  <a:ext cx="753" cy="343"/>
                  <a:chOff x="0" y="0"/>
                  <a:chExt cx="915" cy="312"/>
                </a:xfrm>
              </p:grpSpPr>
              <p:sp>
                <p:nvSpPr>
                  <p:cNvPr id="44"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3"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81"/>
              <p:cNvGrpSpPr>
                <a:grpSpLocks/>
              </p:cNvGrpSpPr>
              <p:nvPr/>
            </p:nvGrpSpPr>
            <p:grpSpPr bwMode="auto">
              <a:xfrm>
                <a:off x="1279524" y="642937"/>
                <a:ext cx="2168525" cy="560388"/>
                <a:chOff x="0" y="0"/>
                <a:chExt cx="1366" cy="353"/>
              </a:xfrm>
            </p:grpSpPr>
            <p:grpSp>
              <p:nvGrpSpPr>
                <p:cNvPr id="35" name="Group 26"/>
                <p:cNvGrpSpPr>
                  <a:grpSpLocks/>
                </p:cNvGrpSpPr>
                <p:nvPr/>
              </p:nvGrpSpPr>
              <p:grpSpPr bwMode="auto">
                <a:xfrm>
                  <a:off x="613" y="0"/>
                  <a:ext cx="753" cy="353"/>
                  <a:chOff x="0" y="0"/>
                  <a:chExt cx="915" cy="321"/>
                </a:xfrm>
              </p:grpSpPr>
              <p:sp>
                <p:nvSpPr>
                  <p:cNvPr id="37"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6"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79"/>
              <p:cNvGrpSpPr>
                <a:grpSpLocks/>
              </p:cNvGrpSpPr>
              <p:nvPr/>
            </p:nvGrpSpPr>
            <p:grpSpPr bwMode="auto">
              <a:xfrm>
                <a:off x="0" y="50800"/>
                <a:ext cx="1592264" cy="1687513"/>
                <a:chOff x="0" y="0"/>
                <a:chExt cx="1003" cy="1063"/>
              </a:xfrm>
            </p:grpSpPr>
            <p:sp>
              <p:nvSpPr>
                <p:cNvPr id="27"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6" name="Group 82"/>
              <p:cNvGrpSpPr>
                <a:grpSpLocks/>
              </p:cNvGrpSpPr>
              <p:nvPr/>
            </p:nvGrpSpPr>
            <p:grpSpPr bwMode="auto">
              <a:xfrm>
                <a:off x="3159124" y="644525"/>
                <a:ext cx="2154238" cy="530225"/>
                <a:chOff x="0" y="0"/>
                <a:chExt cx="1357" cy="334"/>
              </a:xfrm>
            </p:grpSpPr>
            <p:sp>
              <p:nvSpPr>
                <p:cNvPr id="21"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2"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2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Tree>
    <p:extLst>
      <p:ext uri="{BB962C8B-B14F-4D97-AF65-F5344CB8AC3E}">
        <p14:creationId xmlns:p14="http://schemas.microsoft.com/office/powerpoint/2010/main" val="3895568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4"/>
                                        </p:tgtEl>
                                        <p:attrNameLst>
                                          <p:attrName>style.visibility</p:attrName>
                                        </p:attrNameLst>
                                      </p:cBhvr>
                                      <p:to>
                                        <p:strVal val="visible"/>
                                      </p:to>
                                    </p:set>
                                    <p:animEffect transition="in" filter="blinds(vertical)">
                                      <p:cBhvr>
                                        <p:cTn id="7" dur="500"/>
                                        <p:tgtEl>
                                          <p:spTgt spid="325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gtEl>
                                        <p:attrNameLst>
                                          <p:attrName>style.visibility</p:attrName>
                                        </p:attrNameLst>
                                      </p:cBhvr>
                                      <p:to>
                                        <p:strVal val="visible"/>
                                      </p:to>
                                    </p:set>
                                    <p:animEffect transition="in" filter="blinds(vertical)">
                                      <p:cBhvr>
                                        <p:cTn id="12" dur="500"/>
                                        <p:tgtEl>
                                          <p:spTgt spid="325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Effect transition="in" filter="blinds(vertical)">
                                      <p:cBhvr>
                                        <p:cTn id="17" dur="500"/>
                                        <p:tgtEl>
                                          <p:spTgt spid="325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25637"/>
                                        </p:tgtEl>
                                        <p:attrNameLst>
                                          <p:attrName>style.visibility</p:attrName>
                                        </p:attrNameLst>
                                      </p:cBhvr>
                                      <p:to>
                                        <p:strVal val="visible"/>
                                      </p:to>
                                    </p:set>
                                    <p:animEffect transition="in" filter="blinds(vertical)">
                                      <p:cBhvr>
                                        <p:cTn id="22" dur="500"/>
                                        <p:tgtEl>
                                          <p:spTgt spid="325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25638"/>
                                        </p:tgtEl>
                                        <p:attrNameLst>
                                          <p:attrName>style.visibility</p:attrName>
                                        </p:attrNameLst>
                                      </p:cBhvr>
                                      <p:to>
                                        <p:strVal val="visible"/>
                                      </p:to>
                                    </p:set>
                                    <p:animEffect transition="in" filter="blinds(vertical)">
                                      <p:cBhvr>
                                        <p:cTn id="27" dur="500"/>
                                        <p:tgtEl>
                                          <p:spTgt spid="325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25639"/>
                                        </p:tgtEl>
                                        <p:attrNameLst>
                                          <p:attrName>style.visibility</p:attrName>
                                        </p:attrNameLst>
                                      </p:cBhvr>
                                      <p:to>
                                        <p:strVal val="visible"/>
                                      </p:to>
                                    </p:set>
                                    <p:animEffect transition="in" filter="blinds(vertical)">
                                      <p:cBhvr>
                                        <p:cTn id="32" dur="500"/>
                                        <p:tgtEl>
                                          <p:spTgt spid="325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25640"/>
                                        </p:tgtEl>
                                        <p:attrNameLst>
                                          <p:attrName>style.visibility</p:attrName>
                                        </p:attrNameLst>
                                      </p:cBhvr>
                                      <p:to>
                                        <p:strVal val="visible"/>
                                      </p:to>
                                    </p:set>
                                    <p:animEffect transition="in" filter="blinds(vertical)">
                                      <p:cBhvr>
                                        <p:cTn id="3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p:bldP spid="325635" grpId="0"/>
      <p:bldP spid="325636" grpId="0"/>
      <p:bldP spid="325637" grpId="0"/>
      <p:bldP spid="325638" grpId="0"/>
      <p:bldP spid="325639" grpId="0"/>
      <p:bldP spid="32564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0000FF"/>
                </a:solidFill>
              </a:rPr>
              <a:t>补充知识</a:t>
            </a:r>
            <a:endParaRPr lang="zh-CN" altLang="en-US" dirty="0">
              <a:solidFill>
                <a:srgbClr val="0000FF"/>
              </a:solidFill>
            </a:endParaRPr>
          </a:p>
        </p:txBody>
      </p:sp>
      <p:sp>
        <p:nvSpPr>
          <p:cNvPr id="3" name="Rectangle 2"/>
          <p:cNvSpPr>
            <a:spLocks noChangeArrowheads="1"/>
          </p:cNvSpPr>
          <p:nvPr/>
        </p:nvSpPr>
        <p:spPr bwMode="auto">
          <a:xfrm>
            <a:off x="3215680" y="237650"/>
            <a:ext cx="482453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effectLst>
                  <a:outerShdw blurRad="38100" dist="38100" dir="2700000" algn="tl">
                    <a:srgbClr val="C0C0C0"/>
                  </a:outerShdw>
                </a:effectLst>
                <a:latin typeface="Times New Roman" panose="02020603050405020304" pitchFamily="18" charset="0"/>
                <a:ea typeface="黑体" panose="02010609060101010101" pitchFamily="49" charset="-122"/>
              </a:rPr>
              <a:t>有向图的邻接多重表（十字链表）</a:t>
            </a:r>
          </a:p>
        </p:txBody>
      </p:sp>
      <p:sp>
        <p:nvSpPr>
          <p:cNvPr id="4" name="Rectangle 4"/>
          <p:cNvSpPr>
            <a:spLocks noChangeArrowheads="1"/>
          </p:cNvSpPr>
          <p:nvPr/>
        </p:nvSpPr>
        <p:spPr bwMode="auto">
          <a:xfrm>
            <a:off x="2025948" y="3305579"/>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边结点结构为</a:t>
            </a:r>
          </a:p>
        </p:txBody>
      </p:sp>
      <p:graphicFrame>
        <p:nvGraphicFramePr>
          <p:cNvPr id="5" name="Group 5"/>
          <p:cNvGraphicFramePr>
            <a:graphicFrameLocks noGrp="1"/>
          </p:cNvGraphicFramePr>
          <p:nvPr>
            <p:extLst>
              <p:ext uri="{D42A27DB-BD31-4B8C-83A1-F6EECF244321}">
                <p14:modId xmlns:p14="http://schemas.microsoft.com/office/powerpoint/2010/main" val="1370410118"/>
              </p:ext>
            </p:extLst>
          </p:nvPr>
        </p:nvGraphicFramePr>
        <p:xfrm>
          <a:off x="1991395" y="3964038"/>
          <a:ext cx="8064500" cy="598488"/>
        </p:xfrm>
        <a:graphic>
          <a:graphicData uri="http://schemas.openxmlformats.org/drawingml/2006/table">
            <a:tbl>
              <a:tblPr/>
              <a:tblGrid>
                <a:gridCol w="1344612"/>
                <a:gridCol w="1343025"/>
                <a:gridCol w="1344613"/>
                <a:gridCol w="1344612"/>
                <a:gridCol w="1343025"/>
                <a:gridCol w="1344613"/>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mark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1"/>
          <p:cNvSpPr>
            <a:spLocks noChangeArrowheads="1"/>
          </p:cNvSpPr>
          <p:nvPr/>
        </p:nvSpPr>
        <p:spPr bwMode="auto">
          <a:xfrm>
            <a:off x="2063626" y="4653136"/>
            <a:ext cx="84248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mark</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：处理标记；</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cost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域：存放边的权值，当不为网时，此域可省略；</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：指明该有向边始顶点和终顶点的位置；</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：是指向始顶点与该边相同的下一条边的指针；</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：是指向终顶点与该边相同的下一条边的指针。</a:t>
            </a:r>
          </a:p>
        </p:txBody>
      </p:sp>
      <p:sp>
        <p:nvSpPr>
          <p:cNvPr id="11" name="Rectangle 3"/>
          <p:cNvSpPr>
            <a:spLocks noChangeArrowheads="1"/>
          </p:cNvSpPr>
          <p:nvPr/>
        </p:nvSpPr>
        <p:spPr bwMode="auto">
          <a:xfrm>
            <a:off x="2020268" y="1899398"/>
            <a:ext cx="7056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data</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域：存放与该顶点相关的信息；</a:t>
            </a:r>
          </a:p>
        </p:txBody>
      </p:sp>
      <p:sp>
        <p:nvSpPr>
          <p:cNvPr id="12" name="Rectangle 4"/>
          <p:cNvSpPr>
            <a:spLocks noChangeArrowheads="1"/>
          </p:cNvSpPr>
          <p:nvPr/>
        </p:nvSpPr>
        <p:spPr bwMode="auto">
          <a:xfrm>
            <a:off x="2020267" y="2268740"/>
            <a:ext cx="8532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：指示以该顶点为终顶点的入边表的第一条边；</a:t>
            </a:r>
          </a:p>
        </p:txBody>
      </p:sp>
      <p:graphicFrame>
        <p:nvGraphicFramePr>
          <p:cNvPr id="13" name="Group 5"/>
          <p:cNvGraphicFramePr>
            <a:graphicFrameLocks noGrp="1"/>
          </p:cNvGraphicFramePr>
          <p:nvPr>
            <p:extLst>
              <p:ext uri="{D42A27DB-BD31-4B8C-83A1-F6EECF244321}">
                <p14:modId xmlns:p14="http://schemas.microsoft.com/office/powerpoint/2010/main" val="1252428281"/>
              </p:ext>
            </p:extLst>
          </p:nvPr>
        </p:nvGraphicFramePr>
        <p:xfrm>
          <a:off x="5087888" y="1236723"/>
          <a:ext cx="3730356" cy="445416"/>
        </p:xfrm>
        <a:graphic>
          <a:graphicData uri="http://schemas.openxmlformats.org/drawingml/2006/table">
            <a:tbl>
              <a:tblPr/>
              <a:tblGrid>
                <a:gridCol w="1258448"/>
                <a:gridCol w="1235954"/>
                <a:gridCol w="1235954"/>
              </a:tblGrid>
              <a:tr h="445416">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Firstin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0000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 name="Rectangle 15"/>
          <p:cNvSpPr>
            <a:spLocks noChangeArrowheads="1"/>
          </p:cNvSpPr>
          <p:nvPr/>
        </p:nvSpPr>
        <p:spPr bwMode="auto">
          <a:xfrm>
            <a:off x="2020267" y="2668850"/>
            <a:ext cx="864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：指示以该顶点为始顶点的出边表的第一条边。</a:t>
            </a:r>
          </a:p>
        </p:txBody>
      </p:sp>
      <p:sp>
        <p:nvSpPr>
          <p:cNvPr id="15" name="Rectangle 4"/>
          <p:cNvSpPr>
            <a:spLocks noChangeArrowheads="1"/>
          </p:cNvSpPr>
          <p:nvPr/>
        </p:nvSpPr>
        <p:spPr bwMode="auto">
          <a:xfrm>
            <a:off x="2020267" y="1184503"/>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表头结点结构为</a:t>
            </a:r>
          </a:p>
        </p:txBody>
      </p:sp>
    </p:spTree>
    <p:extLst>
      <p:ext uri="{BB962C8B-B14F-4D97-AF65-F5344CB8AC3E}">
        <p14:creationId xmlns:p14="http://schemas.microsoft.com/office/powerpoint/2010/main" val="66754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1846264" y="2188989"/>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9900"/>
              </a:buClr>
            </a:pPr>
            <a:r>
              <a:rPr lang="zh-CN" altLang="en-US" sz="2800" b="1" dirty="0">
                <a:effectLst>
                  <a:outerShdw blurRad="38100" dist="38100" dir="2700000" algn="tl">
                    <a:srgbClr val="C0C0C0"/>
                  </a:outerShdw>
                </a:effectLst>
                <a:latin typeface="Times New Roman" panose="02020603050405020304" pitchFamily="18" charset="0"/>
                <a:ea typeface="黑体" panose="02010609060101010101" pitchFamily="49" charset="-122"/>
              </a:rPr>
              <a:t>例</a:t>
            </a:r>
          </a:p>
        </p:txBody>
      </p:sp>
      <p:grpSp>
        <p:nvGrpSpPr>
          <p:cNvPr id="333827" name="Group 3"/>
          <p:cNvGrpSpPr>
            <a:grpSpLocks/>
          </p:cNvGrpSpPr>
          <p:nvPr/>
        </p:nvGrpSpPr>
        <p:grpSpPr bwMode="auto">
          <a:xfrm>
            <a:off x="1774826" y="2823988"/>
            <a:ext cx="2232025" cy="2160588"/>
            <a:chOff x="385" y="663"/>
            <a:chExt cx="1406" cy="1361"/>
          </a:xfrm>
        </p:grpSpPr>
        <p:grpSp>
          <p:nvGrpSpPr>
            <p:cNvPr id="333828" name="Group 4"/>
            <p:cNvGrpSpPr>
              <a:grpSpLocks/>
            </p:cNvGrpSpPr>
            <p:nvPr/>
          </p:nvGrpSpPr>
          <p:grpSpPr bwMode="auto">
            <a:xfrm>
              <a:off x="567" y="799"/>
              <a:ext cx="1224" cy="1225"/>
              <a:chOff x="567" y="799"/>
              <a:chExt cx="1224" cy="1225"/>
            </a:xfrm>
          </p:grpSpPr>
          <p:sp>
            <p:nvSpPr>
              <p:cNvPr id="333829" name="Oval 5"/>
              <p:cNvSpPr>
                <a:spLocks noChangeArrowheads="1"/>
              </p:cNvSpPr>
              <p:nvPr/>
            </p:nvSpPr>
            <p:spPr bwMode="auto">
              <a:xfrm>
                <a:off x="567"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A</a:t>
                </a:r>
              </a:p>
            </p:txBody>
          </p:sp>
          <p:sp>
            <p:nvSpPr>
              <p:cNvPr id="333830" name="Oval 6"/>
              <p:cNvSpPr>
                <a:spLocks noChangeArrowheads="1"/>
              </p:cNvSpPr>
              <p:nvPr/>
            </p:nvSpPr>
            <p:spPr bwMode="auto">
              <a:xfrm>
                <a:off x="1519"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E</a:t>
                </a:r>
              </a:p>
            </p:txBody>
          </p:sp>
          <p:sp>
            <p:nvSpPr>
              <p:cNvPr id="333831" name="Oval 7"/>
              <p:cNvSpPr>
                <a:spLocks noChangeArrowheads="1"/>
              </p:cNvSpPr>
              <p:nvPr/>
            </p:nvSpPr>
            <p:spPr bwMode="auto">
              <a:xfrm>
                <a:off x="567"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B</a:t>
                </a:r>
              </a:p>
            </p:txBody>
          </p:sp>
          <p:sp>
            <p:nvSpPr>
              <p:cNvPr id="333832" name="Oval 8"/>
              <p:cNvSpPr>
                <a:spLocks noChangeArrowheads="1"/>
              </p:cNvSpPr>
              <p:nvPr/>
            </p:nvSpPr>
            <p:spPr bwMode="auto">
              <a:xfrm>
                <a:off x="1020" y="129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D</a:t>
                </a:r>
              </a:p>
            </p:txBody>
          </p:sp>
          <p:sp>
            <p:nvSpPr>
              <p:cNvPr id="333833" name="Oval 9"/>
              <p:cNvSpPr>
                <a:spLocks noChangeArrowheads="1"/>
              </p:cNvSpPr>
              <p:nvPr/>
            </p:nvSpPr>
            <p:spPr bwMode="auto">
              <a:xfrm>
                <a:off x="1519"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C</a:t>
                </a:r>
              </a:p>
            </p:txBody>
          </p:sp>
          <p:sp>
            <p:nvSpPr>
              <p:cNvPr id="333834" name="Line 10"/>
              <p:cNvSpPr>
                <a:spLocks noChangeShapeType="1"/>
              </p:cNvSpPr>
              <p:nvPr/>
            </p:nvSpPr>
            <p:spPr bwMode="auto">
              <a:xfrm>
                <a:off x="703" y="1071"/>
                <a:ext cx="0" cy="681"/>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5" name="Line 11"/>
              <p:cNvSpPr>
                <a:spLocks noChangeShapeType="1"/>
              </p:cNvSpPr>
              <p:nvPr/>
            </p:nvSpPr>
            <p:spPr bwMode="auto">
              <a:xfrm>
                <a:off x="839" y="1888"/>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6" name="Line 12"/>
              <p:cNvSpPr>
                <a:spLocks noChangeShapeType="1"/>
              </p:cNvSpPr>
              <p:nvPr/>
            </p:nvSpPr>
            <p:spPr bwMode="auto">
              <a:xfrm flipH="1">
                <a:off x="839" y="935"/>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7" name="Line 13"/>
              <p:cNvSpPr>
                <a:spLocks noChangeShapeType="1"/>
              </p:cNvSpPr>
              <p:nvPr/>
            </p:nvSpPr>
            <p:spPr bwMode="auto">
              <a:xfrm>
                <a:off x="793" y="1026"/>
                <a:ext cx="273"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8" name="Line 14"/>
              <p:cNvSpPr>
                <a:spLocks noChangeShapeType="1"/>
              </p:cNvSpPr>
              <p:nvPr/>
            </p:nvSpPr>
            <p:spPr bwMode="auto">
              <a:xfrm flipV="1">
                <a:off x="1247" y="1026"/>
                <a:ext cx="318" cy="31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9" name="Line 15"/>
              <p:cNvSpPr>
                <a:spLocks noChangeShapeType="1"/>
              </p:cNvSpPr>
              <p:nvPr/>
            </p:nvSpPr>
            <p:spPr bwMode="auto">
              <a:xfrm flipH="1" flipV="1">
                <a:off x="1247" y="1525"/>
                <a:ext cx="318"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3840" name="Text Box 16"/>
            <p:cNvSpPr txBox="1">
              <a:spLocks noChangeArrowheads="1"/>
            </p:cNvSpPr>
            <p:nvPr/>
          </p:nvSpPr>
          <p:spPr bwMode="auto">
            <a:xfrm>
              <a:off x="385" y="116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e1</a:t>
              </a:r>
            </a:p>
          </p:txBody>
        </p:sp>
        <p:sp>
          <p:nvSpPr>
            <p:cNvPr id="333841" name="Text Box 17"/>
            <p:cNvSpPr txBox="1">
              <a:spLocks noChangeArrowheads="1"/>
            </p:cNvSpPr>
            <p:nvPr/>
          </p:nvSpPr>
          <p:spPr bwMode="auto">
            <a:xfrm>
              <a:off x="93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e2</a:t>
              </a:r>
            </a:p>
          </p:txBody>
        </p:sp>
        <p:sp>
          <p:nvSpPr>
            <p:cNvPr id="333842" name="Text Box 18"/>
            <p:cNvSpPr txBox="1">
              <a:spLocks noChangeArrowheads="1"/>
            </p:cNvSpPr>
            <p:nvPr/>
          </p:nvSpPr>
          <p:spPr bwMode="auto">
            <a:xfrm>
              <a:off x="975" y="6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e6</a:t>
              </a:r>
            </a:p>
          </p:txBody>
        </p:sp>
        <p:sp>
          <p:nvSpPr>
            <p:cNvPr id="333843" name="Text Box 19"/>
            <p:cNvSpPr txBox="1">
              <a:spLocks noChangeArrowheads="1"/>
            </p:cNvSpPr>
            <p:nvPr/>
          </p:nvSpPr>
          <p:spPr bwMode="auto">
            <a:xfrm>
              <a:off x="975"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e3</a:t>
              </a:r>
            </a:p>
          </p:txBody>
        </p:sp>
        <p:sp>
          <p:nvSpPr>
            <p:cNvPr id="333844" name="Text Box 20"/>
            <p:cNvSpPr txBox="1">
              <a:spLocks noChangeArrowheads="1"/>
            </p:cNvSpPr>
            <p:nvPr/>
          </p:nvSpPr>
          <p:spPr bwMode="auto">
            <a:xfrm>
              <a:off x="1383" y="107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e5</a:t>
              </a:r>
            </a:p>
          </p:txBody>
        </p:sp>
        <p:sp>
          <p:nvSpPr>
            <p:cNvPr id="333845" name="Text Box 21"/>
            <p:cNvSpPr txBox="1">
              <a:spLocks noChangeArrowheads="1"/>
            </p:cNvSpPr>
            <p:nvPr/>
          </p:nvSpPr>
          <p:spPr bwMode="auto">
            <a:xfrm>
              <a:off x="1383" y="143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e4</a:t>
              </a:r>
            </a:p>
          </p:txBody>
        </p:sp>
      </p:grpSp>
      <p:graphicFrame>
        <p:nvGraphicFramePr>
          <p:cNvPr id="333846" name="Group 22"/>
          <p:cNvGraphicFramePr>
            <a:graphicFrameLocks noGrp="1"/>
          </p:cNvGraphicFramePr>
          <p:nvPr>
            <p:extLst>
              <p:ext uri="{D42A27DB-BD31-4B8C-83A1-F6EECF244321}">
                <p14:modId xmlns:p14="http://schemas.microsoft.com/office/powerpoint/2010/main" val="872266517"/>
              </p:ext>
            </p:extLst>
          </p:nvPr>
        </p:nvGraphicFramePr>
        <p:xfrm>
          <a:off x="4079876" y="2606501"/>
          <a:ext cx="2760663" cy="431800"/>
        </p:xfrm>
        <a:graphic>
          <a:graphicData uri="http://schemas.openxmlformats.org/drawingml/2006/table">
            <a:tbl>
              <a:tblPr/>
              <a:tblGrid>
                <a:gridCol w="720725"/>
                <a:gridCol w="660400"/>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60" name="Group 36"/>
          <p:cNvGraphicFramePr>
            <a:graphicFrameLocks noGrp="1"/>
          </p:cNvGraphicFramePr>
          <p:nvPr>
            <p:extLst>
              <p:ext uri="{D42A27DB-BD31-4B8C-83A1-F6EECF244321}">
                <p14:modId xmlns:p14="http://schemas.microsoft.com/office/powerpoint/2010/main" val="1473039754"/>
              </p:ext>
            </p:extLst>
          </p:nvPr>
        </p:nvGraphicFramePr>
        <p:xfrm>
          <a:off x="4079876" y="3374851"/>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74" name="Group 50"/>
          <p:cNvGraphicFramePr>
            <a:graphicFrameLocks noGrp="1"/>
          </p:cNvGraphicFramePr>
          <p:nvPr>
            <p:extLst>
              <p:ext uri="{D42A27DB-BD31-4B8C-83A1-F6EECF244321}">
                <p14:modId xmlns:p14="http://schemas.microsoft.com/office/powerpoint/2010/main" val="1834737947"/>
              </p:ext>
            </p:extLst>
          </p:nvPr>
        </p:nvGraphicFramePr>
        <p:xfrm>
          <a:off x="4079876" y="4095576"/>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88" name="Group 64"/>
          <p:cNvGraphicFramePr>
            <a:graphicFrameLocks noGrp="1"/>
          </p:cNvGraphicFramePr>
          <p:nvPr>
            <p:extLst>
              <p:ext uri="{D42A27DB-BD31-4B8C-83A1-F6EECF244321}">
                <p14:modId xmlns:p14="http://schemas.microsoft.com/office/powerpoint/2010/main" val="866356135"/>
              </p:ext>
            </p:extLst>
          </p:nvPr>
        </p:nvGraphicFramePr>
        <p:xfrm>
          <a:off x="4079876" y="4814713"/>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02" name="Group 78"/>
          <p:cNvGraphicFramePr>
            <a:graphicFrameLocks noGrp="1"/>
          </p:cNvGraphicFramePr>
          <p:nvPr>
            <p:extLst>
              <p:ext uri="{D42A27DB-BD31-4B8C-83A1-F6EECF244321}">
                <p14:modId xmlns:p14="http://schemas.microsoft.com/office/powerpoint/2010/main" val="4012873457"/>
              </p:ext>
            </p:extLst>
          </p:nvPr>
        </p:nvGraphicFramePr>
        <p:xfrm>
          <a:off x="4079876" y="5535438"/>
          <a:ext cx="2760663" cy="396240"/>
        </p:xfrm>
        <a:graphic>
          <a:graphicData uri="http://schemas.openxmlformats.org/drawingml/2006/table">
            <a:tbl>
              <a:tblPr/>
              <a:tblGrid>
                <a:gridCol w="690563"/>
                <a:gridCol w="690562"/>
                <a:gridCol w="688975"/>
                <a:gridCol w="690563"/>
              </a:tblGrid>
              <a:tr h="3841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16" name="Group 92"/>
          <p:cNvGraphicFramePr>
            <a:graphicFrameLocks noGrp="1"/>
          </p:cNvGraphicFramePr>
          <p:nvPr>
            <p:extLst>
              <p:ext uri="{D42A27DB-BD31-4B8C-83A1-F6EECF244321}">
                <p14:modId xmlns:p14="http://schemas.microsoft.com/office/powerpoint/2010/main" val="2491158148"/>
              </p:ext>
            </p:extLst>
          </p:nvPr>
        </p:nvGraphicFramePr>
        <p:xfrm>
          <a:off x="7392988" y="2647777"/>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30" name="Group 106"/>
          <p:cNvGraphicFramePr>
            <a:graphicFrameLocks noGrp="1"/>
          </p:cNvGraphicFramePr>
          <p:nvPr>
            <p:extLst>
              <p:ext uri="{D42A27DB-BD31-4B8C-83A1-F6EECF244321}">
                <p14:modId xmlns:p14="http://schemas.microsoft.com/office/powerpoint/2010/main" val="1032383806"/>
              </p:ext>
            </p:extLst>
          </p:nvPr>
        </p:nvGraphicFramePr>
        <p:xfrm>
          <a:off x="7391400" y="3439939"/>
          <a:ext cx="2736850" cy="461963"/>
        </p:xfrm>
        <a:graphic>
          <a:graphicData uri="http://schemas.openxmlformats.org/drawingml/2006/table">
            <a:tbl>
              <a:tblPr/>
              <a:tblGrid>
                <a:gridCol w="595313"/>
                <a:gridCol w="557212"/>
                <a:gridCol w="512763"/>
                <a:gridCol w="536575"/>
                <a:gridCol w="534987"/>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44" name="Group 120"/>
          <p:cNvGraphicFramePr>
            <a:graphicFrameLocks noGrp="1"/>
          </p:cNvGraphicFramePr>
          <p:nvPr>
            <p:extLst>
              <p:ext uri="{D42A27DB-BD31-4B8C-83A1-F6EECF244321}">
                <p14:modId xmlns:p14="http://schemas.microsoft.com/office/powerpoint/2010/main" val="3244412136"/>
              </p:ext>
            </p:extLst>
          </p:nvPr>
        </p:nvGraphicFramePr>
        <p:xfrm>
          <a:off x="7392988" y="4262264"/>
          <a:ext cx="2736850" cy="461963"/>
        </p:xfrm>
        <a:graphic>
          <a:graphicData uri="http://schemas.openxmlformats.org/drawingml/2006/table">
            <a:tbl>
              <a:tblPr/>
              <a:tblGrid>
                <a:gridCol w="576262"/>
                <a:gridCol w="57626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58" name="Group 134"/>
          <p:cNvGraphicFramePr>
            <a:graphicFrameLocks noGrp="1"/>
          </p:cNvGraphicFramePr>
          <p:nvPr>
            <p:extLst>
              <p:ext uri="{D42A27DB-BD31-4B8C-83A1-F6EECF244321}">
                <p14:modId xmlns:p14="http://schemas.microsoft.com/office/powerpoint/2010/main" val="2415307572"/>
              </p:ext>
            </p:extLst>
          </p:nvPr>
        </p:nvGraphicFramePr>
        <p:xfrm>
          <a:off x="7392988" y="4952827"/>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72" name="Group 148"/>
          <p:cNvGraphicFramePr>
            <a:graphicFrameLocks noGrp="1"/>
          </p:cNvGraphicFramePr>
          <p:nvPr>
            <p:extLst>
              <p:ext uri="{D42A27DB-BD31-4B8C-83A1-F6EECF244321}">
                <p14:modId xmlns:p14="http://schemas.microsoft.com/office/powerpoint/2010/main" val="2484864333"/>
              </p:ext>
            </p:extLst>
          </p:nvPr>
        </p:nvGraphicFramePr>
        <p:xfrm>
          <a:off x="7392988" y="5673552"/>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86" name="Group 162"/>
          <p:cNvGraphicFramePr>
            <a:graphicFrameLocks noGrp="1"/>
          </p:cNvGraphicFramePr>
          <p:nvPr>
            <p:extLst>
              <p:ext uri="{D42A27DB-BD31-4B8C-83A1-F6EECF244321}">
                <p14:modId xmlns:p14="http://schemas.microsoft.com/office/powerpoint/2010/main" val="3495269363"/>
              </p:ext>
            </p:extLst>
          </p:nvPr>
        </p:nvGraphicFramePr>
        <p:xfrm>
          <a:off x="7392988" y="6351414"/>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4000" name="Line 176"/>
          <p:cNvSpPr>
            <a:spLocks noChangeShapeType="1"/>
          </p:cNvSpPr>
          <p:nvPr/>
        </p:nvSpPr>
        <p:spPr bwMode="auto">
          <a:xfrm>
            <a:off x="6456363" y="2822401"/>
            <a:ext cx="86360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01" name="Group 177"/>
          <p:cNvGrpSpPr>
            <a:grpSpLocks/>
          </p:cNvGrpSpPr>
          <p:nvPr/>
        </p:nvGrpSpPr>
        <p:grpSpPr bwMode="auto">
          <a:xfrm>
            <a:off x="5808663" y="2822401"/>
            <a:ext cx="1511300" cy="3816350"/>
            <a:chOff x="1701" y="1661"/>
            <a:chExt cx="952" cy="2404"/>
          </a:xfrm>
        </p:grpSpPr>
        <p:sp>
          <p:nvSpPr>
            <p:cNvPr id="334002" name="Line 178"/>
            <p:cNvSpPr>
              <a:spLocks noChangeShapeType="1"/>
            </p:cNvSpPr>
            <p:nvPr/>
          </p:nvSpPr>
          <p:spPr bwMode="auto">
            <a:xfrm>
              <a:off x="1701" y="1661"/>
              <a:ext cx="0" cy="22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3" name="Line 179"/>
            <p:cNvSpPr>
              <a:spLocks noChangeShapeType="1"/>
            </p:cNvSpPr>
            <p:nvPr/>
          </p:nvSpPr>
          <p:spPr bwMode="auto">
            <a:xfrm>
              <a:off x="1701" y="1888"/>
              <a:ext cx="771" cy="0"/>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4" name="Line 180"/>
            <p:cNvSpPr>
              <a:spLocks noChangeShapeType="1"/>
            </p:cNvSpPr>
            <p:nvPr/>
          </p:nvSpPr>
          <p:spPr bwMode="auto">
            <a:xfrm>
              <a:off x="2472" y="1888"/>
              <a:ext cx="0" cy="217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5" name="Line 181"/>
            <p:cNvSpPr>
              <a:spLocks noChangeShapeType="1"/>
            </p:cNvSpPr>
            <p:nvPr/>
          </p:nvSpPr>
          <p:spPr bwMode="auto">
            <a:xfrm>
              <a:off x="2472" y="4065"/>
              <a:ext cx="181" cy="0"/>
            </a:xfrm>
            <a:prstGeom prst="line">
              <a:avLst/>
            </a:prstGeom>
            <a:noFill/>
            <a:ln w="25400">
              <a:solidFill>
                <a:srgbClr val="33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06" name="Group 182"/>
          <p:cNvGrpSpPr>
            <a:grpSpLocks/>
          </p:cNvGrpSpPr>
          <p:nvPr/>
        </p:nvGrpSpPr>
        <p:grpSpPr bwMode="auto">
          <a:xfrm>
            <a:off x="6527801" y="4335289"/>
            <a:ext cx="792163" cy="792163"/>
            <a:chOff x="2154" y="2115"/>
            <a:chExt cx="499" cy="499"/>
          </a:xfrm>
        </p:grpSpPr>
        <p:sp>
          <p:nvSpPr>
            <p:cNvPr id="334007" name="Line 183"/>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8" name="Line 184"/>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9" name="Line 185"/>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0" name="Group 186"/>
          <p:cNvGrpSpPr>
            <a:grpSpLocks/>
          </p:cNvGrpSpPr>
          <p:nvPr/>
        </p:nvGrpSpPr>
        <p:grpSpPr bwMode="auto">
          <a:xfrm>
            <a:off x="5808663" y="2966864"/>
            <a:ext cx="1511300" cy="1008063"/>
            <a:chOff x="1701" y="1752"/>
            <a:chExt cx="952" cy="635"/>
          </a:xfrm>
        </p:grpSpPr>
        <p:sp>
          <p:nvSpPr>
            <p:cNvPr id="334011" name="Line 187"/>
            <p:cNvSpPr>
              <a:spLocks noChangeShapeType="1"/>
            </p:cNvSpPr>
            <p:nvPr/>
          </p:nvSpPr>
          <p:spPr bwMode="auto">
            <a:xfrm>
              <a:off x="1701" y="2160"/>
              <a:ext cx="0" cy="227"/>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2" name="Line 188"/>
            <p:cNvSpPr>
              <a:spLocks noChangeShapeType="1"/>
            </p:cNvSpPr>
            <p:nvPr/>
          </p:nvSpPr>
          <p:spPr bwMode="auto">
            <a:xfrm>
              <a:off x="1701" y="2387"/>
              <a:ext cx="725" cy="0"/>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3" name="Line 189"/>
            <p:cNvSpPr>
              <a:spLocks noChangeShapeType="1"/>
            </p:cNvSpPr>
            <p:nvPr/>
          </p:nvSpPr>
          <p:spPr bwMode="auto">
            <a:xfrm flipV="1">
              <a:off x="2426" y="1752"/>
              <a:ext cx="0" cy="635"/>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4" name="Line 190"/>
            <p:cNvSpPr>
              <a:spLocks noChangeShapeType="1"/>
            </p:cNvSpPr>
            <p:nvPr/>
          </p:nvSpPr>
          <p:spPr bwMode="auto">
            <a:xfrm>
              <a:off x="2426" y="1752"/>
              <a:ext cx="227" cy="0"/>
            </a:xfrm>
            <a:prstGeom prst="line">
              <a:avLst/>
            </a:prstGeom>
            <a:noFill/>
            <a:ln w="254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5" name="Group 191"/>
          <p:cNvGrpSpPr>
            <a:grpSpLocks/>
          </p:cNvGrpSpPr>
          <p:nvPr/>
        </p:nvGrpSpPr>
        <p:grpSpPr bwMode="auto">
          <a:xfrm>
            <a:off x="6600826" y="3614564"/>
            <a:ext cx="792163" cy="792163"/>
            <a:chOff x="2154" y="2115"/>
            <a:chExt cx="499" cy="499"/>
          </a:xfrm>
        </p:grpSpPr>
        <p:sp>
          <p:nvSpPr>
            <p:cNvPr id="334016" name="Line 192"/>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7" name="Line 193"/>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8" name="Line 194"/>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9" name="Group 195"/>
          <p:cNvGrpSpPr>
            <a:grpSpLocks/>
          </p:cNvGrpSpPr>
          <p:nvPr/>
        </p:nvGrpSpPr>
        <p:grpSpPr bwMode="auto">
          <a:xfrm>
            <a:off x="6456363" y="5127451"/>
            <a:ext cx="792162" cy="792162"/>
            <a:chOff x="2154" y="2115"/>
            <a:chExt cx="499" cy="499"/>
          </a:xfrm>
        </p:grpSpPr>
        <p:sp>
          <p:nvSpPr>
            <p:cNvPr id="334020" name="Line 196"/>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1" name="Line 197"/>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2" name="Line 198"/>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3" name="Group 199"/>
          <p:cNvGrpSpPr>
            <a:grpSpLocks/>
          </p:cNvGrpSpPr>
          <p:nvPr/>
        </p:nvGrpSpPr>
        <p:grpSpPr bwMode="auto">
          <a:xfrm>
            <a:off x="6456363" y="5702126"/>
            <a:ext cx="792162" cy="792162"/>
            <a:chOff x="2154" y="2115"/>
            <a:chExt cx="499" cy="499"/>
          </a:xfrm>
        </p:grpSpPr>
        <p:sp>
          <p:nvSpPr>
            <p:cNvPr id="334024" name="Line 200"/>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5" name="Line 201"/>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6" name="Line 202"/>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7" name="Group 203"/>
          <p:cNvGrpSpPr>
            <a:grpSpLocks/>
          </p:cNvGrpSpPr>
          <p:nvPr/>
        </p:nvGrpSpPr>
        <p:grpSpPr bwMode="auto">
          <a:xfrm>
            <a:off x="5808663" y="5775151"/>
            <a:ext cx="1511300" cy="360362"/>
            <a:chOff x="1701" y="3521"/>
            <a:chExt cx="952" cy="227"/>
          </a:xfrm>
        </p:grpSpPr>
        <p:sp>
          <p:nvSpPr>
            <p:cNvPr id="334028" name="Line 204"/>
            <p:cNvSpPr>
              <a:spLocks noChangeShapeType="1"/>
            </p:cNvSpPr>
            <p:nvPr/>
          </p:nvSpPr>
          <p:spPr bwMode="auto">
            <a:xfrm>
              <a:off x="1701" y="3521"/>
              <a:ext cx="0" cy="227"/>
            </a:xfrm>
            <a:prstGeom prst="line">
              <a:avLst/>
            </a:prstGeom>
            <a:noFill/>
            <a:ln w="25400">
              <a:solidFill>
                <a:srgbClr val="FF99CC"/>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9" name="Line 205"/>
            <p:cNvSpPr>
              <a:spLocks noChangeShapeType="1"/>
            </p:cNvSpPr>
            <p:nvPr/>
          </p:nvSpPr>
          <p:spPr bwMode="auto">
            <a:xfrm>
              <a:off x="1701" y="3748"/>
              <a:ext cx="952" cy="0"/>
            </a:xfrm>
            <a:prstGeom prst="line">
              <a:avLst/>
            </a:prstGeom>
            <a:noFill/>
            <a:ln w="25400">
              <a:solidFill>
                <a:srgbClr val="FF99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0" name="Group 206"/>
          <p:cNvGrpSpPr>
            <a:grpSpLocks/>
          </p:cNvGrpSpPr>
          <p:nvPr/>
        </p:nvGrpSpPr>
        <p:grpSpPr bwMode="auto">
          <a:xfrm>
            <a:off x="5807075" y="3686002"/>
            <a:ext cx="1512888" cy="1728787"/>
            <a:chOff x="1700" y="2205"/>
            <a:chExt cx="953" cy="1089"/>
          </a:xfrm>
        </p:grpSpPr>
        <p:sp>
          <p:nvSpPr>
            <p:cNvPr id="334031" name="Line 207"/>
            <p:cNvSpPr>
              <a:spLocks noChangeShapeType="1"/>
            </p:cNvSpPr>
            <p:nvPr/>
          </p:nvSpPr>
          <p:spPr bwMode="auto">
            <a:xfrm>
              <a:off x="1701" y="3067"/>
              <a:ext cx="0" cy="227"/>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2" name="Line 208"/>
            <p:cNvSpPr>
              <a:spLocks noChangeShapeType="1"/>
            </p:cNvSpPr>
            <p:nvPr/>
          </p:nvSpPr>
          <p:spPr bwMode="auto">
            <a:xfrm>
              <a:off x="1700" y="3294"/>
              <a:ext cx="726" cy="0"/>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3" name="Line 209"/>
            <p:cNvSpPr>
              <a:spLocks noChangeShapeType="1"/>
            </p:cNvSpPr>
            <p:nvPr/>
          </p:nvSpPr>
          <p:spPr bwMode="auto">
            <a:xfrm flipV="1">
              <a:off x="2426" y="2205"/>
              <a:ext cx="0" cy="1089"/>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4" name="Line 210"/>
            <p:cNvSpPr>
              <a:spLocks noChangeShapeType="1"/>
            </p:cNvSpPr>
            <p:nvPr/>
          </p:nvSpPr>
          <p:spPr bwMode="auto">
            <a:xfrm>
              <a:off x="2426" y="2205"/>
              <a:ext cx="227" cy="0"/>
            </a:xfrm>
            <a:prstGeom prst="line">
              <a:avLst/>
            </a:prstGeom>
            <a:noFill/>
            <a:ln w="254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5" name="Group 211"/>
          <p:cNvGrpSpPr>
            <a:grpSpLocks/>
          </p:cNvGrpSpPr>
          <p:nvPr/>
        </p:nvGrpSpPr>
        <p:grpSpPr bwMode="auto">
          <a:xfrm>
            <a:off x="5808663" y="4262264"/>
            <a:ext cx="1511300" cy="360363"/>
            <a:chOff x="1701" y="3521"/>
            <a:chExt cx="952" cy="227"/>
          </a:xfrm>
        </p:grpSpPr>
        <p:sp>
          <p:nvSpPr>
            <p:cNvPr id="334036" name="Line 212"/>
            <p:cNvSpPr>
              <a:spLocks noChangeShapeType="1"/>
            </p:cNvSpPr>
            <p:nvPr/>
          </p:nvSpPr>
          <p:spPr bwMode="auto">
            <a:xfrm>
              <a:off x="1701" y="3521"/>
              <a:ext cx="0" cy="227"/>
            </a:xfrm>
            <a:prstGeom prst="line">
              <a:avLst/>
            </a:prstGeom>
            <a:noFill/>
            <a:ln w="25400">
              <a:solidFill>
                <a:schemeClr val="fo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7" name="Line 213"/>
            <p:cNvSpPr>
              <a:spLocks noChangeShapeType="1"/>
            </p:cNvSpPr>
            <p:nvPr/>
          </p:nvSpPr>
          <p:spPr bwMode="auto">
            <a:xfrm>
              <a:off x="1701" y="3748"/>
              <a:ext cx="952" cy="0"/>
            </a:xfrm>
            <a:prstGeom prst="line">
              <a:avLst/>
            </a:prstGeom>
            <a:noFill/>
            <a:ln w="254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38" name="Line 214"/>
          <p:cNvSpPr>
            <a:spLocks noChangeShapeType="1"/>
          </p:cNvSpPr>
          <p:nvPr/>
        </p:nvSpPr>
        <p:spPr bwMode="auto">
          <a:xfrm>
            <a:off x="9336088" y="2823989"/>
            <a:ext cx="0" cy="57467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39" name="Group 215"/>
          <p:cNvGrpSpPr>
            <a:grpSpLocks/>
          </p:cNvGrpSpPr>
          <p:nvPr/>
        </p:nvGrpSpPr>
        <p:grpSpPr bwMode="auto">
          <a:xfrm>
            <a:off x="9839325" y="3687588"/>
            <a:ext cx="433388" cy="1295400"/>
            <a:chOff x="5238" y="1253"/>
            <a:chExt cx="273" cy="816"/>
          </a:xfrm>
        </p:grpSpPr>
        <p:sp>
          <p:nvSpPr>
            <p:cNvPr id="334040" name="Line 216"/>
            <p:cNvSpPr>
              <a:spLocks noChangeShapeType="1"/>
            </p:cNvSpPr>
            <p:nvPr/>
          </p:nvSpPr>
          <p:spPr bwMode="auto">
            <a:xfrm>
              <a:off x="5239" y="1253"/>
              <a:ext cx="0" cy="227"/>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1" name="Line 217"/>
            <p:cNvSpPr>
              <a:spLocks noChangeShapeType="1"/>
            </p:cNvSpPr>
            <p:nvPr/>
          </p:nvSpPr>
          <p:spPr bwMode="auto">
            <a:xfrm>
              <a:off x="5238" y="1480"/>
              <a:ext cx="273"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2" name="Line 218"/>
            <p:cNvSpPr>
              <a:spLocks noChangeShapeType="1"/>
            </p:cNvSpPr>
            <p:nvPr/>
          </p:nvSpPr>
          <p:spPr bwMode="auto">
            <a:xfrm>
              <a:off x="5511" y="1480"/>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3" name="Line 219"/>
            <p:cNvSpPr>
              <a:spLocks noChangeShapeType="1"/>
            </p:cNvSpPr>
            <p:nvPr/>
          </p:nvSpPr>
          <p:spPr bwMode="auto">
            <a:xfrm flipH="1">
              <a:off x="5239" y="1979"/>
              <a:ext cx="272"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4" name="Line 220"/>
            <p:cNvSpPr>
              <a:spLocks noChangeShapeType="1"/>
            </p:cNvSpPr>
            <p:nvPr/>
          </p:nvSpPr>
          <p:spPr bwMode="auto">
            <a:xfrm>
              <a:off x="5239" y="1979"/>
              <a:ext cx="0" cy="9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45" name="Rectangle 221"/>
          <p:cNvSpPr>
            <a:spLocks noChangeArrowheads="1"/>
          </p:cNvSpPr>
          <p:nvPr/>
        </p:nvSpPr>
        <p:spPr bwMode="auto">
          <a:xfrm>
            <a:off x="551384" y="350888"/>
            <a:ext cx="108012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在有向图的十字链表中，从顶点结点的</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Firstout</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Firstin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）指针域出发，沿边结点中的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path2</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）域拉起来的链一直走到底，正好是原来的邻接表（逆邻接表）结构，统计链表中的边结点的个数，可求得该顶点的出（入）度。</a:t>
            </a:r>
          </a:p>
        </p:txBody>
      </p:sp>
      <p:graphicFrame>
        <p:nvGraphicFramePr>
          <p:cNvPr id="334046" name="Group 222"/>
          <p:cNvGraphicFramePr>
            <a:graphicFrameLocks noGrp="1"/>
          </p:cNvGraphicFramePr>
          <p:nvPr>
            <p:extLst>
              <p:ext uri="{D42A27DB-BD31-4B8C-83A1-F6EECF244321}">
                <p14:modId xmlns:p14="http://schemas.microsoft.com/office/powerpoint/2010/main" val="3956445930"/>
              </p:ext>
            </p:extLst>
          </p:nvPr>
        </p:nvGraphicFramePr>
        <p:xfrm>
          <a:off x="4583113" y="1871488"/>
          <a:ext cx="2305050" cy="640080"/>
        </p:xfrm>
        <a:graphic>
          <a:graphicData uri="http://schemas.openxmlformats.org/drawingml/2006/table">
            <a:tbl>
              <a:tblPr/>
              <a:tblGrid>
                <a:gridCol w="792162"/>
                <a:gridCol w="720725"/>
                <a:gridCol w="7921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rPr>
                        <a:t>data</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Firstin</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FF99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noFill/>
                  </a:tcPr>
                </a:tc>
              </a:tr>
            </a:tbl>
          </a:graphicData>
        </a:graphic>
      </p:graphicFrame>
      <p:graphicFrame>
        <p:nvGraphicFramePr>
          <p:cNvPr id="334058" name="Group 234"/>
          <p:cNvGraphicFramePr>
            <a:graphicFrameLocks noGrp="1"/>
          </p:cNvGraphicFramePr>
          <p:nvPr>
            <p:extLst>
              <p:ext uri="{D42A27DB-BD31-4B8C-83A1-F6EECF244321}">
                <p14:modId xmlns:p14="http://schemas.microsoft.com/office/powerpoint/2010/main" val="967332601"/>
              </p:ext>
            </p:extLst>
          </p:nvPr>
        </p:nvGraphicFramePr>
        <p:xfrm>
          <a:off x="7248525" y="1871488"/>
          <a:ext cx="3024188" cy="598488"/>
        </p:xfrm>
        <a:graphic>
          <a:graphicData uri="http://schemas.openxmlformats.org/drawingml/2006/table">
            <a:tbl>
              <a:tblPr/>
              <a:tblGrid>
                <a:gridCol w="533400"/>
                <a:gridCol w="622300"/>
                <a:gridCol w="623888"/>
                <a:gridCol w="620712"/>
                <a:gridCol w="623888"/>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cost</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vertex2</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path2</a:t>
                      </a:r>
                    </a:p>
                  </a:txBody>
                  <a:tcPr anchor="ctr" horzOverflow="overflow">
                    <a:lnL>
                      <a:noFill/>
                    </a:lnL>
                    <a:lnR cap="flat">
                      <a:noFill/>
                    </a:lnR>
                    <a:lnT cap="flat">
                      <a:noFill/>
                    </a:lnT>
                    <a:lnB cap="flat">
                      <a:noFill/>
                    </a:lnB>
                    <a:lnTlToBr>
                      <a:noFill/>
                    </a:lnTlToBr>
                    <a:lnBlToTr>
                      <a:noFill/>
                    </a:lnBlToTr>
                    <a:noFill/>
                  </a:tcPr>
                </a:tc>
              </a:tr>
            </a:tbl>
          </a:graphicData>
        </a:graphic>
      </p:graphicFrame>
      <p:sp>
        <p:nvSpPr>
          <p:cNvPr id="334076" name="Text Box 252"/>
          <p:cNvSpPr txBox="1">
            <a:spLocks noChangeArrowheads="1"/>
          </p:cNvSpPr>
          <p:nvPr/>
        </p:nvSpPr>
        <p:spPr bwMode="auto">
          <a:xfrm>
            <a:off x="6815138" y="2347738"/>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solidFill>
                  <a:srgbClr val="000000"/>
                </a:solidFill>
                <a:effectLst>
                  <a:outerShdw blurRad="38100" dist="38100" dir="2700000" algn="tl">
                    <a:srgbClr val="C0C0C0"/>
                  </a:outerShdw>
                </a:effectLst>
                <a:latin typeface="Times New Roman" panose="02020603050405020304" pitchFamily="18" charset="0"/>
              </a:rPr>
              <a:t>e1</a:t>
            </a:r>
          </a:p>
        </p:txBody>
      </p:sp>
    </p:spTree>
    <p:extLst>
      <p:ext uri="{BB962C8B-B14F-4D97-AF65-F5344CB8AC3E}">
        <p14:creationId xmlns:p14="http://schemas.microsoft.com/office/powerpoint/2010/main" val="260329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Effect transition="in" filter="dissolve">
                                      <p:cBhvr>
                                        <p:cTn id="7" dur="500"/>
                                        <p:tgtEl>
                                          <p:spTgt spid="333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34046"/>
                                        </p:tgtEl>
                                        <p:attrNameLst>
                                          <p:attrName>style.visibility</p:attrName>
                                        </p:attrNameLst>
                                      </p:cBhvr>
                                      <p:to>
                                        <p:strVal val="visible"/>
                                      </p:to>
                                    </p:set>
                                    <p:animEffect transition="in" filter="blinds(vertical)">
                                      <p:cBhvr>
                                        <p:cTn id="12" dur="500"/>
                                        <p:tgtEl>
                                          <p:spTgt spid="334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34058"/>
                                        </p:tgtEl>
                                        <p:attrNameLst>
                                          <p:attrName>style.visibility</p:attrName>
                                        </p:attrNameLst>
                                      </p:cBhvr>
                                      <p:to>
                                        <p:strVal val="visible"/>
                                      </p:to>
                                    </p:set>
                                    <p:animEffect transition="in" filter="blinds(vertical)">
                                      <p:cBhvr>
                                        <p:cTn id="17" dur="500"/>
                                        <p:tgtEl>
                                          <p:spTgt spid="3340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33846"/>
                                        </p:tgtEl>
                                        <p:attrNameLst>
                                          <p:attrName>style.visibility</p:attrName>
                                        </p:attrNameLst>
                                      </p:cBhvr>
                                      <p:to>
                                        <p:strVal val="visible"/>
                                      </p:to>
                                    </p:set>
                                    <p:animEffect transition="in" filter="blinds(vertical)">
                                      <p:cBhvr>
                                        <p:cTn id="22" dur="500"/>
                                        <p:tgtEl>
                                          <p:spTgt spid="333846"/>
                                        </p:tgtEl>
                                      </p:cBhvr>
                                    </p:animEffect>
                                  </p:childTnLst>
                                </p:cTn>
                              </p:par>
                            </p:childTnLst>
                          </p:cTn>
                        </p:par>
                        <p:par>
                          <p:cTn id="23" fill="hold" nodeType="afterGroup">
                            <p:stCondLst>
                              <p:cond delay="1000"/>
                            </p:stCondLst>
                            <p:childTnLst>
                              <p:par>
                                <p:cTn id="24" presetID="3" presetClass="entr" presetSubtype="5" fill="hold" nodeType="afterEffect">
                                  <p:stCondLst>
                                    <p:cond delay="0"/>
                                  </p:stCondLst>
                                  <p:childTnLst>
                                    <p:set>
                                      <p:cBhvr>
                                        <p:cTn id="25" dur="1" fill="hold">
                                          <p:stCondLst>
                                            <p:cond delay="0"/>
                                          </p:stCondLst>
                                        </p:cTn>
                                        <p:tgtEl>
                                          <p:spTgt spid="333860"/>
                                        </p:tgtEl>
                                        <p:attrNameLst>
                                          <p:attrName>style.visibility</p:attrName>
                                        </p:attrNameLst>
                                      </p:cBhvr>
                                      <p:to>
                                        <p:strVal val="visible"/>
                                      </p:to>
                                    </p:set>
                                    <p:animEffect transition="in" filter="blinds(vertical)">
                                      <p:cBhvr>
                                        <p:cTn id="26" dur="500"/>
                                        <p:tgtEl>
                                          <p:spTgt spid="333860"/>
                                        </p:tgtEl>
                                      </p:cBhvr>
                                    </p:animEffect>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333874"/>
                                        </p:tgtEl>
                                        <p:attrNameLst>
                                          <p:attrName>style.visibility</p:attrName>
                                        </p:attrNameLst>
                                      </p:cBhvr>
                                      <p:to>
                                        <p:strVal val="visible"/>
                                      </p:to>
                                    </p:set>
                                    <p:animEffect transition="in" filter="blinds(vertical)">
                                      <p:cBhvr>
                                        <p:cTn id="30" dur="500"/>
                                        <p:tgtEl>
                                          <p:spTgt spid="333874"/>
                                        </p:tgtEl>
                                      </p:cBhvr>
                                    </p:animEffect>
                                  </p:childTnLst>
                                </p:cTn>
                              </p:par>
                            </p:childTnLst>
                          </p:cTn>
                        </p:par>
                        <p:par>
                          <p:cTn id="31" fill="hold" nodeType="afterGroup">
                            <p:stCondLst>
                              <p:cond delay="2000"/>
                            </p:stCondLst>
                            <p:childTnLst>
                              <p:par>
                                <p:cTn id="32" presetID="3" presetClass="entr" presetSubtype="5" fill="hold" nodeType="afterEffect">
                                  <p:stCondLst>
                                    <p:cond delay="0"/>
                                  </p:stCondLst>
                                  <p:childTnLst>
                                    <p:set>
                                      <p:cBhvr>
                                        <p:cTn id="33" dur="1" fill="hold">
                                          <p:stCondLst>
                                            <p:cond delay="0"/>
                                          </p:stCondLst>
                                        </p:cTn>
                                        <p:tgtEl>
                                          <p:spTgt spid="333888"/>
                                        </p:tgtEl>
                                        <p:attrNameLst>
                                          <p:attrName>style.visibility</p:attrName>
                                        </p:attrNameLst>
                                      </p:cBhvr>
                                      <p:to>
                                        <p:strVal val="visible"/>
                                      </p:to>
                                    </p:set>
                                    <p:animEffect transition="in" filter="blinds(vertical)">
                                      <p:cBhvr>
                                        <p:cTn id="34" dur="500"/>
                                        <p:tgtEl>
                                          <p:spTgt spid="333888"/>
                                        </p:tgtEl>
                                      </p:cBhvr>
                                    </p:animEffect>
                                  </p:childTnLst>
                                </p:cTn>
                              </p:par>
                            </p:childTnLst>
                          </p:cTn>
                        </p:par>
                        <p:par>
                          <p:cTn id="35" fill="hold" nodeType="afterGroup">
                            <p:stCondLst>
                              <p:cond delay="2500"/>
                            </p:stCondLst>
                            <p:childTnLst>
                              <p:par>
                                <p:cTn id="36" presetID="3" presetClass="entr" presetSubtype="5" fill="hold" nodeType="afterEffect">
                                  <p:stCondLst>
                                    <p:cond delay="0"/>
                                  </p:stCondLst>
                                  <p:childTnLst>
                                    <p:set>
                                      <p:cBhvr>
                                        <p:cTn id="37" dur="1" fill="hold">
                                          <p:stCondLst>
                                            <p:cond delay="0"/>
                                          </p:stCondLst>
                                        </p:cTn>
                                        <p:tgtEl>
                                          <p:spTgt spid="333902"/>
                                        </p:tgtEl>
                                        <p:attrNameLst>
                                          <p:attrName>style.visibility</p:attrName>
                                        </p:attrNameLst>
                                      </p:cBhvr>
                                      <p:to>
                                        <p:strVal val="visible"/>
                                      </p:to>
                                    </p:set>
                                    <p:animEffect transition="in" filter="blinds(vertical)">
                                      <p:cBhvr>
                                        <p:cTn id="38" dur="500"/>
                                        <p:tgtEl>
                                          <p:spTgt spid="3339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334000"/>
                                        </p:tgtEl>
                                        <p:attrNameLst>
                                          <p:attrName>style.visibility</p:attrName>
                                        </p:attrNameLst>
                                      </p:cBhvr>
                                      <p:to>
                                        <p:strVal val="visible"/>
                                      </p:to>
                                    </p:set>
                                    <p:animEffect transition="in" filter="blinds(vertical)">
                                      <p:cBhvr>
                                        <p:cTn id="43" dur="500"/>
                                        <p:tgtEl>
                                          <p:spTgt spid="334000"/>
                                        </p:tgtEl>
                                      </p:cBhvr>
                                    </p:animEffect>
                                  </p:childTnLst>
                                </p:cTn>
                              </p:par>
                            </p:childTnLst>
                          </p:cTn>
                        </p:par>
                        <p:par>
                          <p:cTn id="44" fill="hold" nodeType="afterGroup">
                            <p:stCondLst>
                              <p:cond delay="500"/>
                            </p:stCondLst>
                            <p:childTnLst>
                              <p:par>
                                <p:cTn id="45" presetID="3" presetClass="entr" presetSubtype="5" fill="hold" grpId="0" nodeType="afterEffect">
                                  <p:stCondLst>
                                    <p:cond delay="0"/>
                                  </p:stCondLst>
                                  <p:childTnLst>
                                    <p:set>
                                      <p:cBhvr>
                                        <p:cTn id="46" dur="1" fill="hold">
                                          <p:stCondLst>
                                            <p:cond delay="0"/>
                                          </p:stCondLst>
                                        </p:cTn>
                                        <p:tgtEl>
                                          <p:spTgt spid="334076"/>
                                        </p:tgtEl>
                                        <p:attrNameLst>
                                          <p:attrName>style.visibility</p:attrName>
                                        </p:attrNameLst>
                                      </p:cBhvr>
                                      <p:to>
                                        <p:strVal val="visible"/>
                                      </p:to>
                                    </p:set>
                                    <p:animEffect transition="in" filter="blinds(vertical)">
                                      <p:cBhvr>
                                        <p:cTn id="47" dur="500"/>
                                        <p:tgtEl>
                                          <p:spTgt spid="334076"/>
                                        </p:tgtEl>
                                      </p:cBhvr>
                                    </p:animEffect>
                                  </p:childTnLst>
                                </p:cTn>
                              </p:par>
                            </p:childTnLst>
                          </p:cTn>
                        </p:par>
                        <p:par>
                          <p:cTn id="48" fill="hold" nodeType="afterGroup">
                            <p:stCondLst>
                              <p:cond delay="1000"/>
                            </p:stCondLst>
                            <p:childTnLst>
                              <p:par>
                                <p:cTn id="49" presetID="3" presetClass="entr" presetSubtype="5" fill="hold" nodeType="afterEffect">
                                  <p:stCondLst>
                                    <p:cond delay="0"/>
                                  </p:stCondLst>
                                  <p:childTnLst>
                                    <p:set>
                                      <p:cBhvr>
                                        <p:cTn id="50" dur="1" fill="hold">
                                          <p:stCondLst>
                                            <p:cond delay="0"/>
                                          </p:stCondLst>
                                        </p:cTn>
                                        <p:tgtEl>
                                          <p:spTgt spid="333916"/>
                                        </p:tgtEl>
                                        <p:attrNameLst>
                                          <p:attrName>style.visibility</p:attrName>
                                        </p:attrNameLst>
                                      </p:cBhvr>
                                      <p:to>
                                        <p:strVal val="visible"/>
                                      </p:to>
                                    </p:set>
                                    <p:animEffect transition="in" filter="blinds(vertical)">
                                      <p:cBhvr>
                                        <p:cTn id="51" dur="500"/>
                                        <p:tgtEl>
                                          <p:spTgt spid="3339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34015"/>
                                        </p:tgtEl>
                                        <p:attrNameLst>
                                          <p:attrName>style.visibility</p:attrName>
                                        </p:attrNameLst>
                                      </p:cBhvr>
                                      <p:to>
                                        <p:strVal val="visible"/>
                                      </p:to>
                                    </p:set>
                                    <p:animEffect transition="in" filter="blinds(horizontal)">
                                      <p:cBhvr>
                                        <p:cTn id="56" dur="500"/>
                                        <p:tgtEl>
                                          <p:spTgt spid="334015"/>
                                        </p:tgtEl>
                                      </p:cBhvr>
                                    </p:animEffect>
                                  </p:childTnLst>
                                </p:cTn>
                              </p:par>
                            </p:childTnLst>
                          </p:cTn>
                        </p:par>
                        <p:par>
                          <p:cTn id="57" fill="hold" nodeType="afterGroup">
                            <p:stCondLst>
                              <p:cond delay="500"/>
                            </p:stCondLst>
                            <p:childTnLst>
                              <p:par>
                                <p:cTn id="58" presetID="3" presetClass="entr" presetSubtype="10" fill="hold" nodeType="afterEffect">
                                  <p:stCondLst>
                                    <p:cond delay="0"/>
                                  </p:stCondLst>
                                  <p:childTnLst>
                                    <p:set>
                                      <p:cBhvr>
                                        <p:cTn id="59" dur="1" fill="hold">
                                          <p:stCondLst>
                                            <p:cond delay="0"/>
                                          </p:stCondLst>
                                        </p:cTn>
                                        <p:tgtEl>
                                          <p:spTgt spid="333944"/>
                                        </p:tgtEl>
                                        <p:attrNameLst>
                                          <p:attrName>style.visibility</p:attrName>
                                        </p:attrNameLst>
                                      </p:cBhvr>
                                      <p:to>
                                        <p:strVal val="visible"/>
                                      </p:to>
                                    </p:set>
                                    <p:animEffect transition="in" filter="blinds(horizontal)">
                                      <p:cBhvr>
                                        <p:cTn id="60" dur="500"/>
                                        <p:tgtEl>
                                          <p:spTgt spid="3339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34006"/>
                                        </p:tgtEl>
                                        <p:attrNameLst>
                                          <p:attrName>style.visibility</p:attrName>
                                        </p:attrNameLst>
                                      </p:cBhvr>
                                      <p:to>
                                        <p:strVal val="visible"/>
                                      </p:to>
                                    </p:set>
                                    <p:animEffect transition="in" filter="blinds(horizontal)">
                                      <p:cBhvr>
                                        <p:cTn id="65" dur="500"/>
                                        <p:tgtEl>
                                          <p:spTgt spid="334006"/>
                                        </p:tgtEl>
                                      </p:cBhvr>
                                    </p:animEffect>
                                  </p:childTnLst>
                                </p:cTn>
                              </p:par>
                            </p:childTnLst>
                          </p:cTn>
                        </p:par>
                        <p:par>
                          <p:cTn id="66" fill="hold" nodeType="afterGroup">
                            <p:stCondLst>
                              <p:cond delay="500"/>
                            </p:stCondLst>
                            <p:childTnLst>
                              <p:par>
                                <p:cTn id="67" presetID="3" presetClass="entr" presetSubtype="10" fill="hold" nodeType="afterEffect">
                                  <p:stCondLst>
                                    <p:cond delay="0"/>
                                  </p:stCondLst>
                                  <p:childTnLst>
                                    <p:set>
                                      <p:cBhvr>
                                        <p:cTn id="68" dur="1" fill="hold">
                                          <p:stCondLst>
                                            <p:cond delay="0"/>
                                          </p:stCondLst>
                                        </p:cTn>
                                        <p:tgtEl>
                                          <p:spTgt spid="333958"/>
                                        </p:tgtEl>
                                        <p:attrNameLst>
                                          <p:attrName>style.visibility</p:attrName>
                                        </p:attrNameLst>
                                      </p:cBhvr>
                                      <p:to>
                                        <p:strVal val="visible"/>
                                      </p:to>
                                    </p:set>
                                    <p:animEffect transition="in" filter="blinds(horizontal)">
                                      <p:cBhvr>
                                        <p:cTn id="69" dur="500"/>
                                        <p:tgtEl>
                                          <p:spTgt spid="3339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333972"/>
                                        </p:tgtEl>
                                        <p:attrNameLst>
                                          <p:attrName>style.visibility</p:attrName>
                                        </p:attrNameLst>
                                      </p:cBhvr>
                                      <p:to>
                                        <p:strVal val="visible"/>
                                      </p:to>
                                    </p:set>
                                    <p:animEffect transition="in" filter="blinds(horizontal)">
                                      <p:cBhvr>
                                        <p:cTn id="74" dur="500"/>
                                        <p:tgtEl>
                                          <p:spTgt spid="33397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334019"/>
                                        </p:tgtEl>
                                        <p:attrNameLst>
                                          <p:attrName>style.visibility</p:attrName>
                                        </p:attrNameLst>
                                      </p:cBhvr>
                                      <p:to>
                                        <p:strVal val="visible"/>
                                      </p:to>
                                    </p:set>
                                    <p:animEffect transition="in" filter="blinds(horizontal)">
                                      <p:cBhvr>
                                        <p:cTn id="78" dur="500"/>
                                        <p:tgtEl>
                                          <p:spTgt spid="3340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334023"/>
                                        </p:tgtEl>
                                        <p:attrNameLst>
                                          <p:attrName>style.visibility</p:attrName>
                                        </p:attrNameLst>
                                      </p:cBhvr>
                                      <p:to>
                                        <p:strVal val="visible"/>
                                      </p:to>
                                    </p:set>
                                    <p:animEffect transition="in" filter="blinds(horizontal)">
                                      <p:cBhvr>
                                        <p:cTn id="83" dur="500"/>
                                        <p:tgtEl>
                                          <p:spTgt spid="334023"/>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33986"/>
                                        </p:tgtEl>
                                        <p:attrNameLst>
                                          <p:attrName>style.visibility</p:attrName>
                                        </p:attrNameLst>
                                      </p:cBhvr>
                                      <p:to>
                                        <p:strVal val="visible"/>
                                      </p:to>
                                    </p:set>
                                    <p:animEffect transition="in" filter="blinds(horizontal)">
                                      <p:cBhvr>
                                        <p:cTn id="87" dur="500"/>
                                        <p:tgtEl>
                                          <p:spTgt spid="33398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4001"/>
                                        </p:tgtEl>
                                        <p:attrNameLst>
                                          <p:attrName>style.visibility</p:attrName>
                                        </p:attrNameLst>
                                      </p:cBhvr>
                                      <p:to>
                                        <p:strVal val="visible"/>
                                      </p:to>
                                    </p:set>
                                    <p:animEffect transition="in" filter="blinds(horizontal)">
                                      <p:cBhvr>
                                        <p:cTn id="92" dur="500"/>
                                        <p:tgtEl>
                                          <p:spTgt spid="33400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34010"/>
                                        </p:tgtEl>
                                        <p:attrNameLst>
                                          <p:attrName>style.visibility</p:attrName>
                                        </p:attrNameLst>
                                      </p:cBhvr>
                                      <p:to>
                                        <p:strVal val="visible"/>
                                      </p:to>
                                    </p:set>
                                    <p:animEffect transition="in" filter="blinds(horizontal)">
                                      <p:cBhvr>
                                        <p:cTn id="97" dur="500"/>
                                        <p:tgtEl>
                                          <p:spTgt spid="3340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34035"/>
                                        </p:tgtEl>
                                        <p:attrNameLst>
                                          <p:attrName>style.visibility</p:attrName>
                                        </p:attrNameLst>
                                      </p:cBhvr>
                                      <p:to>
                                        <p:strVal val="visible"/>
                                      </p:to>
                                    </p:set>
                                    <p:animEffect transition="in" filter="blinds(horizontal)">
                                      <p:cBhvr>
                                        <p:cTn id="102" dur="500"/>
                                        <p:tgtEl>
                                          <p:spTgt spid="3340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334030"/>
                                        </p:tgtEl>
                                        <p:attrNameLst>
                                          <p:attrName>style.visibility</p:attrName>
                                        </p:attrNameLst>
                                      </p:cBhvr>
                                      <p:to>
                                        <p:strVal val="visible"/>
                                      </p:to>
                                    </p:set>
                                    <p:animEffect transition="in" filter="blinds(horizontal)">
                                      <p:cBhvr>
                                        <p:cTn id="107" dur="500"/>
                                        <p:tgtEl>
                                          <p:spTgt spid="334030"/>
                                        </p:tgtEl>
                                      </p:cBhvr>
                                    </p:animEffect>
                                  </p:childTnLst>
                                </p:cTn>
                              </p:par>
                            </p:childTnLst>
                          </p:cTn>
                        </p:par>
                        <p:par>
                          <p:cTn id="108" fill="hold" nodeType="afterGroup">
                            <p:stCondLst>
                              <p:cond delay="500"/>
                            </p:stCondLst>
                            <p:childTnLst>
                              <p:par>
                                <p:cTn id="109" presetID="3" presetClass="entr" presetSubtype="10" fill="hold" nodeType="afterEffect">
                                  <p:stCondLst>
                                    <p:cond delay="0"/>
                                  </p:stCondLst>
                                  <p:childTnLst>
                                    <p:set>
                                      <p:cBhvr>
                                        <p:cTn id="110" dur="1" fill="hold">
                                          <p:stCondLst>
                                            <p:cond delay="0"/>
                                          </p:stCondLst>
                                        </p:cTn>
                                        <p:tgtEl>
                                          <p:spTgt spid="333930"/>
                                        </p:tgtEl>
                                        <p:attrNameLst>
                                          <p:attrName>style.visibility</p:attrName>
                                        </p:attrNameLst>
                                      </p:cBhvr>
                                      <p:to>
                                        <p:strVal val="visible"/>
                                      </p:to>
                                    </p:set>
                                    <p:animEffect transition="in" filter="blinds(horizontal)">
                                      <p:cBhvr>
                                        <p:cTn id="111" dur="500"/>
                                        <p:tgtEl>
                                          <p:spTgt spid="3339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334027"/>
                                        </p:tgtEl>
                                        <p:attrNameLst>
                                          <p:attrName>style.visibility</p:attrName>
                                        </p:attrNameLst>
                                      </p:cBhvr>
                                      <p:to>
                                        <p:strVal val="visible"/>
                                      </p:to>
                                    </p:set>
                                    <p:animEffect transition="in" filter="blinds(horizontal)">
                                      <p:cBhvr>
                                        <p:cTn id="116" dur="500"/>
                                        <p:tgtEl>
                                          <p:spTgt spid="33402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34038"/>
                                        </p:tgtEl>
                                        <p:attrNameLst>
                                          <p:attrName>style.visibility</p:attrName>
                                        </p:attrNameLst>
                                      </p:cBhvr>
                                      <p:to>
                                        <p:strVal val="visible"/>
                                      </p:to>
                                    </p:set>
                                    <p:animEffect transition="in" filter="blinds(horizontal)">
                                      <p:cBhvr>
                                        <p:cTn id="121" dur="500"/>
                                        <p:tgtEl>
                                          <p:spTgt spid="33403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334039"/>
                                        </p:tgtEl>
                                        <p:attrNameLst>
                                          <p:attrName>style.visibility</p:attrName>
                                        </p:attrNameLst>
                                      </p:cBhvr>
                                      <p:to>
                                        <p:strVal val="visible"/>
                                      </p:to>
                                    </p:set>
                                    <p:animEffect transition="in" filter="blinds(horizontal)">
                                      <p:cBhvr>
                                        <p:cTn id="126" dur="500"/>
                                        <p:tgtEl>
                                          <p:spTgt spid="33403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5" fill="hold" grpId="0" nodeType="clickEffect">
                                  <p:stCondLst>
                                    <p:cond delay="0"/>
                                  </p:stCondLst>
                                  <p:childTnLst>
                                    <p:set>
                                      <p:cBhvr>
                                        <p:cTn id="130" dur="1" fill="hold">
                                          <p:stCondLst>
                                            <p:cond delay="0"/>
                                          </p:stCondLst>
                                        </p:cTn>
                                        <p:tgtEl>
                                          <p:spTgt spid="334045"/>
                                        </p:tgtEl>
                                        <p:attrNameLst>
                                          <p:attrName>style.visibility</p:attrName>
                                        </p:attrNameLst>
                                      </p:cBhvr>
                                      <p:to>
                                        <p:strVal val="visible"/>
                                      </p:to>
                                    </p:set>
                                    <p:animEffect transition="in" filter="blinds(vertical)">
                                      <p:cBhvr>
                                        <p:cTn id="131" dur="500"/>
                                        <p:tgtEl>
                                          <p:spTgt spid="33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00" grpId="0" animBg="1"/>
      <p:bldP spid="334038" grpId="0" animBg="1"/>
      <p:bldP spid="334045" grpId="0" autoUpdateAnimBg="0"/>
      <p:bldP spid="334076"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63352" y="0"/>
            <a:ext cx="4792663" cy="762000"/>
          </a:xfrm>
        </p:spPr>
        <p:txBody>
          <a:bodyPr/>
          <a:lstStyle/>
          <a:p>
            <a:pPr algn="ctr" eaLnBrk="1" hangingPunct="1"/>
            <a:r>
              <a:rPr lang="en-US" altLang="zh-CN" b="1" dirty="0" smtClean="0">
                <a:solidFill>
                  <a:srgbClr val="0000FF"/>
                </a:solidFill>
                <a:latin typeface="华文行楷" panose="02010800040101010101" pitchFamily="2" charset="-122"/>
                <a:ea typeface="华文行楷" panose="02010800040101010101" pitchFamily="2" charset="-122"/>
              </a:rPr>
              <a:t>8.3  </a:t>
            </a:r>
            <a:r>
              <a:rPr lang="zh-CN" altLang="en-US" b="1" dirty="0" smtClean="0">
                <a:solidFill>
                  <a:srgbClr val="0000FF"/>
                </a:solidFill>
                <a:latin typeface="华文行楷" panose="02010800040101010101" pitchFamily="2" charset="-122"/>
                <a:ea typeface="华文行楷" panose="02010800040101010101" pitchFamily="2" charset="-122"/>
              </a:rPr>
              <a:t>图的遍历</a:t>
            </a:r>
          </a:p>
        </p:txBody>
      </p:sp>
      <p:sp>
        <p:nvSpPr>
          <p:cNvPr id="10243" name="Rectangle 3"/>
          <p:cNvSpPr>
            <a:spLocks noGrp="1" noChangeArrowheads="1"/>
          </p:cNvSpPr>
          <p:nvPr>
            <p:ph type="body" idx="4294967295"/>
          </p:nvPr>
        </p:nvSpPr>
        <p:spPr>
          <a:xfrm>
            <a:off x="1055440" y="868083"/>
            <a:ext cx="9937104" cy="5029200"/>
          </a:xfrm>
        </p:spPr>
        <p:txBody>
          <a:bodyPr>
            <a:noAutofit/>
          </a:bodyPr>
          <a:lstStyle/>
          <a:p>
            <a:pPr eaLnBrk="1" hangingPunct="1">
              <a:defRPr/>
            </a:pPr>
            <a:r>
              <a:rPr kumimoji="1" lang="zh-CN" altLang="en-US" b="1" dirty="0">
                <a:latin typeface="Times New Roman" panose="02020603050405020304" pitchFamily="18" charset="0"/>
              </a:rPr>
              <a:t>什么叫图的遍历？</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已知图</a:t>
            </a:r>
            <a:r>
              <a:rPr kumimoji="1" lang="en-US" altLang="zh-CN" sz="2400" b="1" dirty="0">
                <a:latin typeface="Times New Roman" panose="02020603050405020304" pitchFamily="18" charset="0"/>
              </a:rPr>
              <a:t>G(V,E) </a:t>
            </a:r>
            <a:r>
              <a:rPr kumimoji="1" lang="zh-CN" altLang="en-US" sz="2400" b="1" dirty="0">
                <a:latin typeface="Times New Roman" panose="02020603050405020304" pitchFamily="18" charset="0"/>
              </a:rPr>
              <a:t>，从图中的任一顶点出发，按一定规则</a:t>
            </a:r>
            <a:r>
              <a:rPr kumimoji="1" lang="zh-CN" altLang="en-US" sz="2400" b="1" dirty="0">
                <a:solidFill>
                  <a:srgbClr val="0000FF"/>
                </a:solidFill>
                <a:latin typeface="Times New Roman" panose="02020603050405020304" pitchFamily="18" charset="0"/>
              </a:rPr>
              <a:t>顺着某些边</a:t>
            </a:r>
            <a:r>
              <a:rPr kumimoji="1" lang="zh-CN" altLang="en-US" sz="2400" b="1" dirty="0">
                <a:latin typeface="Times New Roman" panose="02020603050405020304" pitchFamily="18" charset="0"/>
              </a:rPr>
              <a:t>去访问图中其余顶点，使每一个顶点被访问一次且</a:t>
            </a:r>
            <a:r>
              <a:rPr kumimoji="1" lang="zh-CN" altLang="en-US" sz="2400" b="1" dirty="0">
                <a:solidFill>
                  <a:srgbClr val="0000FF"/>
                </a:solidFill>
                <a:latin typeface="Times New Roman" panose="02020603050405020304" pitchFamily="18" charset="0"/>
              </a:rPr>
              <a:t>仅被访问一次</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算法设计需要考虑三个问题：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）算法的参数要指定访问的</a:t>
            </a:r>
            <a:r>
              <a:rPr kumimoji="1" lang="zh-CN" altLang="en-US" sz="2400" b="1" dirty="0">
                <a:solidFill>
                  <a:srgbClr val="FF0000"/>
                </a:solidFill>
                <a:latin typeface="Times New Roman" panose="02020603050405020304" pitchFamily="18" charset="0"/>
              </a:rPr>
              <a:t>第一个</a:t>
            </a:r>
            <a:r>
              <a:rPr kumimoji="1" lang="zh-CN" altLang="en-US" sz="2400" b="1" dirty="0">
                <a:latin typeface="Times New Roman" panose="02020603050405020304" pitchFamily="18" charset="0"/>
              </a:rPr>
              <a:t>顶点；</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）要考虑遍历路径可能出现的</a:t>
            </a:r>
            <a:r>
              <a:rPr kumimoji="1" lang="zh-CN" altLang="en-US" sz="2400" b="1" dirty="0">
                <a:solidFill>
                  <a:srgbClr val="FF0000"/>
                </a:solidFill>
                <a:latin typeface="Times New Roman" panose="02020603050405020304" pitchFamily="18" charset="0"/>
              </a:rPr>
              <a:t>死循环</a:t>
            </a:r>
            <a:r>
              <a:rPr kumimoji="1" lang="zh-CN" altLang="en-US" sz="2400" b="1" dirty="0">
                <a:latin typeface="Times New Roman" panose="02020603050405020304" pitchFamily="18" charset="0"/>
              </a:rPr>
              <a:t>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）要使一个顶点的所有邻接顶点</a:t>
            </a:r>
            <a:r>
              <a:rPr kumimoji="1" lang="zh-CN" altLang="en-US" sz="2400" b="1" dirty="0">
                <a:solidFill>
                  <a:srgbClr val="FF0000"/>
                </a:solidFill>
                <a:latin typeface="Times New Roman" panose="02020603050405020304" pitchFamily="18" charset="0"/>
              </a:rPr>
              <a:t>按照某种次序被访问</a:t>
            </a:r>
            <a:r>
              <a:rPr kumimoji="1" lang="zh-CN" altLang="en-US" sz="2400" b="1" dirty="0">
                <a:latin typeface="Times New Roman" panose="02020603050405020304" pitchFamily="18" charset="0"/>
              </a:rPr>
              <a:t>。 </a:t>
            </a:r>
          </a:p>
          <a:p>
            <a:pPr eaLnBrk="1" hangingPunct="1">
              <a:buFont typeface="Wingdings" panose="05000000000000000000" pitchFamily="2" charset="2"/>
              <a:buNone/>
              <a:defRPr/>
            </a:pPr>
            <a:endParaRPr kumimoji="1" lang="zh-CN" altLang="en-US" sz="1100" b="1"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遍历的方法：</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solidFill>
                  <a:schemeClr val="hlink"/>
                </a:solidFill>
                <a:latin typeface="Times New Roman" panose="02020603050405020304" pitchFamily="18" charset="0"/>
              </a:rPr>
              <a:t>深度优先搜索</a:t>
            </a:r>
          </a:p>
          <a:p>
            <a:pPr eaLnBrk="1" hangingPunct="1">
              <a:buFont typeface="Wingdings" panose="05000000000000000000" pitchFamily="2" charset="2"/>
              <a:buNone/>
              <a:defRPr/>
            </a:pPr>
            <a:r>
              <a:rPr kumimoji="1" lang="zh-CN" altLang="en-US" sz="2400" b="1" dirty="0">
                <a:solidFill>
                  <a:schemeClr val="hlink"/>
                </a:solidFill>
                <a:latin typeface="Times New Roman" panose="02020603050405020304" pitchFamily="18" charset="0"/>
              </a:rPr>
              <a:t>             广度优先搜索</a:t>
            </a:r>
          </a:p>
        </p:txBody>
      </p:sp>
      <p:pic>
        <p:nvPicPr>
          <p:cNvPr id="4"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504" y="494116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10080412" y="5612134"/>
            <a:ext cx="7689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树的遍历</a:t>
            </a:r>
            <a:endParaRPr lang="en-US" altLang="zh-CN" sz="2000"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animEffect transition="in" filter="wipe(left)">
                                      <p:cBhvr>
                                        <p:cTn id="7" dur="500"/>
                                        <p:tgtEl>
                                          <p:spTgt spid="10243">
                                            <p:txEl>
                                              <p:pRg st="8" end="8"/>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animEffect transition="in" filter="wipe(left)">
                                      <p:cBhvr>
                                        <p:cTn id="11" dur="500"/>
                                        <p:tgtEl>
                                          <p:spTgt spid="10243">
                                            <p:txEl>
                                              <p:pRg st="9" end="9"/>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3">
                                            <p:txEl>
                                              <p:pRg st="10" end="10"/>
                                            </p:txEl>
                                          </p:spTgt>
                                        </p:tgtEl>
                                        <p:attrNameLst>
                                          <p:attrName>style.visibility</p:attrName>
                                        </p:attrNameLst>
                                      </p:cBhvr>
                                      <p:to>
                                        <p:strVal val="visible"/>
                                      </p:to>
                                    </p:set>
                                    <p:animEffect transition="in" filter="wipe(left)">
                                      <p:cBhvr>
                                        <p:cTn id="15" dur="500"/>
                                        <p:tgtEl>
                                          <p:spTgt spid="10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487488" y="2527957"/>
            <a:ext cx="9793087" cy="40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80000"/>
              </a:lnSpc>
            </a:pPr>
            <a:r>
              <a:rPr lang="zh-CN" altLang="en-US" dirty="0">
                <a:solidFill>
                  <a:schemeClr val="tx1"/>
                </a:solidFill>
                <a:latin typeface="Times New Roman" pitchFamily="18" charset="0"/>
                <a:cs typeface="Times New Roman" pitchFamily="18" charset="0"/>
              </a:rPr>
              <a:t>图的遍历从一个顶点</a:t>
            </a:r>
            <a:r>
              <a:rPr lang="en-US" altLang="zh-CN" dirty="0">
                <a:solidFill>
                  <a:schemeClr val="tx1"/>
                </a:solidFill>
                <a:latin typeface="Times New Roman" pitchFamily="18" charset="0"/>
                <a:cs typeface="Times New Roman" pitchFamily="18" charset="0"/>
              </a:rPr>
              <a:t>v</a:t>
            </a:r>
            <a:r>
              <a:rPr lang="zh-CN" altLang="en-US" dirty="0">
                <a:solidFill>
                  <a:schemeClr val="tx1"/>
                </a:solidFill>
                <a:latin typeface="Times New Roman" pitchFamily="18" charset="0"/>
                <a:cs typeface="Times New Roman" pitchFamily="18" charset="0"/>
              </a:rPr>
              <a:t>出发，试探性地访问其余顶点，必须考虑到下列情况：</a:t>
            </a:r>
          </a:p>
          <a:p>
            <a:pPr lvl="1">
              <a:lnSpc>
                <a:spcPct val="80000"/>
              </a:lnSpc>
            </a:pPr>
            <a:r>
              <a:rPr lang="zh-CN" altLang="en-US" b="1" dirty="0">
                <a:solidFill>
                  <a:schemeClr val="tx1"/>
                </a:solidFill>
                <a:latin typeface="Times New Roman" pitchFamily="18" charset="0"/>
                <a:cs typeface="Times New Roman" pitchFamily="18" charset="0"/>
              </a:rPr>
              <a:t>从一顶点出发，可能不能到达所有其它的顶点（只能到达</a:t>
            </a:r>
            <a:r>
              <a:rPr lang="en-US" altLang="zh-CN" b="1" dirty="0">
                <a:solidFill>
                  <a:schemeClr val="tx1"/>
                </a:solidFill>
                <a:latin typeface="Times New Roman" pitchFamily="18" charset="0"/>
                <a:cs typeface="Times New Roman" pitchFamily="18" charset="0"/>
              </a:rPr>
              <a:t>v</a:t>
            </a:r>
            <a:r>
              <a:rPr lang="zh-CN" altLang="en-US" b="1" dirty="0">
                <a:solidFill>
                  <a:schemeClr val="tx1"/>
                </a:solidFill>
                <a:latin typeface="Times New Roman" pitchFamily="18" charset="0"/>
                <a:cs typeface="Times New Roman" pitchFamily="18" charset="0"/>
              </a:rPr>
              <a:t>所在连通分量的所有顶点），例如</a:t>
            </a:r>
            <a:r>
              <a:rPr lang="zh-CN" altLang="en-US" b="1" dirty="0">
                <a:solidFill>
                  <a:srgbClr val="FF0000"/>
                </a:solidFill>
                <a:latin typeface="Times New Roman" pitchFamily="18" charset="0"/>
                <a:cs typeface="Times New Roman" pitchFamily="18" charset="0"/>
              </a:rPr>
              <a:t>非连通图</a:t>
            </a:r>
            <a:r>
              <a:rPr lang="zh-CN" altLang="en-US" b="1" dirty="0">
                <a:solidFill>
                  <a:schemeClr val="tx1"/>
                </a:solidFill>
                <a:latin typeface="Times New Roman" pitchFamily="18" charset="0"/>
                <a:cs typeface="Times New Roman" pitchFamily="18" charset="0"/>
              </a:rPr>
              <a:t>；</a:t>
            </a:r>
          </a:p>
          <a:p>
            <a:pPr lvl="1">
              <a:lnSpc>
                <a:spcPct val="80000"/>
              </a:lnSpc>
            </a:pPr>
            <a:r>
              <a:rPr lang="zh-CN" altLang="en-US" b="1" dirty="0">
                <a:solidFill>
                  <a:schemeClr val="tx1"/>
                </a:solidFill>
                <a:latin typeface="Times New Roman" pitchFamily="18" charset="0"/>
                <a:cs typeface="Times New Roman" pitchFamily="18" charset="0"/>
              </a:rPr>
              <a:t>有可能会陷入死循环，如</a:t>
            </a:r>
            <a:r>
              <a:rPr lang="zh-CN" altLang="en-US" b="1" dirty="0">
                <a:solidFill>
                  <a:srgbClr val="FF0000"/>
                </a:solidFill>
                <a:latin typeface="Times New Roman" pitchFamily="18" charset="0"/>
                <a:cs typeface="Times New Roman" pitchFamily="18" charset="0"/>
              </a:rPr>
              <a:t>存在回路的图</a:t>
            </a:r>
            <a:r>
              <a:rPr lang="zh-CN" altLang="en-US" b="1" dirty="0">
                <a:solidFill>
                  <a:schemeClr val="tx1"/>
                </a:solidFill>
                <a:latin typeface="Times New Roman" pitchFamily="18" charset="0"/>
                <a:cs typeface="Times New Roman" pitchFamily="18" charset="0"/>
              </a:rPr>
              <a:t>。</a:t>
            </a:r>
          </a:p>
          <a:p>
            <a:pPr>
              <a:lnSpc>
                <a:spcPct val="80000"/>
              </a:lnSpc>
            </a:pPr>
            <a:r>
              <a:rPr lang="zh-CN" altLang="en-US" sz="3200" dirty="0">
                <a:solidFill>
                  <a:schemeClr val="tx1"/>
                </a:solidFill>
                <a:latin typeface="Times New Roman" pitchFamily="18" charset="0"/>
                <a:cs typeface="Times New Roman" pitchFamily="18" charset="0"/>
              </a:rPr>
              <a:t>解决办法</a:t>
            </a:r>
          </a:p>
          <a:p>
            <a:pPr lvl="1">
              <a:lnSpc>
                <a:spcPct val="80000"/>
              </a:lnSpc>
            </a:pPr>
            <a:r>
              <a:rPr lang="zh-CN" altLang="en-US" b="1" dirty="0">
                <a:solidFill>
                  <a:schemeClr val="tx1"/>
                </a:solidFill>
                <a:latin typeface="Times New Roman" pitchFamily="18" charset="0"/>
                <a:cs typeface="Times New Roman" pitchFamily="18" charset="0"/>
              </a:rPr>
              <a:t>检查图的所有顶点是否被访问过，如果未被访问，则</a:t>
            </a:r>
            <a:r>
              <a:rPr lang="zh-CN" altLang="en-US" b="1" dirty="0">
                <a:solidFill>
                  <a:srgbClr val="FF0000"/>
                </a:solidFill>
                <a:latin typeface="Times New Roman" pitchFamily="18" charset="0"/>
                <a:cs typeface="Times New Roman" pitchFamily="18" charset="0"/>
              </a:rPr>
              <a:t>从该未被访问的顶点开始继续遍历</a:t>
            </a:r>
            <a:r>
              <a:rPr lang="zh-CN" altLang="en-US" b="1" dirty="0">
                <a:solidFill>
                  <a:schemeClr val="tx1"/>
                </a:solidFill>
                <a:latin typeface="Times New Roman" pitchFamily="18" charset="0"/>
                <a:cs typeface="Times New Roman" pitchFamily="18" charset="0"/>
              </a:rPr>
              <a:t>。</a:t>
            </a:r>
            <a:endParaRPr lang="en-US" altLang="zh-CN" b="1" dirty="0">
              <a:solidFill>
                <a:schemeClr val="tx1"/>
              </a:solidFill>
              <a:latin typeface="Times New Roman" pitchFamily="18" charset="0"/>
              <a:cs typeface="Times New Roman" pitchFamily="18" charset="0"/>
            </a:endParaRPr>
          </a:p>
          <a:p>
            <a:pPr lvl="1">
              <a:lnSpc>
                <a:spcPct val="80000"/>
              </a:lnSpc>
            </a:pPr>
            <a:r>
              <a:rPr lang="zh-CN" altLang="en-US" b="1" dirty="0">
                <a:solidFill>
                  <a:schemeClr val="tx1"/>
                </a:solidFill>
                <a:latin typeface="Times New Roman" pitchFamily="18" charset="0"/>
                <a:cs typeface="Times New Roman" pitchFamily="18" charset="0"/>
              </a:rPr>
              <a:t>为每个顶点设置一个</a:t>
            </a:r>
            <a:r>
              <a:rPr lang="zh-CN" altLang="en-US" b="1" dirty="0">
                <a:solidFill>
                  <a:srgbClr val="FF0000"/>
                </a:solidFill>
                <a:latin typeface="Times New Roman" pitchFamily="18" charset="0"/>
                <a:cs typeface="Times New Roman" pitchFamily="18" charset="0"/>
              </a:rPr>
              <a:t>访问标志位（</a:t>
            </a:r>
            <a:r>
              <a:rPr lang="en-US" altLang="zh-CN" b="1" dirty="0">
                <a:solidFill>
                  <a:srgbClr val="FF0000"/>
                </a:solidFill>
                <a:latin typeface="Times New Roman" pitchFamily="18" charset="0"/>
                <a:cs typeface="Times New Roman" pitchFamily="18" charset="0"/>
              </a:rPr>
              <a:t>visit bit</a:t>
            </a:r>
            <a:r>
              <a:rPr lang="zh-CN" altLang="en-US" b="1" dirty="0">
                <a:solidFill>
                  <a:srgbClr val="FF0000"/>
                </a:solidFill>
                <a:latin typeface="Times New Roman" pitchFamily="18" charset="0"/>
                <a:cs typeface="Times New Roman" pitchFamily="18" charset="0"/>
              </a:rPr>
              <a:t>）</a:t>
            </a:r>
            <a:r>
              <a:rPr lang="zh-CN" altLang="en-US" b="1" dirty="0">
                <a:solidFill>
                  <a:schemeClr val="tx1"/>
                </a:solidFill>
                <a:latin typeface="Times New Roman" pitchFamily="18" charset="0"/>
                <a:cs typeface="Times New Roman" pitchFamily="18" charset="0"/>
              </a:rPr>
              <a:t>。算法开始时，所有顶点的访问标志位置零；在遍历的过程中，当某个顶点被访问时，其标志位就被标记为已访问。</a:t>
            </a:r>
            <a:endParaRPr lang="en-US" altLang="zh-CN" b="1" dirty="0">
              <a:solidFill>
                <a:schemeClr val="tx1"/>
              </a:solidFill>
              <a:latin typeface="Times New Roman" pitchFamily="18" charset="0"/>
              <a:cs typeface="Times New Roman" pitchFamily="18" charset="0"/>
            </a:endParaRPr>
          </a:p>
          <a:p>
            <a:pPr lvl="1">
              <a:lnSpc>
                <a:spcPct val="80000"/>
              </a:lnSpc>
            </a:pPr>
            <a:endParaRPr lang="zh-CN" altLang="en-US" b="1" dirty="0">
              <a:solidFill>
                <a:schemeClr val="tx1"/>
              </a:solidFill>
              <a:latin typeface="Times New Roman" pitchFamily="18" charset="0"/>
              <a:cs typeface="Times New Roman" pitchFamily="18" charset="0"/>
            </a:endParaRPr>
          </a:p>
        </p:txBody>
      </p:sp>
      <p:grpSp>
        <p:nvGrpSpPr>
          <p:cNvPr id="3" name="组合 2"/>
          <p:cNvGrpSpPr>
            <a:grpSpLocks/>
          </p:cNvGrpSpPr>
          <p:nvPr/>
        </p:nvGrpSpPr>
        <p:grpSpPr bwMode="auto">
          <a:xfrm>
            <a:off x="2351585" y="340250"/>
            <a:ext cx="2484209" cy="1822283"/>
            <a:chOff x="-252536" y="44624"/>
            <a:chExt cx="3024336" cy="2450213"/>
          </a:xfrm>
        </p:grpSpPr>
        <p:sp>
          <p:nvSpPr>
            <p:cNvPr id="5" name="AutoShape 5"/>
            <p:cNvSpPr>
              <a:spLocks noChangeArrowheads="1"/>
            </p:cNvSpPr>
            <p:nvPr/>
          </p:nvSpPr>
          <p:spPr bwMode="auto">
            <a:xfrm>
              <a:off x="321396" y="945753"/>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6" name="Text Box 6"/>
            <p:cNvSpPr txBox="1">
              <a:spLocks noChangeArrowheads="1"/>
            </p:cNvSpPr>
            <p:nvPr/>
          </p:nvSpPr>
          <p:spPr bwMode="auto">
            <a:xfrm>
              <a:off x="206610" y="881387"/>
              <a:ext cx="688718" cy="72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2</a:t>
              </a:r>
            </a:p>
          </p:txBody>
        </p:sp>
        <p:sp>
          <p:nvSpPr>
            <p:cNvPr id="7" name="AutoShape 7"/>
            <p:cNvSpPr>
              <a:spLocks noChangeArrowheads="1"/>
            </p:cNvSpPr>
            <p:nvPr/>
          </p:nvSpPr>
          <p:spPr bwMode="auto">
            <a:xfrm>
              <a:off x="1010114" y="1803971"/>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8" name="Text Box 8"/>
            <p:cNvSpPr txBox="1">
              <a:spLocks noChangeArrowheads="1"/>
            </p:cNvSpPr>
            <p:nvPr/>
          </p:nvSpPr>
          <p:spPr bwMode="auto">
            <a:xfrm>
              <a:off x="994809" y="1761060"/>
              <a:ext cx="688718" cy="73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sp>
          <p:nvSpPr>
            <p:cNvPr id="9" name="AutoShape 9"/>
            <p:cNvSpPr>
              <a:spLocks noChangeArrowheads="1"/>
            </p:cNvSpPr>
            <p:nvPr/>
          </p:nvSpPr>
          <p:spPr bwMode="auto">
            <a:xfrm>
              <a:off x="1048376" y="104699"/>
              <a:ext cx="459146" cy="480602"/>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0" name="Text Box 10"/>
            <p:cNvSpPr txBox="1">
              <a:spLocks noChangeArrowheads="1"/>
            </p:cNvSpPr>
            <p:nvPr/>
          </p:nvSpPr>
          <p:spPr bwMode="auto">
            <a:xfrm>
              <a:off x="1029245" y="61788"/>
              <a:ext cx="459146" cy="49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sp>
          <p:nvSpPr>
            <p:cNvPr id="11" name="AutoShape 11"/>
            <p:cNvSpPr>
              <a:spLocks noChangeArrowheads="1"/>
            </p:cNvSpPr>
            <p:nvPr/>
          </p:nvSpPr>
          <p:spPr bwMode="auto">
            <a:xfrm>
              <a:off x="2305002" y="1666656"/>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2" name="Text Box 12"/>
            <p:cNvSpPr txBox="1">
              <a:spLocks noChangeArrowheads="1"/>
            </p:cNvSpPr>
            <p:nvPr/>
          </p:nvSpPr>
          <p:spPr bwMode="auto">
            <a:xfrm>
              <a:off x="2293523" y="1602290"/>
              <a:ext cx="478277" cy="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5</a:t>
              </a:r>
            </a:p>
          </p:txBody>
        </p:sp>
        <p:sp>
          <p:nvSpPr>
            <p:cNvPr id="13" name="AutoShape 13"/>
            <p:cNvSpPr>
              <a:spLocks noChangeArrowheads="1"/>
            </p:cNvSpPr>
            <p:nvPr/>
          </p:nvSpPr>
          <p:spPr bwMode="auto">
            <a:xfrm>
              <a:off x="2213173" y="83244"/>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4" name="Text Box 14"/>
            <p:cNvSpPr txBox="1">
              <a:spLocks noChangeArrowheads="1"/>
            </p:cNvSpPr>
            <p:nvPr/>
          </p:nvSpPr>
          <p:spPr bwMode="auto">
            <a:xfrm>
              <a:off x="2213173" y="44624"/>
              <a:ext cx="459146"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4</a:t>
              </a:r>
            </a:p>
          </p:txBody>
        </p:sp>
        <p:sp>
          <p:nvSpPr>
            <p:cNvPr id="15" name="Line 15"/>
            <p:cNvSpPr>
              <a:spLocks noChangeShapeType="1"/>
            </p:cNvSpPr>
            <p:nvPr/>
          </p:nvSpPr>
          <p:spPr bwMode="auto">
            <a:xfrm flipH="1">
              <a:off x="665755" y="550973"/>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6" name="Line 16"/>
            <p:cNvSpPr>
              <a:spLocks noChangeShapeType="1"/>
            </p:cNvSpPr>
            <p:nvPr/>
          </p:nvSpPr>
          <p:spPr bwMode="auto">
            <a:xfrm>
              <a:off x="665755" y="1422064"/>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7" name="Line 17"/>
            <p:cNvSpPr>
              <a:spLocks noChangeShapeType="1"/>
            </p:cNvSpPr>
            <p:nvPr/>
          </p:nvSpPr>
          <p:spPr bwMode="auto">
            <a:xfrm>
              <a:off x="2442745" y="550973"/>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8" name="Text Box 18"/>
            <p:cNvSpPr txBox="1">
              <a:spLocks noChangeArrowheads="1"/>
            </p:cNvSpPr>
            <p:nvPr/>
          </p:nvSpPr>
          <p:spPr bwMode="auto">
            <a:xfrm>
              <a:off x="-252536" y="486606"/>
              <a:ext cx="918291"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endParaRPr kumimoji="0" lang="zh-CN" altLang="zh-CN" sz="2000" b="1"/>
            </a:p>
          </p:txBody>
        </p:sp>
      </p:grpSp>
      <p:grpSp>
        <p:nvGrpSpPr>
          <p:cNvPr id="20" name="Group 31"/>
          <p:cNvGrpSpPr>
            <a:grpSpLocks/>
          </p:cNvGrpSpPr>
          <p:nvPr/>
        </p:nvGrpSpPr>
        <p:grpSpPr bwMode="auto">
          <a:xfrm>
            <a:off x="7248129" y="91262"/>
            <a:ext cx="1107943" cy="2185610"/>
            <a:chOff x="720" y="1728"/>
            <a:chExt cx="1008" cy="2208"/>
          </a:xfrm>
        </p:grpSpPr>
        <p:sp>
          <p:nvSpPr>
            <p:cNvPr id="21" name="Oval 32"/>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22" name="Group 33"/>
            <p:cNvGrpSpPr>
              <a:grpSpLocks/>
            </p:cNvGrpSpPr>
            <p:nvPr/>
          </p:nvGrpSpPr>
          <p:grpSpPr bwMode="auto">
            <a:xfrm>
              <a:off x="1088" y="1728"/>
              <a:ext cx="336" cy="353"/>
              <a:chOff x="2700" y="10488"/>
              <a:chExt cx="360" cy="349"/>
            </a:xfrm>
          </p:grpSpPr>
          <p:sp>
            <p:nvSpPr>
              <p:cNvPr id="33" name="AutoShape 34"/>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4" name="Text Box 35"/>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23" name="Line 36"/>
            <p:cNvSpPr>
              <a:spLocks noChangeShapeType="1"/>
            </p:cNvSpPr>
            <p:nvPr/>
          </p:nvSpPr>
          <p:spPr bwMode="auto">
            <a:xfrm rot="8775436" flipH="1">
              <a:off x="971"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24" name="Group 37"/>
            <p:cNvGrpSpPr>
              <a:grpSpLocks/>
            </p:cNvGrpSpPr>
            <p:nvPr/>
          </p:nvGrpSpPr>
          <p:grpSpPr bwMode="auto">
            <a:xfrm>
              <a:off x="1056" y="3593"/>
              <a:ext cx="443" cy="343"/>
              <a:chOff x="2225" y="11556"/>
              <a:chExt cx="475" cy="339"/>
            </a:xfrm>
          </p:grpSpPr>
          <p:sp>
            <p:nvSpPr>
              <p:cNvPr id="31" name="AutoShape 38"/>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2" name="Text Box 39"/>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25" name="Group 40"/>
            <p:cNvGrpSpPr>
              <a:grpSpLocks/>
            </p:cNvGrpSpPr>
            <p:nvPr/>
          </p:nvGrpSpPr>
          <p:grpSpPr bwMode="auto">
            <a:xfrm>
              <a:off x="1056" y="2647"/>
              <a:ext cx="443" cy="343"/>
              <a:chOff x="2225" y="11556"/>
              <a:chExt cx="475" cy="339"/>
            </a:xfrm>
          </p:grpSpPr>
          <p:sp>
            <p:nvSpPr>
              <p:cNvPr id="29" name="AutoShape 41"/>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0" name="Text Box 42"/>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2</a:t>
                </a:r>
              </a:p>
            </p:txBody>
          </p:sp>
        </p:grpSp>
        <p:sp>
          <p:nvSpPr>
            <p:cNvPr id="26" name="Line 43"/>
            <p:cNvSpPr>
              <a:spLocks noChangeShapeType="1"/>
            </p:cNvSpPr>
            <p:nvPr/>
          </p:nvSpPr>
          <p:spPr bwMode="auto">
            <a:xfrm rot="20779255" flipH="1">
              <a:off x="1372" y="2808"/>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27" name="Line 44"/>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spTree>
    <p:extLst>
      <p:ext uri="{BB962C8B-B14F-4D97-AF65-F5344CB8AC3E}">
        <p14:creationId xmlns:p14="http://schemas.microsoft.com/office/powerpoint/2010/main" val="17145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p:nvPr/>
        </p:nvSpPr>
        <p:spPr>
          <a:xfrm>
            <a:off x="911424" y="0"/>
            <a:ext cx="6500813" cy="6463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90000"/>
              </a:lnSpc>
              <a:spcBef>
                <a:spcPct val="0"/>
              </a:spcBef>
              <a:buClr>
                <a:srgbClr val="000000"/>
              </a:buClr>
              <a:buFont typeface="Arial" panose="020B0604020202020204" pitchFamily="34" charset="0"/>
              <a:buNone/>
              <a:defRPr/>
            </a:pPr>
            <a:r>
              <a:rPr lang="zh-CN" altLang="en-US" sz="4000" b="1" noProof="1">
                <a:solidFill>
                  <a:srgbClr val="0000FF"/>
                </a:solidFill>
                <a:latin typeface="Times New Roman" panose="02020603050405020304" pitchFamily="18" charset="0"/>
                <a:ea typeface="宋体" panose="02010600030101010101" pitchFamily="2" charset="-122"/>
              </a:rPr>
              <a:t>非连通图的遍历算法</a:t>
            </a:r>
          </a:p>
        </p:txBody>
      </p:sp>
      <p:sp>
        <p:nvSpPr>
          <p:cNvPr id="110595" name="Rectangle 4"/>
          <p:cNvSpPr txBox="1"/>
          <p:nvPr/>
        </p:nvSpPr>
        <p:spPr>
          <a:xfrm>
            <a:off x="1631505" y="1012984"/>
            <a:ext cx="8928992" cy="5224328"/>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&gt;void Traverse</a:t>
            </a:r>
            <a:r>
              <a:rPr lang="en-US" altLang="zh-CN"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访问标记数组</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solidFill>
                  <a:schemeClr val="folHlink"/>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楷体_GB2312" pitchFamily="1" charset="-122"/>
              </a:rPr>
              <a:t>	</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检查图的所有顶点是否被访问过，如果未被访问，则从该未被访问的顶点开始继续遍历，</a:t>
            </a:r>
            <a:r>
              <a:rPr lang="en-US" altLang="zh-CN"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do_Search</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函数可以调用用深度优先或者广度优先搜索函数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扫描所有顶点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若没有访问过</a:t>
            </a:r>
          </a:p>
          <a:p>
            <a:pPr>
              <a:spcBef>
                <a:spcPct val="5000"/>
              </a:spcBef>
              <a:buClr>
                <a:schemeClr val="folHlink"/>
              </a:buClr>
              <a:buSzPct val="60000"/>
              <a:buFont typeface="Wingdings" panose="05000000000000000000" pitchFamily="2" charset="2"/>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do_</a:t>
            </a:r>
            <a:r>
              <a:rPr lang="en-US" altLang="zh-CN" b="1" dirty="0" err="1">
                <a:effectLst>
                  <a:outerShdw blurRad="38100" dist="38100" dir="2700000" algn="tl">
                    <a:srgbClr val="C0C0C0"/>
                  </a:outerShdw>
                </a:effectLst>
                <a:latin typeface="Times New Roman" panose="02020603050405020304" pitchFamily="18" charset="0"/>
              </a:rPr>
              <a:t>Search</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delete </a:t>
            </a:r>
            <a:r>
              <a:rPr lang="en-US" altLang="zh-CN" dirty="0">
                <a:effectLst>
                  <a:outerShdw blurRad="38100" dist="38100" dir="2700000" algn="tl">
                    <a:srgbClr val="C0C0C0"/>
                  </a:outerShdw>
                </a:effectLst>
                <a:latin typeface="Times New Roman" panose="02020603050405020304" pitchFamily="18" charset="0"/>
                <a:ea typeface="仿宋_GB2312" pitchFamily="1" charset="-122"/>
              </a:rPr>
              <a:t>[ ] visited</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a:t>
            </a:r>
            <a:endParaRPr lang="en-US" altLang="zh-CN" dirty="0">
              <a:effectLst>
                <a:outerShdw blurRad="38100" dist="38100" dir="2700000" algn="tl">
                  <a:srgbClr val="C0C0C0"/>
                </a:outerShdw>
              </a:effectLst>
              <a:latin typeface="Times New Roman" panose="02020603050405020304" pitchFamily="18" charset="0"/>
              <a:ea typeface="仿宋_GB2312" pitchFamily="1" charset="-122"/>
            </a:endParaRP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983432" y="23326"/>
            <a:ext cx="7793038" cy="781050"/>
          </a:xfrm>
        </p:spPr>
        <p:txBody>
          <a:bodyPr/>
          <a:lstStyle/>
          <a:p>
            <a:pPr eaLnBrk="1" hangingPunct="1"/>
            <a:r>
              <a:rPr lang="zh-CN" altLang="en-US" b="1" dirty="0" smtClean="0">
                <a:solidFill>
                  <a:srgbClr val="0000FF"/>
                </a:solidFill>
              </a:rPr>
              <a:t>图</a:t>
            </a:r>
            <a:r>
              <a:rPr lang="zh-CN" altLang="en-US" b="1" dirty="0">
                <a:solidFill>
                  <a:srgbClr val="0000FF"/>
                </a:solidFill>
              </a:rPr>
              <a:t>的生成</a:t>
            </a:r>
            <a:r>
              <a:rPr lang="zh-CN" altLang="en-US" b="1" dirty="0" smtClean="0">
                <a:solidFill>
                  <a:srgbClr val="0000FF"/>
                </a:solidFill>
              </a:rPr>
              <a:t>树</a:t>
            </a:r>
            <a:r>
              <a:rPr lang="en-US" altLang="zh-CN" b="1" dirty="0" smtClean="0">
                <a:solidFill>
                  <a:srgbClr val="0000FF"/>
                </a:solidFill>
              </a:rPr>
              <a:t>/</a:t>
            </a:r>
            <a:r>
              <a:rPr lang="zh-CN" altLang="en-US" b="1" dirty="0" smtClean="0">
                <a:solidFill>
                  <a:srgbClr val="0000FF"/>
                </a:solidFill>
              </a:rPr>
              <a:t>森林</a:t>
            </a:r>
          </a:p>
        </p:txBody>
      </p:sp>
      <p:sp>
        <p:nvSpPr>
          <p:cNvPr id="125955" name="Rectangle 3"/>
          <p:cNvSpPr>
            <a:spLocks noGrp="1" noChangeArrowheads="1"/>
          </p:cNvSpPr>
          <p:nvPr>
            <p:ph type="body" idx="4294967295"/>
          </p:nvPr>
        </p:nvSpPr>
        <p:spPr>
          <a:xfrm>
            <a:off x="407368" y="1196752"/>
            <a:ext cx="11568608" cy="4114800"/>
          </a:xfrm>
        </p:spPr>
        <p:txBody>
          <a:bodyPr>
            <a:noAutofit/>
          </a:bodyPr>
          <a:lstStyle/>
          <a:p>
            <a:pPr eaLnBrk="1" hangingPunct="1">
              <a:defRPr/>
            </a:pPr>
            <a:r>
              <a:rPr kumimoji="1" lang="zh-CN" altLang="en-US" b="1" dirty="0">
                <a:latin typeface="Times New Roman" panose="02020603050405020304" pitchFamily="18" charset="0"/>
                <a:cs typeface="Times New Roman" panose="02020603050405020304" pitchFamily="18" charset="0"/>
              </a:rPr>
              <a:t>图的</a:t>
            </a:r>
            <a:r>
              <a:rPr kumimoji="1" lang="zh-CN" altLang="en-US" b="1" dirty="0">
                <a:solidFill>
                  <a:srgbClr val="0000FF"/>
                </a:solidFill>
                <a:latin typeface="Times New Roman" panose="02020603050405020304" pitchFamily="18" charset="0"/>
                <a:cs typeface="Times New Roman" panose="02020603050405020304" pitchFamily="18" charset="0"/>
              </a:rPr>
              <a:t>生成树</a:t>
            </a:r>
          </a:p>
          <a:p>
            <a:pPr lvl="1" eaLnBrk="1" hangingPunct="1">
              <a:defRPr/>
            </a:pPr>
            <a:r>
              <a:rPr kumimoji="1" lang="zh-CN" altLang="en-US" b="1" dirty="0">
                <a:latin typeface="Times New Roman" panose="02020603050405020304" pitchFamily="18" charset="0"/>
                <a:cs typeface="Times New Roman" panose="02020603050405020304" pitchFamily="18" charset="0"/>
              </a:rPr>
              <a:t>定义：</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的所有顶点加上遍历过程中经过的边所构成的子图称作图</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的生成树</a:t>
            </a:r>
            <a:r>
              <a:rPr kumimoji="1" lang="en-US" altLang="zh-CN" b="1" dirty="0">
                <a:latin typeface="Times New Roman" panose="02020603050405020304" pitchFamily="18" charset="0"/>
                <a:cs typeface="Times New Roman" panose="02020603050405020304" pitchFamily="18" charset="0"/>
              </a:rPr>
              <a:t>G’</a:t>
            </a:r>
          </a:p>
          <a:p>
            <a:pPr lvl="1" eaLnBrk="1" hangingPunct="1">
              <a:defRPr/>
            </a:pPr>
            <a:r>
              <a:rPr kumimoji="1" lang="zh-CN" altLang="en-US" b="1" dirty="0">
                <a:latin typeface="Times New Roman" panose="02020603050405020304" pitchFamily="18" charset="0"/>
                <a:cs typeface="Times New Roman" panose="02020603050405020304" pitchFamily="18" charset="0"/>
              </a:rPr>
              <a:t>特征</a:t>
            </a:r>
            <a:endParaRPr kumimoji="1" lang="en-US" altLang="zh-CN" b="1" dirty="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是</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极小连通</a:t>
            </a:r>
            <a:r>
              <a:rPr kumimoji="1" lang="zh-CN" altLang="en-US" sz="2400" b="1" dirty="0" smtClean="0">
                <a:latin typeface="Times New Roman" panose="02020603050405020304" pitchFamily="18" charset="0"/>
                <a:cs typeface="Times New Roman" panose="02020603050405020304" pitchFamily="18" charset="0"/>
              </a:rPr>
              <a:t>子图</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含有图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中</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全部顶点</a:t>
            </a:r>
            <a:r>
              <a:rPr kumimoji="1" lang="zh-CN" altLang="en-US" sz="2400" b="1" dirty="0" smtClean="0">
                <a:latin typeface="Times New Roman" panose="02020603050405020304" pitchFamily="18" charset="0"/>
                <a:cs typeface="Times New Roman" panose="02020603050405020304" pitchFamily="18" charset="0"/>
              </a:rPr>
              <a:t>，但只有</a:t>
            </a:r>
            <a:r>
              <a:rPr kumimoji="1" lang="en-US" altLang="zh-CN" sz="2400" b="1" dirty="0" smtClean="0">
                <a:solidFill>
                  <a:srgbClr val="FF0000"/>
                </a:solidFill>
                <a:latin typeface="Times New Roman" panose="02020603050405020304" pitchFamily="18" charset="0"/>
                <a:cs typeface="Times New Roman" panose="02020603050405020304" pitchFamily="18" charset="0"/>
              </a:rPr>
              <a:t>n-1</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条边</a:t>
            </a:r>
            <a:endParaRPr kumimoji="1" lang="en-US" altLang="zh-CN" sz="2400" b="1" dirty="0" smtClean="0">
              <a:solidFill>
                <a:srgbClr val="FF0000"/>
              </a:solidFill>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solidFill>
                  <a:schemeClr val="hlink"/>
                </a:solidFill>
                <a:latin typeface="Times New Roman" panose="02020603050405020304" pitchFamily="18" charset="0"/>
                <a:cs typeface="Times New Roman" panose="02020603050405020304" pitchFamily="18" charset="0"/>
              </a:rPr>
              <a:t>生成树</a:t>
            </a:r>
            <a:r>
              <a:rPr kumimoji="1" lang="en-US" altLang="zh-CN" sz="2400" b="1" dirty="0" smtClean="0">
                <a:solidFill>
                  <a:schemeClr val="hlink"/>
                </a:solidFill>
                <a:latin typeface="Times New Roman" panose="02020603050405020304" pitchFamily="18" charset="0"/>
                <a:cs typeface="Times New Roman" panose="02020603050405020304" pitchFamily="18" charset="0"/>
              </a:rPr>
              <a:t>G’</a:t>
            </a:r>
            <a:r>
              <a:rPr kumimoji="1" lang="zh-CN" altLang="en-US" sz="2400" b="1" dirty="0" smtClean="0">
                <a:solidFill>
                  <a:schemeClr val="hlink"/>
                </a:solidFill>
                <a:latin typeface="Times New Roman" panose="02020603050405020304" pitchFamily="18" charset="0"/>
                <a:cs typeface="Times New Roman" panose="02020603050405020304" pitchFamily="18" charset="0"/>
              </a:rPr>
              <a:t>没有回路</a:t>
            </a:r>
            <a:endParaRPr kumimoji="1" lang="en-US" altLang="zh-CN" sz="2400" b="1" dirty="0" smtClean="0">
              <a:solidFill>
                <a:schemeClr val="hlink"/>
              </a:solidFill>
              <a:latin typeface="Times New Roman" panose="02020603050405020304" pitchFamily="18" charset="0"/>
              <a:cs typeface="Times New Roman" panose="02020603050405020304" pitchFamily="18" charset="0"/>
            </a:endParaRPr>
          </a:p>
          <a:p>
            <a:pPr lvl="2" eaLnBrk="1" hangingPunct="1">
              <a:defRPr/>
            </a:pPr>
            <a:endParaRPr kumimoji="1" lang="en-US" altLang="zh-CN" sz="2400" b="1" dirty="0" smtClean="0">
              <a:solidFill>
                <a:schemeClr val="hlink"/>
              </a:solidFill>
              <a:latin typeface="Times New Roman" panose="02020603050405020304" pitchFamily="18" charset="0"/>
              <a:cs typeface="Times New Roman" panose="02020603050405020304" pitchFamily="18" charset="0"/>
            </a:endParaRPr>
          </a:p>
          <a:p>
            <a:pPr>
              <a:spcBef>
                <a:spcPct val="0"/>
              </a:spcBef>
              <a:buClr>
                <a:srgbClr val="000000"/>
              </a:buClr>
              <a:defRPr/>
            </a:pPr>
            <a:r>
              <a:rPr lang="zh-CN" altLang="en-US" b="1" noProof="1">
                <a:latin typeface="Times New Roman" panose="02020603050405020304" pitchFamily="18" charset="0"/>
                <a:ea typeface="宋体" panose="02010600030101010101" pitchFamily="2" charset="-122"/>
              </a:rPr>
              <a:t>图的</a:t>
            </a:r>
            <a:r>
              <a:rPr lang="zh-CN" altLang="en-US" b="1" noProof="1">
                <a:solidFill>
                  <a:srgbClr val="0000FF"/>
                </a:solidFill>
                <a:latin typeface="Times New Roman" panose="02020603050405020304" pitchFamily="18" charset="0"/>
                <a:ea typeface="宋体" panose="02010600030101010101" pitchFamily="2" charset="-122"/>
              </a:rPr>
              <a:t>生成森林</a:t>
            </a:r>
          </a:p>
          <a:p>
            <a:pPr lvl="1">
              <a:spcBef>
                <a:spcPct val="0"/>
              </a:spcBef>
              <a:defRPr/>
            </a:pPr>
            <a:r>
              <a:rPr lang="zh-CN" altLang="en-US" b="1" noProof="1">
                <a:latin typeface="Times New Roman" panose="02020603050405020304" pitchFamily="18" charset="0"/>
                <a:ea typeface="宋体" panose="02010600030101010101" pitchFamily="2" charset="-122"/>
              </a:rPr>
              <a:t>若一个图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是非连通图或非强连通图，通过遍历可以得到图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的</a:t>
            </a:r>
            <a:r>
              <a:rPr lang="zh-CN" altLang="en-US" b="1" noProof="1">
                <a:solidFill>
                  <a:srgbClr val="FF0000"/>
                </a:solidFill>
                <a:latin typeface="Times New Roman" panose="02020603050405020304" pitchFamily="18" charset="0"/>
                <a:ea typeface="宋体" panose="02010600030101010101" pitchFamily="2" charset="-122"/>
              </a:rPr>
              <a:t>生成森林</a:t>
            </a:r>
            <a:r>
              <a:rPr lang="en-US" altLang="zh-CN" b="1" noProof="1">
                <a:solidFill>
                  <a:srgbClr val="FF0000"/>
                </a:solidFill>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a:t>
            </a:r>
            <a:endParaRPr lang="en-US" altLang="zh-CN" b="1" noProof="1">
              <a:latin typeface="Times New Roman" panose="02020603050405020304" pitchFamily="18" charset="0"/>
              <a:ea typeface="宋体" panose="02010600030101010101" pitchFamily="2" charset="-122"/>
            </a:endParaRPr>
          </a:p>
          <a:p>
            <a:pPr lvl="1">
              <a:spcBef>
                <a:spcPct val="0"/>
              </a:spcBef>
              <a:defRPr/>
            </a:pPr>
            <a:r>
              <a:rPr lang="zh-CN" altLang="en-US" b="1" noProof="1">
                <a:latin typeface="Times New Roman" panose="02020603050405020304" pitchFamily="18" charset="0"/>
                <a:ea typeface="宋体" panose="02010600030101010101" pitchFamily="2" charset="-122"/>
              </a:rPr>
              <a:t>特征</a:t>
            </a:r>
            <a:endParaRPr lang="en-US" altLang="zh-CN" b="1" noProof="1">
              <a:latin typeface="Times New Roman" panose="02020603050405020304" pitchFamily="18" charset="0"/>
              <a:ea typeface="宋体" panose="02010600030101010101" pitchFamily="2" charset="-122"/>
            </a:endParaRPr>
          </a:p>
          <a:p>
            <a:pPr lvl="2">
              <a:spcBef>
                <a:spcPct val="0"/>
              </a:spcBef>
              <a:buClr>
                <a:srgbClr val="000000"/>
              </a:buClr>
              <a:defRPr/>
            </a:pPr>
            <a:r>
              <a:rPr lang="zh-CN" altLang="en-US" sz="2400" b="1" noProof="1">
                <a:latin typeface="Times New Roman" panose="02020603050405020304" pitchFamily="18" charset="0"/>
                <a:ea typeface="宋体" panose="02010600030101010101" pitchFamily="2" charset="-122"/>
              </a:rPr>
              <a:t>若</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有 </a:t>
            </a:r>
            <a:r>
              <a:rPr lang="en-US" altLang="zh-CN" sz="2400" b="1" noProof="1">
                <a:latin typeface="Times New Roman" panose="02020603050405020304" pitchFamily="18" charset="0"/>
                <a:ea typeface="宋体" panose="02010600030101010101" pitchFamily="2" charset="-122"/>
              </a:rPr>
              <a:t>n </a:t>
            </a:r>
            <a:r>
              <a:rPr lang="zh-CN" altLang="en-US" sz="2400" b="1" noProof="1">
                <a:latin typeface="Times New Roman" panose="02020603050405020304" pitchFamily="18" charset="0"/>
                <a:ea typeface="宋体" panose="02010600030101010101" pitchFamily="2" charset="-122"/>
              </a:rPr>
              <a:t>个顶点，</a:t>
            </a:r>
            <a:r>
              <a:rPr lang="en-US" altLang="zh-CN" sz="2400" b="1" noProof="1">
                <a:latin typeface="Times New Roman" panose="02020603050405020304" pitchFamily="18" charset="0"/>
                <a:ea typeface="宋体" panose="02010600030101010101" pitchFamily="2" charset="-122"/>
              </a:rPr>
              <a:t>m </a:t>
            </a:r>
            <a:r>
              <a:rPr lang="zh-CN" altLang="en-US" sz="2400" b="1" noProof="1">
                <a:latin typeface="Times New Roman" panose="02020603050405020304" pitchFamily="18" charset="0"/>
                <a:ea typeface="宋体" panose="02010600030101010101" pitchFamily="2" charset="-122"/>
              </a:rPr>
              <a:t>个连通分量或强连通分量，则可以遍历得到</a:t>
            </a:r>
            <a:r>
              <a:rPr lang="en-US" altLang="zh-CN" sz="2400" b="1" noProof="1">
                <a:latin typeface="Times New Roman" panose="02020603050405020304" pitchFamily="18" charset="0"/>
                <a:ea typeface="宋体" panose="02010600030101010101" pitchFamily="2" charset="-122"/>
              </a:rPr>
              <a:t>m</a:t>
            </a:r>
            <a:r>
              <a:rPr lang="zh-CN" altLang="en-US" sz="2400" b="1" noProof="1">
                <a:latin typeface="Times New Roman" panose="02020603050405020304" pitchFamily="18" charset="0"/>
                <a:ea typeface="宋体" panose="02010600030101010101" pitchFamily="2" charset="-122"/>
              </a:rPr>
              <a:t>棵生成树，合起来为生成森林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中包含</a:t>
            </a:r>
            <a:r>
              <a:rPr lang="en-US" altLang="zh-CN" sz="2400" b="1" noProof="1">
                <a:latin typeface="Times New Roman" panose="02020603050405020304" pitchFamily="18" charset="0"/>
                <a:ea typeface="宋体" panose="02010600030101010101" pitchFamily="2" charset="-122"/>
              </a:rPr>
              <a:t>n-m</a:t>
            </a:r>
            <a:r>
              <a:rPr lang="zh-CN" altLang="en-US" sz="2400" b="1" noProof="1">
                <a:latin typeface="Times New Roman" panose="02020603050405020304" pitchFamily="18" charset="0"/>
                <a:ea typeface="宋体" panose="02010600030101010101" pitchFamily="2" charset="-122"/>
              </a:rPr>
              <a:t>条树边。</a:t>
            </a:r>
          </a:p>
          <a:p>
            <a:pPr eaLnBrk="1" hangingPunct="1">
              <a:defRPr/>
            </a:pPr>
            <a:endParaRPr kumimoji="1" lang="zh-CN" altLang="en-US" b="1" dirty="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30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862988" y="890871"/>
            <a:ext cx="1113766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一</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个连通图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的生成树是图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的一个</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极小连通子图</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。它含有</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图</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的全部</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个顶点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，但</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仅有足以构成一棵树的</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n-1</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条边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300035" name="Rectangle 3"/>
          <p:cNvSpPr>
            <a:spLocks noChangeArrowheads="1"/>
          </p:cNvSpPr>
          <p:nvPr/>
        </p:nvSpPr>
        <p:spPr bwMode="auto">
          <a:xfrm>
            <a:off x="827481" y="1858073"/>
            <a:ext cx="84963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一</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棵有</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个顶点的生成树有且仅有</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条边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300036" name="Rectangle 4"/>
          <p:cNvSpPr>
            <a:spLocks noChangeArrowheads="1"/>
          </p:cNvSpPr>
          <p:nvPr/>
        </p:nvSpPr>
        <p:spPr bwMode="auto">
          <a:xfrm>
            <a:off x="3719513" y="6327776"/>
            <a:ext cx="48958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连通图的生成树不是唯一的。</a:t>
            </a:r>
            <a:endParaRPr kumimoji="1" lang="en-US" altLang="zh-CN"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00037" name="Text Box 5"/>
          <p:cNvSpPr txBox="1">
            <a:spLocks noChangeArrowheads="1"/>
          </p:cNvSpPr>
          <p:nvPr/>
        </p:nvSpPr>
        <p:spPr bwMode="auto">
          <a:xfrm>
            <a:off x="1397508" y="36995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tx2"/>
              </a:buClr>
              <a:buFont typeface="Wingdings" panose="05000000000000000000" pitchFamily="2" charset="2"/>
              <a:buChar char="u"/>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例</a:t>
            </a:r>
          </a:p>
        </p:txBody>
      </p:sp>
      <p:grpSp>
        <p:nvGrpSpPr>
          <p:cNvPr id="300038" name="Group 6"/>
          <p:cNvGrpSpPr>
            <a:grpSpLocks/>
          </p:cNvGrpSpPr>
          <p:nvPr/>
        </p:nvGrpSpPr>
        <p:grpSpPr bwMode="auto">
          <a:xfrm>
            <a:off x="1990725" y="4221163"/>
            <a:ext cx="2014538" cy="1943100"/>
            <a:chOff x="2064" y="482"/>
            <a:chExt cx="1269" cy="1224"/>
          </a:xfrm>
        </p:grpSpPr>
        <p:sp>
          <p:nvSpPr>
            <p:cNvPr id="300039"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40"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41"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42"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43"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8"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9" name="Group 17"/>
          <p:cNvGrpSpPr>
            <a:grpSpLocks/>
          </p:cNvGrpSpPr>
          <p:nvPr/>
        </p:nvGrpSpPr>
        <p:grpSpPr bwMode="auto">
          <a:xfrm>
            <a:off x="4222750" y="4221163"/>
            <a:ext cx="2014538" cy="1943100"/>
            <a:chOff x="2064" y="3096"/>
            <a:chExt cx="1269" cy="1224"/>
          </a:xfrm>
        </p:grpSpPr>
        <p:sp>
          <p:nvSpPr>
            <p:cNvPr id="300050" name="Oval 18"/>
            <p:cNvSpPr>
              <a:spLocks noChangeArrowheads="1"/>
            </p:cNvSpPr>
            <p:nvPr/>
          </p:nvSpPr>
          <p:spPr bwMode="auto">
            <a:xfrm>
              <a:off x="2563"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1" name="Oval 19"/>
            <p:cNvSpPr>
              <a:spLocks noChangeArrowheads="1"/>
            </p:cNvSpPr>
            <p:nvPr/>
          </p:nvSpPr>
          <p:spPr bwMode="auto">
            <a:xfrm>
              <a:off x="2563"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52" name="Oval 20"/>
            <p:cNvSpPr>
              <a:spLocks noChangeArrowheads="1"/>
            </p:cNvSpPr>
            <p:nvPr/>
          </p:nvSpPr>
          <p:spPr bwMode="auto">
            <a:xfrm>
              <a:off x="2064"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53" name="Oval 21"/>
            <p:cNvSpPr>
              <a:spLocks noChangeArrowheads="1"/>
            </p:cNvSpPr>
            <p:nvPr/>
          </p:nvSpPr>
          <p:spPr bwMode="auto">
            <a:xfrm>
              <a:off x="306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54" name="Line 22"/>
            <p:cNvSpPr>
              <a:spLocks noChangeShapeType="1"/>
            </p:cNvSpPr>
            <p:nvPr/>
          </p:nvSpPr>
          <p:spPr bwMode="auto">
            <a:xfrm>
              <a:off x="2290" y="3821"/>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5" name="Line 23"/>
            <p:cNvSpPr>
              <a:spLocks noChangeShapeType="1"/>
            </p:cNvSpPr>
            <p:nvPr/>
          </p:nvSpPr>
          <p:spPr bwMode="auto">
            <a:xfrm>
              <a:off x="283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6" name="Line 24"/>
            <p:cNvSpPr>
              <a:spLocks noChangeShapeType="1"/>
            </p:cNvSpPr>
            <p:nvPr/>
          </p:nvSpPr>
          <p:spPr bwMode="auto">
            <a:xfrm flipH="1">
              <a:off x="224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57" name="Group 25"/>
          <p:cNvGrpSpPr>
            <a:grpSpLocks/>
          </p:cNvGrpSpPr>
          <p:nvPr/>
        </p:nvGrpSpPr>
        <p:grpSpPr bwMode="auto">
          <a:xfrm>
            <a:off x="6311900" y="4221163"/>
            <a:ext cx="2014538" cy="1943100"/>
            <a:chOff x="3470" y="3096"/>
            <a:chExt cx="1269" cy="1224"/>
          </a:xfrm>
        </p:grpSpPr>
        <p:sp>
          <p:nvSpPr>
            <p:cNvPr id="300058" name="Oval 26"/>
            <p:cNvSpPr>
              <a:spLocks noChangeArrowheads="1"/>
            </p:cNvSpPr>
            <p:nvPr/>
          </p:nvSpPr>
          <p:spPr bwMode="auto">
            <a:xfrm>
              <a:off x="3969"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9" name="Oval 27"/>
            <p:cNvSpPr>
              <a:spLocks noChangeArrowheads="1"/>
            </p:cNvSpPr>
            <p:nvPr/>
          </p:nvSpPr>
          <p:spPr bwMode="auto">
            <a:xfrm>
              <a:off x="3969"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0" name="Oval 28"/>
            <p:cNvSpPr>
              <a:spLocks noChangeArrowheads="1"/>
            </p:cNvSpPr>
            <p:nvPr/>
          </p:nvSpPr>
          <p:spPr bwMode="auto">
            <a:xfrm>
              <a:off x="3470"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1" name="Oval 29"/>
            <p:cNvSpPr>
              <a:spLocks noChangeArrowheads="1"/>
            </p:cNvSpPr>
            <p:nvPr/>
          </p:nvSpPr>
          <p:spPr bwMode="auto">
            <a:xfrm>
              <a:off x="4467"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62" name="Line 30"/>
            <p:cNvSpPr>
              <a:spLocks noChangeShapeType="1"/>
            </p:cNvSpPr>
            <p:nvPr/>
          </p:nvSpPr>
          <p:spPr bwMode="auto">
            <a:xfrm>
              <a:off x="4105" y="3368"/>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3" name="Line 31"/>
            <p:cNvSpPr>
              <a:spLocks noChangeShapeType="1"/>
            </p:cNvSpPr>
            <p:nvPr/>
          </p:nvSpPr>
          <p:spPr bwMode="auto">
            <a:xfrm>
              <a:off x="424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4" name="Line 32"/>
            <p:cNvSpPr>
              <a:spLocks noChangeShapeType="1"/>
            </p:cNvSpPr>
            <p:nvPr/>
          </p:nvSpPr>
          <p:spPr bwMode="auto">
            <a:xfrm flipH="1">
              <a:off x="365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65" name="Group 33"/>
          <p:cNvGrpSpPr>
            <a:grpSpLocks/>
          </p:cNvGrpSpPr>
          <p:nvPr/>
        </p:nvGrpSpPr>
        <p:grpSpPr bwMode="auto">
          <a:xfrm>
            <a:off x="8509000" y="4221163"/>
            <a:ext cx="2014538" cy="1943100"/>
            <a:chOff x="4491" y="3096"/>
            <a:chExt cx="1269" cy="1224"/>
          </a:xfrm>
        </p:grpSpPr>
        <p:sp>
          <p:nvSpPr>
            <p:cNvPr id="300066" name="Oval 34"/>
            <p:cNvSpPr>
              <a:spLocks noChangeArrowheads="1"/>
            </p:cNvSpPr>
            <p:nvPr/>
          </p:nvSpPr>
          <p:spPr bwMode="auto">
            <a:xfrm>
              <a:off x="4990"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67" name="Oval 35"/>
            <p:cNvSpPr>
              <a:spLocks noChangeArrowheads="1"/>
            </p:cNvSpPr>
            <p:nvPr/>
          </p:nvSpPr>
          <p:spPr bwMode="auto">
            <a:xfrm>
              <a:off x="4990"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8" name="Oval 36"/>
            <p:cNvSpPr>
              <a:spLocks noChangeArrowheads="1"/>
            </p:cNvSpPr>
            <p:nvPr/>
          </p:nvSpPr>
          <p:spPr bwMode="auto">
            <a:xfrm>
              <a:off x="449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9" name="Oval 37"/>
            <p:cNvSpPr>
              <a:spLocks noChangeArrowheads="1"/>
            </p:cNvSpPr>
            <p:nvPr/>
          </p:nvSpPr>
          <p:spPr bwMode="auto">
            <a:xfrm>
              <a:off x="5488"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70" name="Line 38"/>
            <p:cNvSpPr>
              <a:spLocks noChangeShapeType="1"/>
            </p:cNvSpPr>
            <p:nvPr/>
          </p:nvSpPr>
          <p:spPr bwMode="auto">
            <a:xfrm>
              <a:off x="4763" y="3685"/>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1" name="Line 39"/>
            <p:cNvSpPr>
              <a:spLocks noChangeShapeType="1"/>
            </p:cNvSpPr>
            <p:nvPr/>
          </p:nvSpPr>
          <p:spPr bwMode="auto">
            <a:xfrm>
              <a:off x="526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2" name="Line 40"/>
            <p:cNvSpPr>
              <a:spLocks noChangeShapeType="1"/>
            </p:cNvSpPr>
            <p:nvPr/>
          </p:nvSpPr>
          <p:spPr bwMode="auto">
            <a:xfrm flipH="1">
              <a:off x="467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73" name="Group 41"/>
          <p:cNvGrpSpPr>
            <a:grpSpLocks/>
          </p:cNvGrpSpPr>
          <p:nvPr/>
        </p:nvGrpSpPr>
        <p:grpSpPr bwMode="auto">
          <a:xfrm>
            <a:off x="9983789" y="5805489"/>
            <a:ext cx="325437" cy="333375"/>
            <a:chOff x="4876" y="2523"/>
            <a:chExt cx="318" cy="181"/>
          </a:xfrm>
        </p:grpSpPr>
        <p:sp>
          <p:nvSpPr>
            <p:cNvPr id="300074" name="Line 42"/>
            <p:cNvSpPr>
              <a:spLocks noChangeShapeType="1"/>
            </p:cNvSpPr>
            <p:nvPr/>
          </p:nvSpPr>
          <p:spPr bwMode="auto">
            <a:xfrm flipH="1">
              <a:off x="4876" y="2523"/>
              <a:ext cx="318"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5" name="Line 43"/>
            <p:cNvSpPr>
              <a:spLocks noChangeShapeType="1"/>
            </p:cNvSpPr>
            <p:nvPr/>
          </p:nvSpPr>
          <p:spPr bwMode="auto">
            <a:xfrm>
              <a:off x="4922" y="2523"/>
              <a:ext cx="272"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76" name="Rectangle 44"/>
          <p:cNvSpPr>
            <a:spLocks noGrp="1" noChangeArrowheads="1"/>
          </p:cNvSpPr>
          <p:nvPr>
            <p:ph type="title"/>
          </p:nvPr>
        </p:nvSpPr>
        <p:spPr>
          <a:xfrm>
            <a:off x="941778" y="66676"/>
            <a:ext cx="3815556" cy="6381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连通图</a:t>
            </a:r>
            <a:r>
              <a:rPr lang="zh-CN" altLang="en-US" b="0" dirty="0">
                <a:solidFill>
                  <a:srgbClr val="0000FF"/>
                </a:solidFill>
                <a:effectLst>
                  <a:outerShdw blurRad="38100" dist="38100" dir="2700000" algn="tl">
                    <a:srgbClr val="C0C0C0"/>
                  </a:outerShdw>
                </a:effectLst>
                <a:ea typeface="黑体" panose="02010609060101010101" pitchFamily="49" charset="-122"/>
              </a:rPr>
              <a:t>的生成树</a:t>
            </a:r>
          </a:p>
        </p:txBody>
      </p:sp>
      <p:sp>
        <p:nvSpPr>
          <p:cNvPr id="300077" name="Rectangle 45"/>
          <p:cNvSpPr>
            <a:spLocks noChangeArrowheads="1"/>
          </p:cNvSpPr>
          <p:nvPr/>
        </p:nvSpPr>
        <p:spPr bwMode="auto">
          <a:xfrm>
            <a:off x="435554" y="2328863"/>
            <a:ext cx="11781126"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个顶点和小于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条边，则是非连通图；</a:t>
            </a:r>
          </a:p>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个顶点和多于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条边，则一定有环，但有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条边的图不一定是生成</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树</a:t>
            </a:r>
            <a:endPar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1552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blinds(vertical)">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linds(vertical)">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0077"/>
                                        </p:tgtEl>
                                        <p:attrNameLst>
                                          <p:attrName>style.visibility</p:attrName>
                                        </p:attrNameLst>
                                      </p:cBhvr>
                                      <p:to>
                                        <p:strVal val="visible"/>
                                      </p:to>
                                    </p:set>
                                    <p:animEffect transition="in" filter="blinds(vertical)">
                                      <p:cBhvr>
                                        <p:cTn id="17" dur="500"/>
                                        <p:tgtEl>
                                          <p:spTgt spid="30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0036"/>
                                        </p:tgtEl>
                                        <p:attrNameLst>
                                          <p:attrName>style.visibility</p:attrName>
                                        </p:attrNameLst>
                                      </p:cBhvr>
                                      <p:to>
                                        <p:strVal val="visible"/>
                                      </p:to>
                                    </p:set>
                                    <p:animEffect transition="in" filter="blinds(vertical)">
                                      <p:cBhvr>
                                        <p:cTn id="22" dur="500"/>
                                        <p:tgtEl>
                                          <p:spTgt spid="3000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0037"/>
                                        </p:tgtEl>
                                        <p:attrNameLst>
                                          <p:attrName>style.visibility</p:attrName>
                                        </p:attrNameLst>
                                      </p:cBhvr>
                                      <p:to>
                                        <p:strVal val="visible"/>
                                      </p:to>
                                    </p:set>
                                    <p:animEffect transition="in" filter="blinds(vertical)">
                                      <p:cBhvr>
                                        <p:cTn id="27" dur="500"/>
                                        <p:tgtEl>
                                          <p:spTgt spid="300037"/>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dissolve">
                                      <p:cBhvr>
                                        <p:cTn id="31" dur="500"/>
                                        <p:tgtEl>
                                          <p:spTgt spid="3000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00049"/>
                                        </p:tgtEl>
                                        <p:attrNameLst>
                                          <p:attrName>style.visibility</p:attrName>
                                        </p:attrNameLst>
                                      </p:cBhvr>
                                      <p:to>
                                        <p:strVal val="visible"/>
                                      </p:to>
                                    </p:set>
                                    <p:animEffect transition="in" filter="dissolve">
                                      <p:cBhvr>
                                        <p:cTn id="36" dur="500"/>
                                        <p:tgtEl>
                                          <p:spTgt spid="3000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00057"/>
                                        </p:tgtEl>
                                        <p:attrNameLst>
                                          <p:attrName>style.visibility</p:attrName>
                                        </p:attrNameLst>
                                      </p:cBhvr>
                                      <p:to>
                                        <p:strVal val="visible"/>
                                      </p:to>
                                    </p:set>
                                    <p:animEffect transition="in" filter="dissolve">
                                      <p:cBhvr>
                                        <p:cTn id="41" dur="500"/>
                                        <p:tgtEl>
                                          <p:spTgt spid="3000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00065"/>
                                        </p:tgtEl>
                                        <p:attrNameLst>
                                          <p:attrName>style.visibility</p:attrName>
                                        </p:attrNameLst>
                                      </p:cBhvr>
                                      <p:to>
                                        <p:strVal val="visible"/>
                                      </p:to>
                                    </p:set>
                                    <p:animEffect transition="in" filter="dissolve">
                                      <p:cBhvr>
                                        <p:cTn id="46" dur="500"/>
                                        <p:tgtEl>
                                          <p:spTgt spid="300065"/>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300073"/>
                                        </p:tgtEl>
                                        <p:attrNameLst>
                                          <p:attrName>style.visibility</p:attrName>
                                        </p:attrNameLst>
                                      </p:cBhvr>
                                      <p:to>
                                        <p:strVal val="visible"/>
                                      </p:to>
                                    </p:set>
                                    <p:animEffect transition="in" filter="blinds(horizontal)">
                                      <p:cBhvr>
                                        <p:cTn id="50" dur="500"/>
                                        <p:tgtEl>
                                          <p:spTgt spid="300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p:bldP spid="300036" grpId="0"/>
      <p:bldP spid="300037" grpId="0"/>
      <p:bldP spid="3000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
        <p:nvSpPr>
          <p:cNvPr id="10" name="标题 1"/>
          <p:cNvSpPr txBox="1">
            <a:spLocks/>
          </p:cNvSpPr>
          <p:nvPr/>
        </p:nvSpPr>
        <p:spPr bwMode="auto">
          <a:xfrm>
            <a:off x="983432" y="-3710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5172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424114" y="620714"/>
            <a:ext cx="7775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sp>
        <p:nvSpPr>
          <p:cNvPr id="5" name="Rectangle 5"/>
          <p:cNvSpPr>
            <a:spLocks noChangeArrowheads="1"/>
          </p:cNvSpPr>
          <p:nvPr/>
        </p:nvSpPr>
        <p:spPr bwMode="auto">
          <a:xfrm>
            <a:off x="1055292" y="-168498"/>
            <a:ext cx="57607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一、图的深度优先遍历算法 </a:t>
            </a:r>
            <a:r>
              <a:rPr lang="en-US" altLang="zh-CN" sz="3200" b="1" dirty="0">
                <a:solidFill>
                  <a:srgbClr val="0000FF"/>
                </a:solidFill>
                <a:latin typeface="楷体_GB2312"/>
              </a:rPr>
              <a:t>(depth-first search, DFS)</a:t>
            </a:r>
            <a:r>
              <a:rPr lang="zh-CN" altLang="en-US" sz="3200" b="1" dirty="0">
                <a:solidFill>
                  <a:srgbClr val="0000FF"/>
                </a:solidFill>
                <a:latin typeface="楷体_GB2312"/>
              </a:rPr>
              <a:t> </a:t>
            </a:r>
          </a:p>
        </p:txBody>
      </p:sp>
      <p:sp>
        <p:nvSpPr>
          <p:cNvPr id="6" name="Rectangle 6"/>
          <p:cNvSpPr>
            <a:spLocks noChangeArrowheads="1"/>
          </p:cNvSpPr>
          <p:nvPr/>
        </p:nvSpPr>
        <p:spPr bwMode="auto">
          <a:xfrm>
            <a:off x="1235337" y="985242"/>
            <a:ext cx="1015312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 图的深度优先遍历算法是遍历时深度优先的算法，是一个递归算法。</a:t>
            </a:r>
            <a:r>
              <a:rPr lang="zh-CN" altLang="en-US" sz="2800" dirty="0">
                <a:solidFill>
                  <a:srgbClr val="0000FF"/>
                </a:solidFill>
                <a:latin typeface="楷体_GB2312"/>
              </a:rPr>
              <a:t>连通图的深度优先遍历递归算法为：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，并将其访问标记置为访问过，即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（2）然后搜索与顶点</a:t>
            </a:r>
            <a:r>
              <a:rPr lang="en-US" altLang="zh-CN" dirty="0">
                <a:solidFill>
                  <a:srgbClr val="080808"/>
                </a:solidFill>
                <a:latin typeface="楷体_GB2312"/>
              </a:rPr>
              <a:t>i</a:t>
            </a:r>
            <a:r>
              <a:rPr lang="zh-CN" altLang="en-US" dirty="0">
                <a:solidFill>
                  <a:srgbClr val="080808"/>
                </a:solidFill>
                <a:latin typeface="楷体_GB2312"/>
              </a:rPr>
              <a:t>有</a:t>
            </a:r>
            <a:r>
              <a:rPr lang="zh-CN" altLang="en-US" dirty="0">
                <a:solidFill>
                  <a:srgbClr val="FF0000"/>
                </a:solidFill>
                <a:latin typeface="楷体_GB2312"/>
              </a:rPr>
              <a:t>边相连的下一个顶点</a:t>
            </a:r>
            <a:r>
              <a:rPr lang="en-US" altLang="zh-CN" dirty="0">
                <a:solidFill>
                  <a:srgbClr val="080808"/>
                </a:solidFill>
                <a:latin typeface="楷体_GB2312"/>
              </a:rPr>
              <a:t>j</a:t>
            </a:r>
            <a:r>
              <a:rPr lang="zh-CN" altLang="en-US" dirty="0">
                <a:solidFill>
                  <a:srgbClr val="080808"/>
                </a:solidFill>
                <a:latin typeface="楷体_GB2312"/>
              </a:rPr>
              <a:t>，若</a:t>
            </a:r>
            <a:r>
              <a:rPr lang="en-US" altLang="zh-CN" dirty="0">
                <a:solidFill>
                  <a:srgbClr val="080808"/>
                </a:solidFill>
                <a:latin typeface="楷体_GB2312"/>
              </a:rPr>
              <a:t>j</a:t>
            </a:r>
            <a:r>
              <a:rPr lang="zh-CN" altLang="en-US" dirty="0">
                <a:solidFill>
                  <a:srgbClr val="080808"/>
                </a:solidFill>
                <a:latin typeface="楷体_GB2312"/>
              </a:rPr>
              <a:t>未被访问过，则访问它，并将</a:t>
            </a:r>
            <a:r>
              <a:rPr lang="en-US" altLang="zh-CN" dirty="0">
                <a:solidFill>
                  <a:srgbClr val="080808"/>
                </a:solidFill>
                <a:latin typeface="楷体_GB2312"/>
              </a:rPr>
              <a:t>j</a:t>
            </a:r>
            <a:r>
              <a:rPr lang="zh-CN" altLang="en-US" dirty="0">
                <a:solidFill>
                  <a:srgbClr val="080808"/>
                </a:solidFill>
                <a:latin typeface="楷体_GB2312"/>
              </a:rPr>
              <a:t>的访问标记置为访问过，</a:t>
            </a:r>
            <a:r>
              <a:rPr lang="en-US" altLang="zh-CN" dirty="0">
                <a:solidFill>
                  <a:srgbClr val="080808"/>
                </a:solidFill>
                <a:latin typeface="楷体_GB2312"/>
              </a:rPr>
              <a:t>visited[j]=1</a:t>
            </a:r>
            <a:r>
              <a:rPr lang="zh-CN" altLang="en-US" dirty="0">
                <a:solidFill>
                  <a:srgbClr val="080808"/>
                </a:solidFill>
                <a:latin typeface="楷体_GB2312"/>
              </a:rPr>
              <a:t>，然后从</a:t>
            </a:r>
            <a:r>
              <a:rPr lang="en-US" altLang="zh-CN" dirty="0">
                <a:solidFill>
                  <a:srgbClr val="080808"/>
                </a:solidFill>
                <a:latin typeface="楷体_GB2312"/>
              </a:rPr>
              <a:t>j</a:t>
            </a:r>
            <a:r>
              <a:rPr lang="zh-CN" altLang="en-US" dirty="0">
                <a:solidFill>
                  <a:srgbClr val="080808"/>
                </a:solidFill>
                <a:latin typeface="楷体_GB2312"/>
              </a:rPr>
              <a:t>开始重复此过程，若</a:t>
            </a:r>
            <a:r>
              <a:rPr lang="en-US" altLang="zh-CN" dirty="0">
                <a:solidFill>
                  <a:srgbClr val="080808"/>
                </a:solidFill>
                <a:latin typeface="楷体_GB2312"/>
              </a:rPr>
              <a:t>j</a:t>
            </a:r>
            <a:r>
              <a:rPr lang="zh-CN" altLang="en-US" dirty="0">
                <a:solidFill>
                  <a:srgbClr val="080808"/>
                </a:solidFill>
                <a:latin typeface="楷体_GB2312"/>
              </a:rPr>
              <a:t>已访问，再看与</a:t>
            </a:r>
            <a:r>
              <a:rPr lang="en-US" altLang="zh-CN" dirty="0">
                <a:solidFill>
                  <a:srgbClr val="080808"/>
                </a:solidFill>
                <a:latin typeface="楷体_GB2312"/>
              </a:rPr>
              <a:t>i</a:t>
            </a:r>
            <a:r>
              <a:rPr lang="zh-CN" altLang="en-US" dirty="0">
                <a:solidFill>
                  <a:srgbClr val="080808"/>
                </a:solidFill>
                <a:latin typeface="楷体_GB2312"/>
              </a:rPr>
              <a:t>有边相连的其他顶点；</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r>
              <a:rPr lang="en-US" altLang="zh-CN" dirty="0">
                <a:solidFill>
                  <a:srgbClr val="080808"/>
                </a:solidFill>
                <a:latin typeface="楷体_GB2312"/>
              </a:rPr>
              <a:t>（3）</a:t>
            </a:r>
            <a:r>
              <a:rPr lang="zh-CN" altLang="en-US" dirty="0">
                <a:solidFill>
                  <a:srgbClr val="080808"/>
                </a:solidFill>
                <a:latin typeface="楷体_GB2312"/>
              </a:rPr>
              <a:t>若与</a:t>
            </a:r>
            <a:r>
              <a:rPr lang="en-US" altLang="zh-CN" dirty="0">
                <a:solidFill>
                  <a:srgbClr val="080808"/>
                </a:solidFill>
                <a:latin typeface="楷体_GB2312"/>
              </a:rPr>
              <a:t>i</a:t>
            </a:r>
            <a:r>
              <a:rPr lang="zh-CN" altLang="en-US" dirty="0">
                <a:solidFill>
                  <a:srgbClr val="080808"/>
                </a:solidFill>
                <a:latin typeface="楷体_GB2312"/>
              </a:rPr>
              <a:t>有边相连的顶点都被访问过，则</a:t>
            </a:r>
            <a:r>
              <a:rPr lang="zh-CN" altLang="en-US" dirty="0">
                <a:solidFill>
                  <a:srgbClr val="FF0000"/>
                </a:solidFill>
                <a:latin typeface="楷体_GB2312"/>
              </a:rPr>
              <a:t>退回到前一个访问顶点</a:t>
            </a:r>
            <a:r>
              <a:rPr lang="zh-CN" altLang="en-US" dirty="0">
                <a:solidFill>
                  <a:srgbClr val="080808"/>
                </a:solidFill>
                <a:latin typeface="楷体_GB2312"/>
              </a:rPr>
              <a:t>并重复刚才的过程，直到图中所有顶点都被访问完为止。</a:t>
            </a:r>
            <a:endParaRPr lang="en-US" altLang="zh-CN" dirty="0">
              <a:solidFill>
                <a:srgbClr val="080808"/>
              </a:solidFill>
              <a:latin typeface="楷体_GB2312"/>
            </a:endParaRPr>
          </a:p>
          <a:p>
            <a:pPr indent="266700"/>
            <a:endParaRPr lang="en-US" altLang="zh-CN" dirty="0">
              <a:solidFill>
                <a:srgbClr val="080808"/>
              </a:solidFill>
              <a:latin typeface="楷体_GB2312"/>
            </a:endParaRPr>
          </a:p>
          <a:p>
            <a:pPr indent="266700"/>
            <a:r>
              <a:rPr lang="zh-CN" altLang="en-US" dirty="0">
                <a:solidFill>
                  <a:srgbClr val="0000FF"/>
                </a:solidFill>
                <a:latin typeface="楷体_GB2312"/>
              </a:rPr>
              <a:t>上述递归算法属于回溯算法</a:t>
            </a:r>
            <a:endParaRPr lang="zh-CN" altLang="en-US" dirty="0">
              <a:solidFill>
                <a:srgbClr val="080808"/>
              </a:solidFill>
              <a:latin typeface="楷体_GB2312"/>
            </a:endParaRPr>
          </a:p>
        </p:txBody>
      </p:sp>
      <p:sp>
        <p:nvSpPr>
          <p:cNvPr id="2" name="矩形 1"/>
          <p:cNvSpPr/>
          <p:nvPr/>
        </p:nvSpPr>
        <p:spPr>
          <a:xfrm>
            <a:off x="2424114" y="6140077"/>
            <a:ext cx="8497092" cy="523220"/>
          </a:xfrm>
          <a:prstGeom prst="rect">
            <a:avLst/>
          </a:prstGeom>
        </p:spPr>
        <p:txBody>
          <a:bodyPr wrap="square">
            <a:spAutoFit/>
          </a:bodyPr>
          <a:lstStyle/>
          <a:p>
            <a:r>
              <a:rPr kumimoji="1" lang="zh-CN" altLang="en-US" b="1" u="sng" dirty="0">
                <a:solidFill>
                  <a:srgbClr val="FF6600"/>
                </a:solidFill>
                <a:latin typeface="Times New Roman" panose="02020603050405020304" pitchFamily="18" charset="0"/>
              </a:rPr>
              <a:t> 可以得到</a:t>
            </a:r>
            <a:r>
              <a:rPr kumimoji="1" lang="zh-CN" altLang="en-US" sz="2800" b="1" u="sng" dirty="0">
                <a:solidFill>
                  <a:schemeClr val="tx2"/>
                </a:solidFill>
                <a:latin typeface="Times New Roman" panose="02020603050405020304" pitchFamily="18" charset="0"/>
              </a:rPr>
              <a:t>深度优先搜索树</a:t>
            </a:r>
            <a:r>
              <a:rPr kumimoji="1" lang="zh-CN" altLang="en-US" sz="2800" b="1" u="sng" dirty="0">
                <a:latin typeface="Times New Roman" panose="02020603050405020304" pitchFamily="18" charset="0"/>
              </a:rPr>
              <a:t>（</a:t>
            </a:r>
            <a:r>
              <a:rPr kumimoji="1" lang="en-US" altLang="zh-CN" sz="2800" b="1" u="sng" dirty="0">
                <a:latin typeface="Times New Roman" panose="02020603050405020304" pitchFamily="18" charset="0"/>
              </a:rPr>
              <a:t>depth-first search tree</a:t>
            </a:r>
            <a:r>
              <a:rPr kumimoji="1" lang="zh-CN" altLang="en-US" sz="2800" b="1" u="sng" dirty="0">
                <a:latin typeface="Times New Roman" panose="02020603050405020304" pitchFamily="18" charset="0"/>
              </a:rPr>
              <a:t>）</a:t>
            </a:r>
            <a:endParaRPr lang="zh-CN" altLang="en-US" sz="2800" u="sng" dirty="0"/>
          </a:p>
        </p:txBody>
      </p:sp>
    </p:spTree>
    <p:extLst>
      <p:ext uri="{BB962C8B-B14F-4D97-AF65-F5344CB8AC3E}">
        <p14:creationId xmlns:p14="http://schemas.microsoft.com/office/powerpoint/2010/main" val="2657513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p:nvPr/>
        </p:nvSpPr>
        <p:spPr>
          <a:xfrm>
            <a:off x="1905000" y="241300"/>
            <a:ext cx="1295400"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800" b="1" noProof="1">
                <a:ea typeface="宋体" panose="02010600030101010101" pitchFamily="2" charset="-122"/>
              </a:rPr>
              <a:t>例：</a:t>
            </a:r>
          </a:p>
        </p:txBody>
      </p:sp>
      <p:grpSp>
        <p:nvGrpSpPr>
          <p:cNvPr id="83971" name="组合 124"/>
          <p:cNvGrpSpPr>
            <a:grpSpLocks/>
          </p:cNvGrpSpPr>
          <p:nvPr/>
        </p:nvGrpSpPr>
        <p:grpSpPr bwMode="auto">
          <a:xfrm>
            <a:off x="2135189" y="52388"/>
            <a:ext cx="3240087" cy="3376612"/>
            <a:chOff x="0" y="0"/>
            <a:chExt cx="3732212" cy="3736975"/>
          </a:xfrm>
        </p:grpSpPr>
        <p:sp>
          <p:nvSpPr>
            <p:cNvPr id="115798"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84055" name="Group 40"/>
            <p:cNvGrpSpPr>
              <a:grpSpLocks/>
            </p:cNvGrpSpPr>
            <p:nvPr/>
          </p:nvGrpSpPr>
          <p:grpSpPr bwMode="auto">
            <a:xfrm>
              <a:off x="1646237" y="0"/>
              <a:ext cx="773113" cy="501650"/>
              <a:chOff x="0" y="0"/>
              <a:chExt cx="487" cy="316"/>
            </a:xfrm>
          </p:grpSpPr>
          <p:sp>
            <p:nvSpPr>
              <p:cNvPr id="115824"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25"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115800"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1"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802"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3"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4"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805"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6"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807"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4064"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5"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6"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7"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2"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3"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4"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815"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4072"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8"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4075"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6"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7"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8"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23"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
        <p:nvSpPr>
          <p:cNvPr id="19488" name="Text Box 39"/>
          <p:cNvSpPr txBox="1"/>
          <p:nvPr/>
        </p:nvSpPr>
        <p:spPr>
          <a:xfrm>
            <a:off x="2063751" y="4581526"/>
            <a:ext cx="5400675" cy="2030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深度优先搜索序列为：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p>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endParaRPr lang="en-US" altLang="zh-CN" sz="28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 </a:t>
            </a:r>
            <a:endParaRPr lang="zh-CN" altLang="en-US" sz="2800" b="1" noProof="1">
              <a:latin typeface="Times New Roman" panose="02020603050405020304" pitchFamily="18" charset="0"/>
              <a:ea typeface="宋体" panose="02010600030101010101" pitchFamily="2" charset="-122"/>
            </a:endParaRPr>
          </a:p>
        </p:txBody>
      </p:sp>
      <p:sp>
        <p:nvSpPr>
          <p:cNvPr id="115717" name="Text Box 91"/>
          <p:cNvSpPr txBox="1"/>
          <p:nvPr/>
        </p:nvSpPr>
        <p:spPr>
          <a:xfrm>
            <a:off x="8226425" y="2886076"/>
            <a:ext cx="604838" cy="542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15718" name="Oval 92"/>
          <p:cNvSpPr/>
          <p:nvPr/>
        </p:nvSpPr>
        <p:spPr>
          <a:xfrm>
            <a:off x="8151814" y="1714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19" name="Text Box 93"/>
          <p:cNvSpPr txBox="1"/>
          <p:nvPr/>
        </p:nvSpPr>
        <p:spPr>
          <a:xfrm>
            <a:off x="8226425" y="119063"/>
            <a:ext cx="604838" cy="4048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15720" name="Oval 94"/>
          <p:cNvSpPr/>
          <p:nvPr/>
        </p:nvSpPr>
        <p:spPr>
          <a:xfrm>
            <a:off x="7227889" y="1011238"/>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1" name="Text Box 95"/>
          <p:cNvSpPr txBox="1"/>
          <p:nvPr/>
        </p:nvSpPr>
        <p:spPr>
          <a:xfrm>
            <a:off x="7289800" y="987426"/>
            <a:ext cx="604838" cy="4984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722" name="Oval 96"/>
          <p:cNvSpPr/>
          <p:nvPr/>
        </p:nvSpPr>
        <p:spPr>
          <a:xfrm>
            <a:off x="7816851" y="17970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3" name="Oval 97"/>
          <p:cNvSpPr/>
          <p:nvPr/>
        </p:nvSpPr>
        <p:spPr>
          <a:xfrm>
            <a:off x="8993189" y="105410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4" name="Text Box 98"/>
          <p:cNvSpPr txBox="1"/>
          <p:nvPr/>
        </p:nvSpPr>
        <p:spPr>
          <a:xfrm>
            <a:off x="9029700" y="995363"/>
            <a:ext cx="604838" cy="5064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725" name="Oval 99"/>
          <p:cNvSpPr/>
          <p:nvPr/>
        </p:nvSpPr>
        <p:spPr>
          <a:xfrm>
            <a:off x="6707189" y="1763713"/>
            <a:ext cx="403225" cy="3921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6" name="Text Box 100"/>
          <p:cNvSpPr txBox="1"/>
          <p:nvPr/>
        </p:nvSpPr>
        <p:spPr>
          <a:xfrm>
            <a:off x="6757989" y="1735138"/>
            <a:ext cx="534987" cy="476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727" name="Text Box 101"/>
          <p:cNvSpPr txBox="1"/>
          <p:nvPr/>
        </p:nvSpPr>
        <p:spPr>
          <a:xfrm>
            <a:off x="7866064" y="1763713"/>
            <a:ext cx="496887" cy="5143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9500" name="Line 102"/>
          <p:cNvSpPr>
            <a:spLocks noChangeShapeType="1"/>
          </p:cNvSpPr>
          <p:nvPr/>
        </p:nvSpPr>
        <p:spPr bwMode="auto">
          <a:xfrm flipH="1">
            <a:off x="7539039" y="457201"/>
            <a:ext cx="623887" cy="576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4"/>
          <p:cNvSpPr>
            <a:spLocks noChangeShapeType="1"/>
          </p:cNvSpPr>
          <p:nvPr/>
        </p:nvSpPr>
        <p:spPr bwMode="auto">
          <a:xfrm flipH="1">
            <a:off x="6824663" y="1322389"/>
            <a:ext cx="436562" cy="4905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Oval 106"/>
          <p:cNvSpPr/>
          <p:nvPr/>
        </p:nvSpPr>
        <p:spPr>
          <a:xfrm>
            <a:off x="9580564" y="1851025"/>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1" name="Oval 107"/>
          <p:cNvSpPr/>
          <p:nvPr/>
        </p:nvSpPr>
        <p:spPr>
          <a:xfrm>
            <a:off x="8470901" y="1819276"/>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2" name="Text Box 108"/>
          <p:cNvSpPr txBox="1"/>
          <p:nvPr/>
        </p:nvSpPr>
        <p:spPr>
          <a:xfrm>
            <a:off x="8521701" y="1789113"/>
            <a:ext cx="442913" cy="5572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733" name="Text Box 109"/>
          <p:cNvSpPr txBox="1"/>
          <p:nvPr/>
        </p:nvSpPr>
        <p:spPr>
          <a:xfrm>
            <a:off x="9631363" y="1819275"/>
            <a:ext cx="336550" cy="4587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19506" name="Line 110"/>
          <p:cNvSpPr>
            <a:spLocks noChangeShapeType="1"/>
          </p:cNvSpPr>
          <p:nvPr/>
        </p:nvSpPr>
        <p:spPr bwMode="auto">
          <a:xfrm rot="126676" flipH="1">
            <a:off x="8753476" y="1446214"/>
            <a:ext cx="315913" cy="4143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9378951" y="1355726"/>
            <a:ext cx="403225" cy="504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Oval 112"/>
          <p:cNvSpPr/>
          <p:nvPr/>
        </p:nvSpPr>
        <p:spPr>
          <a:xfrm>
            <a:off x="8151814" y="2935288"/>
            <a:ext cx="403225" cy="3921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9509" name="Line 113"/>
          <p:cNvSpPr>
            <a:spLocks noChangeShapeType="1"/>
          </p:cNvSpPr>
          <p:nvPr/>
        </p:nvSpPr>
        <p:spPr bwMode="auto">
          <a:xfrm>
            <a:off x="6953251" y="2143125"/>
            <a:ext cx="1209675" cy="8445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0" name="Line 114"/>
          <p:cNvSpPr>
            <a:spLocks noChangeShapeType="1"/>
          </p:cNvSpPr>
          <p:nvPr/>
        </p:nvSpPr>
        <p:spPr bwMode="auto">
          <a:xfrm>
            <a:off x="8051800" y="2211389"/>
            <a:ext cx="234950" cy="7064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1" name="Line 115"/>
          <p:cNvSpPr>
            <a:spLocks noChangeShapeType="1"/>
          </p:cNvSpPr>
          <p:nvPr/>
        </p:nvSpPr>
        <p:spPr bwMode="auto">
          <a:xfrm rot="21088987" flipH="1">
            <a:off x="8355014" y="2247900"/>
            <a:ext cx="401637" cy="6746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0" name="AutoShape 119"/>
          <p:cNvSpPr/>
          <p:nvPr/>
        </p:nvSpPr>
        <p:spPr>
          <a:xfrm>
            <a:off x="5562600" y="1493838"/>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15741"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深度优先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r>
              <a:rPr lang="en-US" altLang="zh-CN" sz="2400" noProof="1">
                <a:latin typeface="Times New Roman" panose="02020603050405020304" pitchFamily="18" charset="0"/>
                <a:ea typeface="宋体" panose="02010600030101010101" pitchFamily="2" charset="-122"/>
              </a:rPr>
              <a:t> </a:t>
            </a:r>
            <a:endParaRPr lang="en-US" altLang="zh-CN" sz="2400" b="1" noProof="1">
              <a:latin typeface="Times New Roman" panose="02020603050405020304" pitchFamily="18" charset="0"/>
              <a:ea typeface="宋体" panose="02010600030101010101" pitchFamily="2" charset="-122"/>
            </a:endParaRPr>
          </a:p>
        </p:txBody>
      </p:sp>
      <p:sp>
        <p:nvSpPr>
          <p:cNvPr id="19514" name="Text Box 9"/>
          <p:cNvSpPr txBox="1"/>
          <p:nvPr/>
        </p:nvSpPr>
        <p:spPr>
          <a:xfrm>
            <a:off x="4206875" y="3611563"/>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1</a:t>
            </a:r>
          </a:p>
        </p:txBody>
      </p:sp>
      <p:sp>
        <p:nvSpPr>
          <p:cNvPr id="19515" name="Arc 11"/>
          <p:cNvSpPr>
            <a:spLocks noChangeArrowheads="1"/>
          </p:cNvSpPr>
          <p:nvPr/>
        </p:nvSpPr>
        <p:spPr bwMode="auto">
          <a:xfrm rot="11001479" flipH="1">
            <a:off x="3687764" y="4016375"/>
            <a:ext cx="719137" cy="146050"/>
          </a:xfrm>
          <a:custGeom>
            <a:avLst/>
            <a:gdLst>
              <a:gd name="T0" fmla="*/ -1454808 w 42058"/>
              <a:gd name="T1" fmla="*/ 220760167 h 21600"/>
              <a:gd name="T2" fmla="*/ 2147483647 w 42058"/>
              <a:gd name="T3" fmla="*/ 0 h 21600"/>
              <a:gd name="T4" fmla="*/ 2147483647 w 42058"/>
              <a:gd name="T5" fmla="*/ 254736847 h 21600"/>
              <a:gd name="T6" fmla="*/ -1454808 w 42058"/>
              <a:gd name="T7" fmla="*/ 220760167 h 21600"/>
              <a:gd name="T8" fmla="*/ 2147483647 w 42058"/>
              <a:gd name="T9" fmla="*/ 0 h 21600"/>
              <a:gd name="T10" fmla="*/ 2147483647 w 42058"/>
              <a:gd name="T11" fmla="*/ 254736847 h 21600"/>
              <a:gd name="T12" fmla="*/ 2147483647 w 42058"/>
              <a:gd name="T13" fmla="*/ 305276144 h 21600"/>
              <a:gd name="T14" fmla="*/ -1454808 w 42058"/>
              <a:gd name="T15" fmla="*/ 2207601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516" name="Group 12"/>
          <p:cNvGrpSpPr>
            <a:grpSpLocks/>
          </p:cNvGrpSpPr>
          <p:nvPr/>
        </p:nvGrpSpPr>
        <p:grpSpPr bwMode="auto">
          <a:xfrm>
            <a:off x="4789488" y="3429000"/>
            <a:ext cx="1255712" cy="669926"/>
            <a:chOff x="0" y="0"/>
            <a:chExt cx="791" cy="422"/>
          </a:xfrm>
        </p:grpSpPr>
        <p:sp>
          <p:nvSpPr>
            <p:cNvPr id="115794" name="Text Box 13"/>
            <p:cNvSpPr txBox="1"/>
            <p:nvPr/>
          </p:nvSpPr>
          <p:spPr>
            <a:xfrm>
              <a:off x="486" y="92"/>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grpSp>
          <p:nvGrpSpPr>
            <p:cNvPr id="84051" name="Group 14"/>
            <p:cNvGrpSpPr>
              <a:grpSpLocks/>
            </p:cNvGrpSpPr>
            <p:nvPr/>
          </p:nvGrpSpPr>
          <p:grpSpPr bwMode="auto">
            <a:xfrm>
              <a:off x="0" y="0"/>
              <a:ext cx="408" cy="291"/>
              <a:chOff x="0" y="0"/>
              <a:chExt cx="408" cy="291"/>
            </a:xfrm>
          </p:grpSpPr>
          <p:sp>
            <p:nvSpPr>
              <p:cNvPr id="84052" name="Line 15"/>
              <p:cNvSpPr>
                <a:spLocks noChangeShapeType="1"/>
              </p:cNvSpPr>
              <p:nvPr/>
            </p:nvSpPr>
            <p:spPr bwMode="auto">
              <a:xfrm>
                <a:off x="0" y="228"/>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7" name="Text Box 16"/>
              <p:cNvSpPr txBox="1"/>
              <p:nvPr/>
            </p:nvSpPr>
            <p:spPr>
              <a:xfrm>
                <a:off x="65"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1</a:t>
                </a:r>
              </a:p>
            </p:txBody>
          </p:sp>
        </p:grpSp>
      </p:grpSp>
      <p:grpSp>
        <p:nvGrpSpPr>
          <p:cNvPr id="19521" name="Group 17"/>
          <p:cNvGrpSpPr>
            <a:grpSpLocks/>
          </p:cNvGrpSpPr>
          <p:nvPr/>
        </p:nvGrpSpPr>
        <p:grpSpPr bwMode="auto">
          <a:xfrm>
            <a:off x="6157913" y="3357563"/>
            <a:ext cx="1255712" cy="739774"/>
            <a:chOff x="0" y="0"/>
            <a:chExt cx="791" cy="466"/>
          </a:xfrm>
        </p:grpSpPr>
        <p:sp>
          <p:nvSpPr>
            <p:cNvPr id="115790" name="Text Box 18"/>
            <p:cNvSpPr txBox="1"/>
            <p:nvPr/>
          </p:nvSpPr>
          <p:spPr>
            <a:xfrm>
              <a:off x="486" y="136"/>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grpSp>
          <p:nvGrpSpPr>
            <p:cNvPr id="84047" name="Group 19"/>
            <p:cNvGrpSpPr>
              <a:grpSpLocks/>
            </p:cNvGrpSpPr>
            <p:nvPr/>
          </p:nvGrpSpPr>
          <p:grpSpPr bwMode="auto">
            <a:xfrm>
              <a:off x="0" y="0"/>
              <a:ext cx="408" cy="291"/>
              <a:chOff x="0" y="0"/>
              <a:chExt cx="408" cy="291"/>
            </a:xfrm>
          </p:grpSpPr>
          <p:sp>
            <p:nvSpPr>
              <p:cNvPr id="84048" name="Line 20"/>
              <p:cNvSpPr>
                <a:spLocks noChangeShapeType="1"/>
              </p:cNvSpPr>
              <p:nvPr/>
            </p:nvSpPr>
            <p:spPr bwMode="auto">
              <a:xfrm>
                <a:off x="0" y="250"/>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3" name="Text Box 21"/>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2</a:t>
                </a:r>
              </a:p>
            </p:txBody>
          </p:sp>
        </p:grpSp>
      </p:grpSp>
      <p:grpSp>
        <p:nvGrpSpPr>
          <p:cNvPr id="19526" name="Group 22"/>
          <p:cNvGrpSpPr>
            <a:grpSpLocks/>
          </p:cNvGrpSpPr>
          <p:nvPr/>
        </p:nvGrpSpPr>
        <p:grpSpPr bwMode="auto">
          <a:xfrm>
            <a:off x="7526338" y="3357564"/>
            <a:ext cx="1327150" cy="741363"/>
            <a:chOff x="0" y="0"/>
            <a:chExt cx="836" cy="467"/>
          </a:xfrm>
        </p:grpSpPr>
        <p:sp>
          <p:nvSpPr>
            <p:cNvPr id="115786" name="Text Box 23"/>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8</a:t>
              </a:r>
            </a:p>
          </p:txBody>
        </p:sp>
        <p:grpSp>
          <p:nvGrpSpPr>
            <p:cNvPr id="84043" name="Group 24"/>
            <p:cNvGrpSpPr>
              <a:grpSpLocks/>
            </p:cNvGrpSpPr>
            <p:nvPr/>
          </p:nvGrpSpPr>
          <p:grpSpPr bwMode="auto">
            <a:xfrm>
              <a:off x="0" y="0"/>
              <a:ext cx="408" cy="291"/>
              <a:chOff x="0" y="0"/>
              <a:chExt cx="408" cy="291"/>
            </a:xfrm>
          </p:grpSpPr>
          <p:sp>
            <p:nvSpPr>
              <p:cNvPr id="84044" name="Line 25"/>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9" name="Text Box 26"/>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3</a:t>
                </a:r>
              </a:p>
            </p:txBody>
          </p:sp>
        </p:grpSp>
      </p:grpSp>
      <p:grpSp>
        <p:nvGrpSpPr>
          <p:cNvPr id="19531" name="Group 33"/>
          <p:cNvGrpSpPr>
            <a:grpSpLocks/>
          </p:cNvGrpSpPr>
          <p:nvPr/>
        </p:nvGrpSpPr>
        <p:grpSpPr bwMode="auto">
          <a:xfrm>
            <a:off x="5848351" y="3859214"/>
            <a:ext cx="1222375" cy="798513"/>
            <a:chOff x="0" y="0"/>
            <a:chExt cx="770" cy="503"/>
          </a:xfrm>
        </p:grpSpPr>
        <p:sp>
          <p:nvSpPr>
            <p:cNvPr id="84040" name="Arc 34"/>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5" name="Text Box 35"/>
            <p:cNvSpPr txBox="1"/>
            <p:nvPr/>
          </p:nvSpPr>
          <p:spPr>
            <a:xfrm>
              <a:off x="287" y="212"/>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13</a:t>
              </a:r>
            </a:p>
          </p:txBody>
        </p:sp>
      </p:grpSp>
      <p:grpSp>
        <p:nvGrpSpPr>
          <p:cNvPr id="19534" name="Group 36"/>
          <p:cNvGrpSpPr>
            <a:grpSpLocks/>
          </p:cNvGrpSpPr>
          <p:nvPr/>
        </p:nvGrpSpPr>
        <p:grpSpPr bwMode="auto">
          <a:xfrm>
            <a:off x="4408489" y="3930650"/>
            <a:ext cx="1366837" cy="681038"/>
            <a:chOff x="0" y="0"/>
            <a:chExt cx="861" cy="429"/>
          </a:xfrm>
        </p:grpSpPr>
        <p:sp>
          <p:nvSpPr>
            <p:cNvPr id="84038" name="Arc 37"/>
            <p:cNvSpPr>
              <a:spLocks noChangeArrowheads="1"/>
            </p:cNvSpPr>
            <p:nvPr/>
          </p:nvSpPr>
          <p:spPr bwMode="auto">
            <a:xfrm rot="11001479" flipH="1">
              <a:off x="0" y="0"/>
              <a:ext cx="861" cy="137"/>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3" name="Text Box 38"/>
            <p:cNvSpPr txBox="1"/>
            <p:nvPr/>
          </p:nvSpPr>
          <p:spPr>
            <a:xfrm>
              <a:off x="454" y="13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14</a:t>
              </a:r>
            </a:p>
          </p:txBody>
        </p:sp>
      </p:grpSp>
      <p:grpSp>
        <p:nvGrpSpPr>
          <p:cNvPr id="19537" name="Group 59"/>
          <p:cNvGrpSpPr>
            <a:grpSpLocks/>
          </p:cNvGrpSpPr>
          <p:nvPr/>
        </p:nvGrpSpPr>
        <p:grpSpPr bwMode="auto">
          <a:xfrm>
            <a:off x="9017000" y="3357564"/>
            <a:ext cx="1327150" cy="741363"/>
            <a:chOff x="0" y="0"/>
            <a:chExt cx="836" cy="467"/>
          </a:xfrm>
        </p:grpSpPr>
        <p:sp>
          <p:nvSpPr>
            <p:cNvPr id="115778" name="Text Box 60"/>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grpSp>
          <p:nvGrpSpPr>
            <p:cNvPr id="84035" name="Group 61"/>
            <p:cNvGrpSpPr>
              <a:grpSpLocks/>
            </p:cNvGrpSpPr>
            <p:nvPr/>
          </p:nvGrpSpPr>
          <p:grpSpPr bwMode="auto">
            <a:xfrm>
              <a:off x="0" y="0"/>
              <a:ext cx="408" cy="291"/>
              <a:chOff x="0" y="0"/>
              <a:chExt cx="408" cy="291"/>
            </a:xfrm>
          </p:grpSpPr>
          <p:sp>
            <p:nvSpPr>
              <p:cNvPr id="84036" name="Line 62"/>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1" name="Text Box 63"/>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4</a:t>
                </a:r>
              </a:p>
            </p:txBody>
          </p:sp>
        </p:grpSp>
      </p:grpSp>
      <p:grpSp>
        <p:nvGrpSpPr>
          <p:cNvPr id="19542" name="Group 64"/>
          <p:cNvGrpSpPr>
            <a:grpSpLocks/>
          </p:cNvGrpSpPr>
          <p:nvPr/>
        </p:nvGrpSpPr>
        <p:grpSpPr bwMode="auto">
          <a:xfrm>
            <a:off x="8801101" y="3859214"/>
            <a:ext cx="1222375" cy="728663"/>
            <a:chOff x="0" y="0"/>
            <a:chExt cx="770" cy="459"/>
          </a:xfrm>
        </p:grpSpPr>
        <p:sp>
          <p:nvSpPr>
            <p:cNvPr id="84032" name="Arc 65"/>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7" name="Text Box 66"/>
            <p:cNvSpPr txBox="1"/>
            <p:nvPr/>
          </p:nvSpPr>
          <p:spPr>
            <a:xfrm>
              <a:off x="404" y="168"/>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5</a:t>
              </a:r>
            </a:p>
          </p:txBody>
        </p:sp>
      </p:grpSp>
      <p:grpSp>
        <p:nvGrpSpPr>
          <p:cNvPr id="19545" name="Group 67"/>
          <p:cNvGrpSpPr>
            <a:grpSpLocks/>
          </p:cNvGrpSpPr>
          <p:nvPr/>
        </p:nvGrpSpPr>
        <p:grpSpPr bwMode="auto">
          <a:xfrm>
            <a:off x="7432676" y="3932239"/>
            <a:ext cx="1222375" cy="728663"/>
            <a:chOff x="0" y="0"/>
            <a:chExt cx="770" cy="459"/>
          </a:xfrm>
        </p:grpSpPr>
        <p:sp>
          <p:nvSpPr>
            <p:cNvPr id="84030" name="Arc 68"/>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5" name="Text Box 69"/>
            <p:cNvSpPr txBox="1"/>
            <p:nvPr/>
          </p:nvSpPr>
          <p:spPr>
            <a:xfrm>
              <a:off x="281" y="16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12</a:t>
              </a:r>
            </a:p>
          </p:txBody>
        </p:sp>
      </p:grpSp>
      <p:sp>
        <p:nvSpPr>
          <p:cNvPr id="19548" name="Text Box 10"/>
          <p:cNvSpPr txBox="1"/>
          <p:nvPr/>
        </p:nvSpPr>
        <p:spPr>
          <a:xfrm>
            <a:off x="8456613" y="44973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nvGrpSpPr>
          <p:cNvPr id="19549" name="Group 27"/>
          <p:cNvGrpSpPr>
            <a:grpSpLocks/>
          </p:cNvGrpSpPr>
          <p:nvPr/>
        </p:nvGrpSpPr>
        <p:grpSpPr bwMode="auto">
          <a:xfrm>
            <a:off x="8742363" y="3987800"/>
            <a:ext cx="679450" cy="738188"/>
            <a:chOff x="0" y="0"/>
            <a:chExt cx="552" cy="465"/>
          </a:xfrm>
        </p:grpSpPr>
        <p:sp>
          <p:nvSpPr>
            <p:cNvPr id="84028"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3" name="Text Box 29"/>
            <p:cNvSpPr txBox="1"/>
            <p:nvPr/>
          </p:nvSpPr>
          <p:spPr>
            <a:xfrm>
              <a:off x="166" y="174"/>
              <a:ext cx="386"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11</a:t>
              </a:r>
            </a:p>
          </p:txBody>
        </p:sp>
      </p:grpSp>
      <p:grpSp>
        <p:nvGrpSpPr>
          <p:cNvPr id="19552" name="Group 30"/>
          <p:cNvGrpSpPr>
            <a:grpSpLocks/>
          </p:cNvGrpSpPr>
          <p:nvPr/>
        </p:nvGrpSpPr>
        <p:grpSpPr bwMode="auto">
          <a:xfrm>
            <a:off x="8383588" y="3992563"/>
            <a:ext cx="338138" cy="581024"/>
            <a:chOff x="0" y="0"/>
            <a:chExt cx="213" cy="366"/>
          </a:xfrm>
        </p:grpSpPr>
        <p:sp>
          <p:nvSpPr>
            <p:cNvPr id="115770"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6</a:t>
              </a:r>
            </a:p>
          </p:txBody>
        </p:sp>
        <p:sp>
          <p:nvSpPr>
            <p:cNvPr id="84027"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55" name="Text Box 10"/>
          <p:cNvSpPr txBox="1"/>
          <p:nvPr/>
        </p:nvSpPr>
        <p:spPr>
          <a:xfrm>
            <a:off x="8456613" y="5372100"/>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grpSp>
        <p:nvGrpSpPr>
          <p:cNvPr id="19556" name="Group 27"/>
          <p:cNvGrpSpPr>
            <a:grpSpLocks/>
          </p:cNvGrpSpPr>
          <p:nvPr/>
        </p:nvGrpSpPr>
        <p:grpSpPr bwMode="auto">
          <a:xfrm>
            <a:off x="8704264" y="4946651"/>
            <a:ext cx="739775" cy="733749"/>
            <a:chOff x="0" y="0"/>
            <a:chExt cx="497" cy="470"/>
          </a:xfrm>
        </p:grpSpPr>
        <p:sp>
          <p:nvSpPr>
            <p:cNvPr id="84024"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9" name="Text Box 29"/>
            <p:cNvSpPr txBox="1"/>
            <p:nvPr/>
          </p:nvSpPr>
          <p:spPr>
            <a:xfrm>
              <a:off x="166" y="174"/>
              <a:ext cx="331" cy="2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10</a:t>
              </a:r>
            </a:p>
          </p:txBody>
        </p:sp>
      </p:grpSp>
      <p:grpSp>
        <p:nvGrpSpPr>
          <p:cNvPr id="19559" name="Group 30"/>
          <p:cNvGrpSpPr>
            <a:grpSpLocks/>
          </p:cNvGrpSpPr>
          <p:nvPr/>
        </p:nvGrpSpPr>
        <p:grpSpPr bwMode="auto">
          <a:xfrm>
            <a:off x="8383588" y="4862513"/>
            <a:ext cx="338138" cy="581024"/>
            <a:chOff x="0" y="0"/>
            <a:chExt cx="213" cy="366"/>
          </a:xfrm>
        </p:grpSpPr>
        <p:sp>
          <p:nvSpPr>
            <p:cNvPr id="115766"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7</a:t>
              </a:r>
            </a:p>
          </p:txBody>
        </p:sp>
        <p:sp>
          <p:nvSpPr>
            <p:cNvPr id="84023"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2" name="Text Box 10"/>
          <p:cNvSpPr txBox="1"/>
          <p:nvPr/>
        </p:nvSpPr>
        <p:spPr>
          <a:xfrm>
            <a:off x="8543925" y="63007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7</a:t>
            </a:r>
          </a:p>
        </p:txBody>
      </p:sp>
      <p:grpSp>
        <p:nvGrpSpPr>
          <p:cNvPr id="19563" name="Group 27"/>
          <p:cNvGrpSpPr>
            <a:grpSpLocks/>
          </p:cNvGrpSpPr>
          <p:nvPr/>
        </p:nvGrpSpPr>
        <p:grpSpPr bwMode="auto">
          <a:xfrm>
            <a:off x="8815388" y="5803900"/>
            <a:ext cx="558800" cy="738188"/>
            <a:chOff x="0" y="0"/>
            <a:chExt cx="420" cy="465"/>
          </a:xfrm>
        </p:grpSpPr>
        <p:sp>
          <p:nvSpPr>
            <p:cNvPr id="84020"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5" name="Text Box 29"/>
            <p:cNvSpPr txBox="1"/>
            <p:nvPr/>
          </p:nvSpPr>
          <p:spPr>
            <a:xfrm>
              <a:off x="166" y="174"/>
              <a:ext cx="254"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9</a:t>
              </a:r>
            </a:p>
          </p:txBody>
        </p:sp>
      </p:grpSp>
      <p:grpSp>
        <p:nvGrpSpPr>
          <p:cNvPr id="19566" name="Group 30"/>
          <p:cNvGrpSpPr>
            <a:grpSpLocks/>
          </p:cNvGrpSpPr>
          <p:nvPr/>
        </p:nvGrpSpPr>
        <p:grpSpPr bwMode="auto">
          <a:xfrm>
            <a:off x="8455025" y="5808663"/>
            <a:ext cx="338138" cy="581024"/>
            <a:chOff x="0" y="0"/>
            <a:chExt cx="213" cy="366"/>
          </a:xfrm>
        </p:grpSpPr>
        <p:sp>
          <p:nvSpPr>
            <p:cNvPr id="115762"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8</a:t>
              </a:r>
            </a:p>
          </p:txBody>
        </p:sp>
        <p:sp>
          <p:nvSpPr>
            <p:cNvPr id="84019"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9" name="Text Box 38"/>
          <p:cNvSpPr txBox="1"/>
          <p:nvPr/>
        </p:nvSpPr>
        <p:spPr>
          <a:xfrm>
            <a:off x="3797301" y="4179889"/>
            <a:ext cx="492443"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500"/>
                                        </p:tgtEl>
                                        <p:attrNameLst>
                                          <p:attrName>style.visibility</p:attrName>
                                        </p:attrNameLst>
                                      </p:cBhvr>
                                      <p:to>
                                        <p:strVal val="visible"/>
                                      </p:to>
                                    </p:set>
                                    <p:animEffect transition="in" filter="blinds(horizontal)">
                                      <p:cBhvr>
                                        <p:cTn id="15" dur="500"/>
                                        <p:tgtEl>
                                          <p:spTgt spid="19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9521"/>
                                        </p:tgtEl>
                                        <p:attrNameLst>
                                          <p:attrName>style.visibility</p:attrName>
                                        </p:attrNameLst>
                                      </p:cBhvr>
                                      <p:to>
                                        <p:strVal val="visible"/>
                                      </p:to>
                                    </p:set>
                                    <p:animEffect transition="in" filter="slide(fromLeft)">
                                      <p:cBhvr>
                                        <p:cTn id="20" dur="500"/>
                                        <p:tgtEl>
                                          <p:spTgt spid="195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501"/>
                                        </p:tgtEl>
                                        <p:attrNameLst>
                                          <p:attrName>style.visibility</p:attrName>
                                        </p:attrNameLst>
                                      </p:cBhvr>
                                      <p:to>
                                        <p:strVal val="visible"/>
                                      </p:to>
                                    </p:set>
                                    <p:animEffect transition="in" filter="blinds(horizontal)">
                                      <p:cBhvr>
                                        <p:cTn id="25" dur="500"/>
                                        <p:tgtEl>
                                          <p:spTgt spid="195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19526"/>
                                        </p:tgtEl>
                                        <p:attrNameLst>
                                          <p:attrName>style.visibility</p:attrName>
                                        </p:attrNameLst>
                                      </p:cBhvr>
                                      <p:to>
                                        <p:strVal val="visible"/>
                                      </p:to>
                                    </p:set>
                                    <p:animEffect transition="in" filter="slide(fromLeft)">
                                      <p:cBhvr>
                                        <p:cTn id="30" dur="500"/>
                                        <p:tgtEl>
                                          <p:spTgt spid="1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509"/>
                                        </p:tgtEl>
                                        <p:attrNameLst>
                                          <p:attrName>style.visibility</p:attrName>
                                        </p:attrNameLst>
                                      </p:cBhvr>
                                      <p:to>
                                        <p:strVal val="visible"/>
                                      </p:to>
                                    </p:set>
                                    <p:animEffect transition="in" filter="blinds(horizontal)">
                                      <p:cBhvr>
                                        <p:cTn id="35" dur="500"/>
                                        <p:tgtEl>
                                          <p:spTgt spid="195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9537"/>
                                        </p:tgtEl>
                                        <p:attrNameLst>
                                          <p:attrName>style.visibility</p:attrName>
                                        </p:attrNameLst>
                                      </p:cBhvr>
                                      <p:to>
                                        <p:strVal val="visible"/>
                                      </p:to>
                                    </p:set>
                                    <p:animEffect transition="in" filter="slide(fromLeft)">
                                      <p:cBhvr>
                                        <p:cTn id="40" dur="500"/>
                                        <p:tgtEl>
                                          <p:spTgt spid="195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510"/>
                                        </p:tgtEl>
                                        <p:attrNameLst>
                                          <p:attrName>style.visibility</p:attrName>
                                        </p:attrNameLst>
                                      </p:cBhvr>
                                      <p:to>
                                        <p:strVal val="visible"/>
                                      </p:to>
                                    </p:set>
                                    <p:animEffect transition="in" filter="blinds(horizontal)">
                                      <p:cBhvr>
                                        <p:cTn id="45" dur="500"/>
                                        <p:tgtEl>
                                          <p:spTgt spid="19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9542"/>
                                        </p:tgtEl>
                                        <p:attrNameLst>
                                          <p:attrName>style.visibility</p:attrName>
                                        </p:attrNameLst>
                                      </p:cBhvr>
                                      <p:to>
                                        <p:strVal val="visible"/>
                                      </p:to>
                                    </p:set>
                                    <p:animEffect transition="in" filter="slide(fromRight)">
                                      <p:cBhvr>
                                        <p:cTn id="50" dur="500"/>
                                        <p:tgtEl>
                                          <p:spTgt spid="195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552"/>
                                        </p:tgtEl>
                                        <p:attrNameLst>
                                          <p:attrName>style.visibility</p:attrName>
                                        </p:attrNameLst>
                                      </p:cBhvr>
                                      <p:to>
                                        <p:strVal val="visible"/>
                                      </p:to>
                                    </p:set>
                                    <p:animEffect transition="in" filter="blinds(horizontal)">
                                      <p:cBhvr>
                                        <p:cTn id="55" dur="500"/>
                                        <p:tgtEl>
                                          <p:spTgt spid="1955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9548"/>
                                        </p:tgtEl>
                                        <p:attrNameLst>
                                          <p:attrName>style.visibility</p:attrName>
                                        </p:attrNameLst>
                                      </p:cBhvr>
                                      <p:to>
                                        <p:strVal val="visible"/>
                                      </p:to>
                                    </p:set>
                                    <p:animEffect transition="in" filter="blinds(horizontal)">
                                      <p:cBhvr>
                                        <p:cTn id="59" dur="500"/>
                                        <p:tgtEl>
                                          <p:spTgt spid="195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511"/>
                                        </p:tgtEl>
                                        <p:attrNameLst>
                                          <p:attrName>style.visibility</p:attrName>
                                        </p:attrNameLst>
                                      </p:cBhvr>
                                      <p:to>
                                        <p:strVal val="visible"/>
                                      </p:to>
                                    </p:set>
                                    <p:animEffect transition="in" filter="blinds(horizontal)">
                                      <p:cBhvr>
                                        <p:cTn id="64" dur="500"/>
                                        <p:tgtEl>
                                          <p:spTgt spid="195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9559"/>
                                        </p:tgtEl>
                                        <p:attrNameLst>
                                          <p:attrName>style.visibility</p:attrName>
                                        </p:attrNameLst>
                                      </p:cBhvr>
                                      <p:to>
                                        <p:strVal val="visible"/>
                                      </p:to>
                                    </p:set>
                                    <p:animEffect transition="in" filter="blinds(horizontal)">
                                      <p:cBhvr>
                                        <p:cTn id="69" dur="500"/>
                                        <p:tgtEl>
                                          <p:spTgt spid="19559"/>
                                        </p:tgtEl>
                                      </p:cBhvr>
                                    </p:animEffect>
                                  </p:childTnLst>
                                </p:cTn>
                              </p:par>
                            </p:childTnLst>
                          </p:cTn>
                        </p:par>
                        <p:par>
                          <p:cTn id="70" fill="hold" nodeType="afterGroup">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9555"/>
                                        </p:tgtEl>
                                        <p:attrNameLst>
                                          <p:attrName>style.visibility</p:attrName>
                                        </p:attrNameLst>
                                      </p:cBhvr>
                                      <p:to>
                                        <p:strVal val="visible"/>
                                      </p:to>
                                    </p:set>
                                    <p:animEffect transition="in" filter="blinds(horizontal)">
                                      <p:cBhvr>
                                        <p:cTn id="73" dur="500"/>
                                        <p:tgtEl>
                                          <p:spTgt spid="195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506"/>
                                        </p:tgtEl>
                                        <p:attrNameLst>
                                          <p:attrName>style.visibility</p:attrName>
                                        </p:attrNameLst>
                                      </p:cBhvr>
                                      <p:to>
                                        <p:strVal val="visible"/>
                                      </p:to>
                                    </p:set>
                                    <p:animEffect transition="in" filter="blinds(horizontal)">
                                      <p:cBhvr>
                                        <p:cTn id="78" dur="500"/>
                                        <p:tgtEl>
                                          <p:spTgt spid="1950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9566"/>
                                        </p:tgtEl>
                                        <p:attrNameLst>
                                          <p:attrName>style.visibility</p:attrName>
                                        </p:attrNameLst>
                                      </p:cBhvr>
                                      <p:to>
                                        <p:strVal val="visible"/>
                                      </p:to>
                                    </p:set>
                                    <p:animEffect transition="in" filter="blinds(horizontal)">
                                      <p:cBhvr>
                                        <p:cTn id="83" dur="500"/>
                                        <p:tgtEl>
                                          <p:spTgt spid="19566"/>
                                        </p:tgtEl>
                                      </p:cBhvr>
                                    </p:animEffect>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19562"/>
                                        </p:tgtEl>
                                        <p:attrNameLst>
                                          <p:attrName>style.visibility</p:attrName>
                                        </p:attrNameLst>
                                      </p:cBhvr>
                                      <p:to>
                                        <p:strVal val="visible"/>
                                      </p:to>
                                    </p:set>
                                    <p:animEffect transition="in" filter="blinds(horizontal)">
                                      <p:cBhvr>
                                        <p:cTn id="87" dur="500"/>
                                        <p:tgtEl>
                                          <p:spTgt spid="19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507"/>
                                        </p:tgtEl>
                                        <p:attrNameLst>
                                          <p:attrName>style.visibility</p:attrName>
                                        </p:attrNameLst>
                                      </p:cBhvr>
                                      <p:to>
                                        <p:strVal val="visible"/>
                                      </p:to>
                                    </p:set>
                                    <p:animEffect transition="in" filter="blinds(horizontal)">
                                      <p:cBhvr>
                                        <p:cTn id="92" dur="500"/>
                                        <p:tgtEl>
                                          <p:spTgt spid="1950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
                                        </p:tgtEl>
                                        <p:attrNameLst>
                                          <p:attrName>style.visibility</p:attrName>
                                        </p:attrNameLst>
                                      </p:cBhvr>
                                      <p:to>
                                        <p:strVal val="visible"/>
                                      </p:to>
                                    </p:set>
                                    <p:animEffect transition="in" filter="blinds(horizontal)">
                                      <p:cBhvr>
                                        <p:cTn id="97" dur="500"/>
                                        <p:tgtEl>
                                          <p:spTgt spid="1956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56"/>
                                        </p:tgtEl>
                                        <p:attrNameLst>
                                          <p:attrName>style.visibility</p:attrName>
                                        </p:attrNameLst>
                                      </p:cBhvr>
                                      <p:to>
                                        <p:strVal val="visible"/>
                                      </p:to>
                                    </p:set>
                                    <p:animEffect transition="in" filter="blinds(horizontal)">
                                      <p:cBhvr>
                                        <p:cTn id="102" dur="500"/>
                                        <p:tgtEl>
                                          <p:spTgt spid="195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49"/>
                                        </p:tgtEl>
                                        <p:attrNameLst>
                                          <p:attrName>style.visibility</p:attrName>
                                        </p:attrNameLst>
                                      </p:cBhvr>
                                      <p:to>
                                        <p:strVal val="visible"/>
                                      </p:to>
                                    </p:set>
                                    <p:animEffect transition="in" filter="blinds(horizontal)">
                                      <p:cBhvr>
                                        <p:cTn id="107" dur="500"/>
                                        <p:tgtEl>
                                          <p:spTgt spid="195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2" fill="hold" nodeType="clickEffect">
                                  <p:stCondLst>
                                    <p:cond delay="0"/>
                                  </p:stCondLst>
                                  <p:childTnLst>
                                    <p:set>
                                      <p:cBhvr>
                                        <p:cTn id="111" dur="1" fill="hold">
                                          <p:stCondLst>
                                            <p:cond delay="0"/>
                                          </p:stCondLst>
                                        </p:cTn>
                                        <p:tgtEl>
                                          <p:spTgt spid="19545"/>
                                        </p:tgtEl>
                                        <p:attrNameLst>
                                          <p:attrName>style.visibility</p:attrName>
                                        </p:attrNameLst>
                                      </p:cBhvr>
                                      <p:to>
                                        <p:strVal val="visible"/>
                                      </p:to>
                                    </p:set>
                                    <p:animEffect transition="in" filter="slide(fromRight)">
                                      <p:cBhvr>
                                        <p:cTn id="112" dur="500"/>
                                        <p:tgtEl>
                                          <p:spTgt spid="195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31"/>
                                        </p:tgtEl>
                                        <p:attrNameLst>
                                          <p:attrName>style.visibility</p:attrName>
                                        </p:attrNameLst>
                                      </p:cBhvr>
                                      <p:to>
                                        <p:strVal val="visible"/>
                                      </p:to>
                                    </p:set>
                                    <p:animEffect transition="in" filter="blinds(horizontal)">
                                      <p:cBhvr>
                                        <p:cTn id="117" dur="500"/>
                                        <p:tgtEl>
                                          <p:spTgt spid="1953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34"/>
                                        </p:tgtEl>
                                        <p:attrNameLst>
                                          <p:attrName>style.visibility</p:attrName>
                                        </p:attrNameLst>
                                      </p:cBhvr>
                                      <p:to>
                                        <p:strVal val="visible"/>
                                      </p:to>
                                    </p:set>
                                    <p:animEffect transition="in" filter="blinds(horizontal)">
                                      <p:cBhvr>
                                        <p:cTn id="122" dur="500"/>
                                        <p:tgtEl>
                                          <p:spTgt spid="195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515"/>
                                        </p:tgtEl>
                                        <p:attrNameLst>
                                          <p:attrName>style.visibility</p:attrName>
                                        </p:attrNameLst>
                                      </p:cBhvr>
                                      <p:to>
                                        <p:strVal val="visible"/>
                                      </p:to>
                                    </p:set>
                                    <p:animEffect transition="in" filter="blinds(horizontal)">
                                      <p:cBhvr>
                                        <p:cTn id="127" dur="500"/>
                                        <p:tgtEl>
                                          <p:spTgt spid="19515"/>
                                        </p:tgtEl>
                                      </p:cBhvr>
                                    </p:animEffect>
                                  </p:childTnLst>
                                </p:cTn>
                              </p:par>
                            </p:childTnLst>
                          </p:cTn>
                        </p:par>
                        <p:par>
                          <p:cTn id="128" fill="hold" nodeType="afterGroup">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19569"/>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9488">
                                            <p:txEl>
                                              <p:pRg st="0" end="0"/>
                                            </p:txEl>
                                          </p:spTgt>
                                        </p:tgtEl>
                                        <p:attrNameLst>
                                          <p:attrName>style.visibility</p:attrName>
                                        </p:attrNameLst>
                                      </p:cBhvr>
                                      <p:to>
                                        <p:strVal val="visible"/>
                                      </p:to>
                                    </p:set>
                                    <p:animEffect transition="in" filter="blinds(horizontal)">
                                      <p:cBhvr>
                                        <p:cTn id="135" dur="500"/>
                                        <p:tgtEl>
                                          <p:spTgt spid="19488">
                                            <p:txEl>
                                              <p:pRg st="0" end="0"/>
                                            </p:txEl>
                                          </p:spTgt>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19488">
                                            <p:txEl>
                                              <p:pRg st="1" end="1"/>
                                            </p:txEl>
                                          </p:spTgt>
                                        </p:tgtEl>
                                        <p:attrNameLst>
                                          <p:attrName>style.visibility</p:attrName>
                                        </p:attrNameLst>
                                      </p:cBhvr>
                                      <p:to>
                                        <p:strVal val="visible"/>
                                      </p:to>
                                    </p:set>
                                    <p:animEffect transition="in" filter="blinds(horizontal)">
                                      <p:cBhvr>
                                        <p:cTn id="140" dur="500"/>
                                        <p:tgtEl>
                                          <p:spTgt spid="19488">
                                            <p:txEl>
                                              <p:pRg st="1" end="1"/>
                                            </p:txEl>
                                          </p:spTgt>
                                        </p:tgtEl>
                                      </p:cBhvr>
                                    </p:animEffect>
                                  </p:childTnLst>
                                </p:cTn>
                              </p:par>
                            </p:childTnLst>
                          </p:cTn>
                        </p:par>
                        <p:par>
                          <p:cTn id="141" fill="hold" nodeType="afterGroup">
                            <p:stCondLst>
                              <p:cond delay="500"/>
                            </p:stCondLst>
                            <p:childTnLst>
                              <p:par>
                                <p:cTn id="142" presetID="3" presetClass="entr" presetSubtype="10" fill="hold" nodeType="afterEffect">
                                  <p:stCondLst>
                                    <p:cond delay="0"/>
                                  </p:stCondLst>
                                  <p:childTnLst>
                                    <p:set>
                                      <p:cBhvr>
                                        <p:cTn id="143" dur="1" fill="hold">
                                          <p:stCondLst>
                                            <p:cond delay="0"/>
                                          </p:stCondLst>
                                        </p:cTn>
                                        <p:tgtEl>
                                          <p:spTgt spid="19488">
                                            <p:txEl>
                                              <p:pRg st="2" end="2"/>
                                            </p:txEl>
                                          </p:spTgt>
                                        </p:tgtEl>
                                        <p:attrNameLst>
                                          <p:attrName>style.visibility</p:attrName>
                                        </p:attrNameLst>
                                      </p:cBhvr>
                                      <p:to>
                                        <p:strVal val="visible"/>
                                      </p:to>
                                    </p:set>
                                    <p:animEffect transition="in" filter="blinds(horizontal)">
                                      <p:cBhvr>
                                        <p:cTn id="144" dur="500"/>
                                        <p:tgtEl>
                                          <p:spTgt spid="19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0" grpId="0" animBg="1"/>
      <p:bldP spid="19501" grpId="0" animBg="1"/>
      <p:bldP spid="19506" grpId="0" animBg="1"/>
      <p:bldP spid="19507" grpId="0" animBg="1"/>
      <p:bldP spid="19509" grpId="0" animBg="1"/>
      <p:bldP spid="19510" grpId="0" animBg="1"/>
      <p:bldP spid="19511" grpId="0" animBg="1"/>
      <p:bldP spid="19514" grpId="0"/>
      <p:bldP spid="19515" grpId="0" animBg="1"/>
      <p:bldP spid="19548" grpId="0"/>
      <p:bldP spid="19555" grpId="0"/>
      <p:bldP spid="19562" grpId="0"/>
      <p:bldP spid="1956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txBox="1"/>
          <p:nvPr/>
        </p:nvSpPr>
        <p:spPr>
          <a:xfrm>
            <a:off x="983432" y="0"/>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图的深度优先搜索算法</a:t>
            </a:r>
          </a:p>
        </p:txBody>
      </p:sp>
      <p:sp>
        <p:nvSpPr>
          <p:cNvPr id="115" name="Rectangle 4"/>
          <p:cNvSpPr txBox="1">
            <a:spLocks noChangeArrowheads="1"/>
          </p:cNvSpPr>
          <p:nvPr/>
        </p:nvSpPr>
        <p:spPr>
          <a:xfrm>
            <a:off x="1703512" y="872456"/>
            <a:ext cx="9001000" cy="5076825"/>
          </a:xfrm>
          <a:prstGeom prst="rect">
            <a:avLst/>
          </a:prstGeom>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6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出发对图</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进行深度优先遍历的主过程</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顶点个数</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创建辅助数组</a:t>
            </a:r>
          </a:p>
          <a:p>
            <a:pPr eaLnBrk="1" hangingPunct="1">
              <a:spcBef>
                <a:spcPct val="5000"/>
              </a:spcBef>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辅助数组</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初始化</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开始深度优先搜索</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释放</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ts val="1800"/>
              </a:lnSpc>
              <a:spcBef>
                <a:spcPct val="5000"/>
              </a:spcBef>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visited[v] = true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作访问标记</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zh-CN" altLang="en-US"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while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ct val="105000"/>
              </a:lnSpc>
              <a:spcBef>
                <a:spcPct val="5000"/>
              </a:spcBef>
              <a:buClr>
                <a:schemeClr val="folHlink"/>
              </a:buClr>
              <a:buSzPct val="60000"/>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DFS(G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未访问过</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递归访问顶点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下一个邻接顶点</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4294967295"/>
          </p:nvPr>
        </p:nvSpPr>
        <p:spPr>
          <a:xfrm>
            <a:off x="9495" y="1164907"/>
            <a:ext cx="8610600" cy="4572000"/>
          </a:xfrm>
        </p:spPr>
        <p:txBody>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设图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有</a:t>
            </a:r>
            <a:r>
              <a:rPr kumimoji="1" lang="en-US" altLang="zh-CN" sz="2800" b="1" dirty="0">
                <a:latin typeface="Times New Roman" panose="02020603050405020304" pitchFamily="18" charset="0"/>
              </a:rPr>
              <a:t>n</a:t>
            </a:r>
            <a:r>
              <a:rPr kumimoji="1" lang="zh-CN" altLang="en-US" sz="2800" b="1" dirty="0">
                <a:latin typeface="Times New Roman" panose="02020603050405020304" pitchFamily="18" charset="0"/>
              </a:rPr>
              <a:t>个顶点、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条边。</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DFS</a:t>
            </a:r>
            <a:r>
              <a:rPr kumimoji="1" lang="zh-CN" altLang="en-US" sz="2800" b="1" dirty="0">
                <a:latin typeface="Times New Roman" panose="02020603050405020304" pitchFamily="18" charset="0"/>
              </a:rPr>
              <a:t>对每一条边处理一次，每个顶点访问一次。</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邻接矩阵</a:t>
            </a:r>
            <a:r>
              <a:rPr kumimoji="1" lang="zh-CN" altLang="en-US" sz="2800" b="1" dirty="0">
                <a:latin typeface="Times New Roman" panose="02020603050405020304" pitchFamily="18" charset="0"/>
              </a:rPr>
              <a:t>作存储结构：处理</a:t>
            </a:r>
            <a:r>
              <a:rPr kumimoji="1" lang="zh-CN" altLang="en-US" sz="2800" b="1" dirty="0"/>
              <a:t>所有的边</a:t>
            </a:r>
            <a:r>
              <a:rPr kumimoji="1" lang="zh-CN" altLang="en-US" sz="2800" b="1" dirty="0">
                <a:latin typeface="Times New Roman" panose="02020603050405020304" pitchFamily="18" charset="0"/>
              </a:rPr>
              <a:t>需</a:t>
            </a:r>
            <a:r>
              <a:rPr kumimoji="1" lang="en-US" altLang="zh-CN" sz="2800" b="1" dirty="0">
                <a:latin typeface="Times New Roman" panose="02020603050405020304" pitchFamily="18" charset="0"/>
              </a:rPr>
              <a:t>O(n</a:t>
            </a:r>
            <a:r>
              <a:rPr kumimoji="1" lang="en-US" altLang="zh-CN" sz="2800" b="1" baseline="30000" dirty="0">
                <a:latin typeface="Times New Roman" panose="02020603050405020304" pitchFamily="18" charset="0"/>
              </a:rPr>
              <a:t>2</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的时间</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O(n</a:t>
            </a:r>
            <a:r>
              <a:rPr kumimoji="1" lang="en-US" altLang="zh-CN" sz="2800" b="1" baseline="30000" dirty="0">
                <a:solidFill>
                  <a:srgbClr val="FF0000"/>
                </a:solidFill>
                <a:latin typeface="Times New Roman" panose="02020603050405020304" pitchFamily="18" charset="0"/>
              </a:rPr>
              <a:t>2</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邻接表</a:t>
            </a:r>
            <a:r>
              <a:rPr kumimoji="1" lang="zh-CN" altLang="en-US" sz="2800" b="1" dirty="0">
                <a:latin typeface="Times New Roman" panose="02020603050405020304" pitchFamily="18" charset="0"/>
              </a:rPr>
              <a:t>作存储结构：由于对邻接表中的每个边结点仅检测一次，而边结点共有</a:t>
            </a:r>
            <a:r>
              <a:rPr kumimoji="1" lang="en-US" altLang="zh-CN" sz="2800" b="1" dirty="0">
                <a:latin typeface="Times New Roman" panose="02020603050405020304" pitchFamily="18" charset="0"/>
              </a:rPr>
              <a:t>2e</a:t>
            </a:r>
            <a:r>
              <a:rPr kumimoji="1" lang="zh-CN" altLang="en-US" sz="2800" b="1" dirty="0">
                <a:latin typeface="Times New Roman" panose="02020603050405020304" pitchFamily="18" charset="0"/>
              </a:rPr>
              <a:t>个，所以处理</a:t>
            </a:r>
            <a:r>
              <a:rPr kumimoji="1" lang="zh-CN" altLang="en-US" sz="2800" b="1" dirty="0"/>
              <a:t>所有边</a:t>
            </a:r>
            <a:r>
              <a:rPr kumimoji="1" lang="zh-CN" altLang="en-US" sz="2800" b="1" dirty="0">
                <a:latin typeface="Times New Roman" panose="02020603050405020304" pitchFamily="18" charset="0"/>
              </a:rPr>
              <a:t>的时间可记为</a:t>
            </a:r>
            <a:r>
              <a:rPr kumimoji="1" lang="en-US" altLang="zh-CN" sz="2800" b="1" dirty="0">
                <a:latin typeface="Times New Roman" panose="02020603050405020304" pitchFamily="18" charset="0"/>
              </a:rPr>
              <a:t>O(e)</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a:t>
            </a:r>
            <a:r>
              <a:rPr kumimoji="1" lang="en-US" altLang="zh-CN" sz="2800" b="1" dirty="0" err="1">
                <a:solidFill>
                  <a:srgbClr val="FF0000"/>
                </a:solidFill>
                <a:latin typeface="Times New Roman" panose="02020603050405020304" pitchFamily="18" charset="0"/>
              </a:rPr>
              <a:t>n+e</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p:txBody>
      </p:sp>
      <p:sp>
        <p:nvSpPr>
          <p:cNvPr id="3" name="Rectangle 3"/>
          <p:cNvSpPr txBox="1"/>
          <p:nvPr/>
        </p:nvSpPr>
        <p:spPr>
          <a:xfrm>
            <a:off x="1055440" y="13995"/>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深度优先搜索算法分析</a:t>
            </a:r>
          </a:p>
        </p:txBody>
      </p:sp>
      <p:grpSp>
        <p:nvGrpSpPr>
          <p:cNvPr id="4" name="组合 124"/>
          <p:cNvGrpSpPr>
            <a:grpSpLocks/>
          </p:cNvGrpSpPr>
          <p:nvPr/>
        </p:nvGrpSpPr>
        <p:grpSpPr bwMode="auto">
          <a:xfrm>
            <a:off x="8832304" y="1722438"/>
            <a:ext cx="3240087" cy="3376612"/>
            <a:chOff x="0" y="0"/>
            <a:chExt cx="3732212" cy="3736975"/>
          </a:xfrm>
        </p:grpSpPr>
        <p:sp>
          <p:nvSpPr>
            <p:cNvPr id="5"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6" name="Group 40"/>
            <p:cNvGrpSpPr>
              <a:grpSpLocks/>
            </p:cNvGrpSpPr>
            <p:nvPr/>
          </p:nvGrpSpPr>
          <p:grpSpPr bwMode="auto">
            <a:xfrm>
              <a:off x="1646237" y="0"/>
              <a:ext cx="773113" cy="501650"/>
              <a:chOff x="0" y="0"/>
              <a:chExt cx="487" cy="316"/>
            </a:xfrm>
          </p:grpSpPr>
          <p:sp>
            <p:nvSpPr>
              <p:cNvPr id="31"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32"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7"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0"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4"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5"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0"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1"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2"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3"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6"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055440" y="-168498"/>
            <a:ext cx="59046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二、 图的广度优先遍历算法</a:t>
            </a:r>
            <a:r>
              <a:rPr lang="en-US" altLang="zh-CN" sz="3200" b="1" dirty="0">
                <a:solidFill>
                  <a:srgbClr val="0000FF"/>
                </a:solidFill>
                <a:latin typeface="楷体_GB2312"/>
              </a:rPr>
              <a:t>(breadth-first search, BFS)</a:t>
            </a:r>
            <a:r>
              <a:rPr lang="zh-CN" altLang="en-US" sz="3200" b="1" dirty="0">
                <a:solidFill>
                  <a:srgbClr val="0000FF"/>
                </a:solidFill>
                <a:latin typeface="楷体_GB2312"/>
              </a:rPr>
              <a:t> </a:t>
            </a:r>
          </a:p>
        </p:txBody>
      </p:sp>
      <p:sp>
        <p:nvSpPr>
          <p:cNvPr id="5" name="Rectangle 5"/>
          <p:cNvSpPr>
            <a:spLocks noChangeArrowheads="1"/>
          </p:cNvSpPr>
          <p:nvPr/>
        </p:nvSpPr>
        <p:spPr bwMode="auto">
          <a:xfrm>
            <a:off x="1052668" y="1268760"/>
            <a:ext cx="1041648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图的广度优先遍历算法是一个</a:t>
            </a:r>
            <a:r>
              <a:rPr lang="zh-CN" altLang="en-US" sz="2800" dirty="0">
                <a:solidFill>
                  <a:srgbClr val="FF0000"/>
                </a:solidFill>
                <a:latin typeface="楷体_GB2312"/>
              </a:rPr>
              <a:t>分层搜索</a:t>
            </a:r>
            <a:r>
              <a:rPr lang="zh-CN" altLang="en-US" sz="2800" dirty="0">
                <a:solidFill>
                  <a:srgbClr val="080808"/>
                </a:solidFill>
                <a:latin typeface="楷体_GB2312"/>
              </a:rPr>
              <a:t>的过程，需要一个队列以保持访问过的顶点的顺序，以便按访问过的顶点的顺序来访问这些顶点的邻接顶点。</a:t>
            </a:r>
            <a:r>
              <a:rPr lang="zh-CN" altLang="en-US" sz="2800" dirty="0">
                <a:solidFill>
                  <a:srgbClr val="0000FF"/>
                </a:solidFill>
                <a:latin typeface="楷体_GB2312"/>
              </a:rPr>
              <a:t>连通图的广度优先遍历算法为：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，并将其访问标志置为已被访问，即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（2）接着依次访问与顶点</a:t>
            </a:r>
            <a:r>
              <a:rPr lang="en-US" altLang="zh-CN" dirty="0">
                <a:solidFill>
                  <a:srgbClr val="080808"/>
                </a:solidFill>
                <a:latin typeface="楷体_GB2312"/>
              </a:rPr>
              <a:t>i</a:t>
            </a:r>
            <a:r>
              <a:rPr lang="zh-CN" altLang="en-US" dirty="0">
                <a:solidFill>
                  <a:srgbClr val="FF0000"/>
                </a:solidFill>
                <a:latin typeface="楷体_GB2312"/>
              </a:rPr>
              <a:t>有边相连的所有顶点</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（3）然后再按顺序访问与</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有边相连又未曾访问过的顶点；</a:t>
            </a:r>
          </a:p>
        </p:txBody>
      </p:sp>
      <p:sp>
        <p:nvSpPr>
          <p:cNvPr id="6" name="矩形 5"/>
          <p:cNvSpPr/>
          <p:nvPr/>
        </p:nvSpPr>
        <p:spPr>
          <a:xfrm>
            <a:off x="2423444" y="5415608"/>
            <a:ext cx="7344816" cy="461665"/>
          </a:xfrm>
          <a:prstGeom prst="rect">
            <a:avLst/>
          </a:prstGeom>
        </p:spPr>
        <p:txBody>
          <a:bodyPr wrap="square">
            <a:spAutoFit/>
          </a:bodyPr>
          <a:lstStyle/>
          <a:p>
            <a:r>
              <a:rPr kumimoji="1" lang="zh-CN" altLang="en-US" sz="2000" b="1" u="sng" dirty="0">
                <a:solidFill>
                  <a:srgbClr val="FF6600"/>
                </a:solidFill>
                <a:latin typeface="Times New Roman" panose="02020603050405020304" pitchFamily="18" charset="0"/>
              </a:rPr>
              <a:t> 可以得到</a:t>
            </a:r>
            <a:r>
              <a:rPr kumimoji="1" lang="zh-CN" altLang="en-US" b="1" u="sng" dirty="0">
                <a:solidFill>
                  <a:schemeClr val="tx2"/>
                </a:solidFill>
                <a:latin typeface="Times New Roman" panose="02020603050405020304" pitchFamily="18" charset="0"/>
              </a:rPr>
              <a:t>广度优先搜索树</a:t>
            </a:r>
            <a:r>
              <a:rPr kumimoji="1" lang="zh-CN" altLang="en-US" b="1" u="sng" dirty="0">
                <a:latin typeface="Times New Roman" panose="02020603050405020304" pitchFamily="18" charset="0"/>
              </a:rPr>
              <a:t>（</a:t>
            </a:r>
            <a:r>
              <a:rPr kumimoji="1" lang="en-US" altLang="zh-CN" b="1" u="sng" dirty="0">
                <a:latin typeface="Times New Roman" panose="02020603050405020304" pitchFamily="18" charset="0"/>
              </a:rPr>
              <a:t>breadth-first search tree</a:t>
            </a:r>
            <a:r>
              <a:rPr kumimoji="1" lang="zh-CN" altLang="en-US" b="1" u="sng" dirty="0">
                <a:latin typeface="Times New Roman" panose="02020603050405020304" pitchFamily="18" charset="0"/>
              </a:rPr>
              <a:t>）</a:t>
            </a:r>
            <a:endParaRPr lang="zh-CN" altLang="en-US" u="sng" dirty="0"/>
          </a:p>
        </p:txBody>
      </p:sp>
    </p:spTree>
    <p:extLst>
      <p:ext uri="{BB962C8B-B14F-4D97-AF65-F5344CB8AC3E}">
        <p14:creationId xmlns:p14="http://schemas.microsoft.com/office/powerpoint/2010/main" val="37746958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3"/>
          <p:cNvSpPr>
            <a:spLocks noGrp="1" noChangeArrowheads="1"/>
          </p:cNvSpPr>
          <p:nvPr>
            <p:ph type="body" idx="4294967295"/>
          </p:nvPr>
        </p:nvSpPr>
        <p:spPr>
          <a:xfrm>
            <a:off x="1441452" y="828739"/>
            <a:ext cx="7772400" cy="609600"/>
          </a:xfrm>
        </p:spPr>
        <p:txBody>
          <a:bodyPr/>
          <a:lstStyle/>
          <a:p>
            <a:pPr eaLnBrk="1" hangingPunct="1">
              <a:buFont typeface="Wingdings" panose="05000000000000000000" pitchFamily="2" charset="2"/>
              <a:buNone/>
              <a:defRPr/>
            </a:pPr>
            <a:r>
              <a:rPr kumimoji="1" lang="zh-CN" altLang="en-US" sz="2800" b="1" dirty="0"/>
              <a:t>例：</a:t>
            </a:r>
          </a:p>
        </p:txBody>
      </p:sp>
      <p:grpSp>
        <p:nvGrpSpPr>
          <p:cNvPr id="89091" name="Group 41"/>
          <p:cNvGrpSpPr>
            <a:grpSpLocks/>
          </p:cNvGrpSpPr>
          <p:nvPr/>
        </p:nvGrpSpPr>
        <p:grpSpPr bwMode="auto">
          <a:xfrm>
            <a:off x="2211388" y="465139"/>
            <a:ext cx="3732212" cy="3736975"/>
            <a:chOff x="0" y="0"/>
            <a:chExt cx="2351" cy="2354"/>
          </a:xfrm>
        </p:grpSpPr>
        <p:sp>
          <p:nvSpPr>
            <p:cNvPr id="12393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3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3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4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4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4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9130"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3"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5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9138"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89141"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
        <p:nvSpPr>
          <p:cNvPr id="27679" name="Text Box 32"/>
          <p:cNvSpPr txBox="1"/>
          <p:nvPr/>
        </p:nvSpPr>
        <p:spPr>
          <a:xfrm>
            <a:off x="2135188" y="4149726"/>
            <a:ext cx="8208962"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广度优先搜索序列为：</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或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endParaRPr lang="zh-CN" altLang="en-US" sz="3600" b="1" noProof="1">
              <a:latin typeface="Times New Roman" panose="02020603050405020304" pitchFamily="18" charset="0"/>
              <a:ea typeface="宋体" panose="02010600030101010101" pitchFamily="2" charset="-122"/>
            </a:endParaRPr>
          </a:p>
        </p:txBody>
      </p:sp>
      <p:sp>
        <p:nvSpPr>
          <p:cNvPr id="123909" name="Text Box 34"/>
          <p:cNvSpPr txBox="1"/>
          <p:nvPr/>
        </p:nvSpPr>
        <p:spPr>
          <a:xfrm>
            <a:off x="8361364" y="3228976"/>
            <a:ext cx="688975" cy="6127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10" name="Oval 35"/>
          <p:cNvSpPr/>
          <p:nvPr/>
        </p:nvSpPr>
        <p:spPr>
          <a:xfrm>
            <a:off x="8277225" y="163513"/>
            <a:ext cx="458788"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1" name="Text Box 36"/>
          <p:cNvSpPr txBox="1"/>
          <p:nvPr/>
        </p:nvSpPr>
        <p:spPr>
          <a:xfrm>
            <a:off x="8361364" y="104775"/>
            <a:ext cx="6889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12" name="Oval 37"/>
          <p:cNvSpPr/>
          <p:nvPr/>
        </p:nvSpPr>
        <p:spPr>
          <a:xfrm>
            <a:off x="7224714" y="1112838"/>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3" name="Text Box 38"/>
          <p:cNvSpPr txBox="1"/>
          <p:nvPr/>
        </p:nvSpPr>
        <p:spPr>
          <a:xfrm>
            <a:off x="7294564" y="1085851"/>
            <a:ext cx="688975" cy="5619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14" name="Oval 39"/>
          <p:cNvSpPr/>
          <p:nvPr/>
        </p:nvSpPr>
        <p:spPr>
          <a:xfrm>
            <a:off x="7894639" y="19986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5" name="Oval 40"/>
          <p:cNvSpPr/>
          <p:nvPr/>
        </p:nvSpPr>
        <p:spPr>
          <a:xfrm>
            <a:off x="9234489" y="11604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16" name="Text Box 41"/>
          <p:cNvSpPr txBox="1"/>
          <p:nvPr/>
        </p:nvSpPr>
        <p:spPr>
          <a:xfrm>
            <a:off x="9275764" y="1093788"/>
            <a:ext cx="688975" cy="5715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17" name="Oval 42"/>
          <p:cNvSpPr/>
          <p:nvPr/>
        </p:nvSpPr>
        <p:spPr>
          <a:xfrm>
            <a:off x="6630989" y="1962151"/>
            <a:ext cx="458787" cy="4429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8" name="Text Box 43"/>
          <p:cNvSpPr txBox="1"/>
          <p:nvPr/>
        </p:nvSpPr>
        <p:spPr>
          <a:xfrm>
            <a:off x="6688138" y="1928813"/>
            <a:ext cx="609600" cy="538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19" name="Text Box 44"/>
          <p:cNvSpPr txBox="1"/>
          <p:nvPr/>
        </p:nvSpPr>
        <p:spPr>
          <a:xfrm>
            <a:off x="7951788" y="1962151"/>
            <a:ext cx="565150" cy="5810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27691" name="Line 45"/>
          <p:cNvSpPr>
            <a:spLocks noChangeShapeType="1"/>
          </p:cNvSpPr>
          <p:nvPr/>
        </p:nvSpPr>
        <p:spPr bwMode="auto">
          <a:xfrm flipH="1">
            <a:off x="7578726" y="485776"/>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6"/>
          <p:cNvSpPr>
            <a:spLocks noChangeShapeType="1"/>
          </p:cNvSpPr>
          <p:nvPr/>
        </p:nvSpPr>
        <p:spPr bwMode="auto">
          <a:xfrm>
            <a:off x="8745539" y="523875"/>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7"/>
          <p:cNvSpPr>
            <a:spLocks noChangeShapeType="1"/>
          </p:cNvSpPr>
          <p:nvPr/>
        </p:nvSpPr>
        <p:spPr bwMode="auto">
          <a:xfrm flipH="1">
            <a:off x="6764339" y="1463675"/>
            <a:ext cx="498475" cy="554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8"/>
          <p:cNvSpPr>
            <a:spLocks noChangeShapeType="1"/>
          </p:cNvSpPr>
          <p:nvPr/>
        </p:nvSpPr>
        <p:spPr bwMode="auto">
          <a:xfrm>
            <a:off x="7602539" y="1473201"/>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Oval 49"/>
          <p:cNvSpPr/>
          <p:nvPr/>
        </p:nvSpPr>
        <p:spPr>
          <a:xfrm>
            <a:off x="9904414" y="2060575"/>
            <a:ext cx="458787" cy="4445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25" name="Oval 50"/>
          <p:cNvSpPr/>
          <p:nvPr/>
        </p:nvSpPr>
        <p:spPr>
          <a:xfrm>
            <a:off x="8640764" y="20240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26" name="Text Box 51"/>
          <p:cNvSpPr txBox="1"/>
          <p:nvPr/>
        </p:nvSpPr>
        <p:spPr>
          <a:xfrm>
            <a:off x="8697914" y="1990725"/>
            <a:ext cx="504825" cy="6286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27" name="Text Box 52"/>
          <p:cNvSpPr txBox="1"/>
          <p:nvPr/>
        </p:nvSpPr>
        <p:spPr>
          <a:xfrm>
            <a:off x="9961564" y="2024063"/>
            <a:ext cx="384175" cy="5191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7699" name="Line 53"/>
          <p:cNvSpPr>
            <a:spLocks noChangeShapeType="1"/>
          </p:cNvSpPr>
          <p:nvPr/>
        </p:nvSpPr>
        <p:spPr bwMode="auto">
          <a:xfrm rot="126676" flipH="1">
            <a:off x="8961438" y="1603376"/>
            <a:ext cx="360362" cy="4683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0" name="Line 54"/>
          <p:cNvSpPr>
            <a:spLocks noChangeShapeType="1"/>
          </p:cNvSpPr>
          <p:nvPr/>
        </p:nvSpPr>
        <p:spPr bwMode="auto">
          <a:xfrm>
            <a:off x="9674225" y="1500188"/>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0" name="Oval 55"/>
          <p:cNvSpPr/>
          <p:nvPr/>
        </p:nvSpPr>
        <p:spPr>
          <a:xfrm>
            <a:off x="8277225" y="3284538"/>
            <a:ext cx="458788" cy="4429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702" name="Line 56"/>
          <p:cNvSpPr>
            <a:spLocks noChangeShapeType="1"/>
          </p:cNvSpPr>
          <p:nvPr/>
        </p:nvSpPr>
        <p:spPr bwMode="auto">
          <a:xfrm>
            <a:off x="6910388" y="23907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2" name="AutoShape 61"/>
          <p:cNvSpPr/>
          <p:nvPr/>
        </p:nvSpPr>
        <p:spPr>
          <a:xfrm>
            <a:off x="5410200" y="1479550"/>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27704" name="Text Box 63"/>
          <p:cNvSpPr txBox="1"/>
          <p:nvPr/>
        </p:nvSpPr>
        <p:spPr>
          <a:xfrm>
            <a:off x="7104063" y="3789364"/>
            <a:ext cx="35290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r>
              <a:rPr lang="zh-CN" altLang="en-US" sz="2800" b="1" noProof="1">
                <a:ea typeface="宋体" panose="02010600030101010101" pitchFamily="2" charset="-122"/>
              </a:rPr>
              <a:t>的广度优先生成树</a:t>
            </a:r>
          </a:p>
        </p:txBody>
      </p:sp>
      <p:sp>
        <p:nvSpPr>
          <p:cNvPr id="123934"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广度优先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endParaRPr lang="en-US" altLang="zh-CN" sz="2400" b="1"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1"/>
                                        </p:tgtEl>
                                        <p:attrNameLst>
                                          <p:attrName>style.visibility</p:attrName>
                                        </p:attrNameLst>
                                      </p:cBhvr>
                                      <p:to>
                                        <p:strVal val="visible"/>
                                      </p:to>
                                    </p:set>
                                    <p:animEffect transition="in" filter="blinds(horizontal)">
                                      <p:cBhvr>
                                        <p:cTn id="7" dur="500"/>
                                        <p:tgtEl>
                                          <p:spTgt spid="27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92"/>
                                        </p:tgtEl>
                                        <p:attrNameLst>
                                          <p:attrName>style.visibility</p:attrName>
                                        </p:attrNameLst>
                                      </p:cBhvr>
                                      <p:to>
                                        <p:strVal val="visible"/>
                                      </p:to>
                                    </p:set>
                                    <p:animEffect transition="in" filter="blinds(horizontal)">
                                      <p:cBhvr>
                                        <p:cTn id="12" dur="500"/>
                                        <p:tgtEl>
                                          <p:spTgt spid="27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3"/>
                                        </p:tgtEl>
                                        <p:attrNameLst>
                                          <p:attrName>style.visibility</p:attrName>
                                        </p:attrNameLst>
                                      </p:cBhvr>
                                      <p:to>
                                        <p:strVal val="visible"/>
                                      </p:to>
                                    </p:set>
                                    <p:animEffect transition="in" filter="blinds(horizontal)">
                                      <p:cBhvr>
                                        <p:cTn id="17" dur="500"/>
                                        <p:tgtEl>
                                          <p:spTgt spid="2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4"/>
                                        </p:tgtEl>
                                        <p:attrNameLst>
                                          <p:attrName>style.visibility</p:attrName>
                                        </p:attrNameLst>
                                      </p:cBhvr>
                                      <p:to>
                                        <p:strVal val="visible"/>
                                      </p:to>
                                    </p:set>
                                    <p:animEffect transition="in" filter="blinds(horizontal)">
                                      <p:cBhvr>
                                        <p:cTn id="22" dur="500"/>
                                        <p:tgtEl>
                                          <p:spTgt spid="27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9"/>
                                        </p:tgtEl>
                                        <p:attrNameLst>
                                          <p:attrName>style.visibility</p:attrName>
                                        </p:attrNameLst>
                                      </p:cBhvr>
                                      <p:to>
                                        <p:strVal val="visible"/>
                                      </p:to>
                                    </p:set>
                                    <p:animEffect transition="in" filter="blinds(horizontal)">
                                      <p:cBhvr>
                                        <p:cTn id="27" dur="500"/>
                                        <p:tgtEl>
                                          <p:spTgt spid="276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animEffect transition="in" filter="blinds(horizontal)">
                                      <p:cBhvr>
                                        <p:cTn id="37" dur="500"/>
                                        <p:tgtEl>
                                          <p:spTgt spid="27702"/>
                                        </p:tgtEl>
                                      </p:cBhvr>
                                    </p:animEffect>
                                  </p:childTnLst>
                                </p:cTn>
                              </p:par>
                            </p:childTnLst>
                          </p:cTn>
                        </p:par>
                        <p:par>
                          <p:cTn id="38" fill="hold" nodeType="afterGroup">
                            <p:stCondLst>
                              <p:cond delay="500"/>
                            </p:stCondLst>
                            <p:childTnLst>
                              <p:par>
                                <p:cTn id="39" presetID="22" presetClass="entr" presetSubtype="8" fill="hold" grpId="0" nodeType="afterEffect">
                                  <p:stCondLst>
                                    <p:cond delay="1000"/>
                                  </p:stCondLst>
                                  <p:childTnLst>
                                    <p:set>
                                      <p:cBhvr>
                                        <p:cTn id="40" dur="1" fill="hold">
                                          <p:stCondLst>
                                            <p:cond delay="0"/>
                                          </p:stCondLst>
                                        </p:cTn>
                                        <p:tgtEl>
                                          <p:spTgt spid="27704">
                                            <p:txEl>
                                              <p:pRg st="0" end="0"/>
                                            </p:txEl>
                                          </p:spTgt>
                                        </p:tgtEl>
                                        <p:attrNameLst>
                                          <p:attrName>style.visibility</p:attrName>
                                        </p:attrNameLst>
                                      </p:cBhvr>
                                      <p:to>
                                        <p:strVal val="visible"/>
                                      </p:to>
                                    </p:set>
                                    <p:animEffect transition="in" filter="wipe(left)">
                                      <p:cBhvr>
                                        <p:cTn id="41" dur="500"/>
                                        <p:tgtEl>
                                          <p:spTgt spid="2770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79">
                                            <p:txEl>
                                              <p:pRg st="0" end="0"/>
                                            </p:txEl>
                                          </p:spTgt>
                                        </p:tgtEl>
                                        <p:attrNameLst>
                                          <p:attrName>style.visibility</p:attrName>
                                        </p:attrNameLst>
                                      </p:cBhvr>
                                      <p:to>
                                        <p:strVal val="visible"/>
                                      </p:to>
                                    </p:set>
                                    <p:animEffect transition="in" filter="wipe(left)">
                                      <p:cBhvr>
                                        <p:cTn id="46" dur="500"/>
                                        <p:tgtEl>
                                          <p:spTgt spid="2767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79">
                                            <p:txEl>
                                              <p:pRg st="1" end="1"/>
                                            </p:txEl>
                                          </p:spTgt>
                                        </p:tgtEl>
                                        <p:attrNameLst>
                                          <p:attrName>style.visibility</p:attrName>
                                        </p:attrNameLst>
                                      </p:cBhvr>
                                      <p:to>
                                        <p:strVal val="visible"/>
                                      </p:to>
                                    </p:set>
                                    <p:animEffect transition="in" filter="wipe(left)">
                                      <p:cBhvr>
                                        <p:cTn id="51" dur="500"/>
                                        <p:tgtEl>
                                          <p:spTgt spid="27679">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679">
                                            <p:txEl>
                                              <p:pRg st="2" end="2"/>
                                            </p:txEl>
                                          </p:spTgt>
                                        </p:tgtEl>
                                        <p:attrNameLst>
                                          <p:attrName>style.visibility</p:attrName>
                                        </p:attrNameLst>
                                      </p:cBhvr>
                                      <p:to>
                                        <p:strVal val="visible"/>
                                      </p:to>
                                    </p:set>
                                    <p:animEffect transition="in" filter="wipe(left)">
                                      <p:cBhvr>
                                        <p:cTn id="56" dur="500"/>
                                        <p:tgtEl>
                                          <p:spTgt spid="27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build="p"/>
      <p:bldP spid="27691" grpId="0" animBg="1"/>
      <p:bldP spid="27692" grpId="0" animBg="1"/>
      <p:bldP spid="27693" grpId="0" animBg="1"/>
      <p:bldP spid="27694" grpId="0" animBg="1"/>
      <p:bldP spid="27699" grpId="0" animBg="1"/>
      <p:bldP spid="27700" grpId="0" animBg="1"/>
      <p:bldP spid="27702" grpId="0" animBg="1"/>
      <p:bldP spid="27704" grpId="0" build="p" advAuto="100000000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4294967295"/>
          </p:nvPr>
        </p:nvSpPr>
        <p:spPr>
          <a:xfrm>
            <a:off x="983432" y="44624"/>
            <a:ext cx="8839200" cy="647700"/>
          </a:xfrm>
        </p:spPr>
        <p:txBody>
          <a:bodyPr/>
          <a:lstStyle/>
          <a:p>
            <a:pPr eaLnBrk="1" hangingPunct="1">
              <a:buFont typeface="Wingdings" panose="05000000000000000000" pitchFamily="2" charset="2"/>
              <a:buNone/>
              <a:defRPr/>
            </a:pPr>
            <a:r>
              <a:rPr kumimoji="1" lang="zh-CN" altLang="en-US" sz="3600" b="1" dirty="0">
                <a:solidFill>
                  <a:srgbClr val="0000FF"/>
                </a:solidFill>
                <a:latin typeface="Times New Roman" panose="02020603050405020304" pitchFamily="18" charset="0"/>
              </a:rPr>
              <a:t>图广度优先搜索算法</a:t>
            </a:r>
            <a:endParaRPr kumimoji="1" lang="zh-CN" altLang="en-US" sz="2800" b="1" dirty="0">
              <a:solidFill>
                <a:srgbClr val="0000FF"/>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a:solidFill>
                <a:srgbClr val="0000FF"/>
              </a:solidFill>
              <a:latin typeface="Times New Roman" panose="02020603050405020304" pitchFamily="18" charset="0"/>
            </a:endParaRPr>
          </a:p>
        </p:txBody>
      </p:sp>
      <p:sp>
        <p:nvSpPr>
          <p:cNvPr id="124931" name="Text Box 2"/>
          <p:cNvSpPr txBox="1"/>
          <p:nvPr/>
        </p:nvSpPr>
        <p:spPr>
          <a:xfrm>
            <a:off x="1938213" y="908720"/>
            <a:ext cx="8261350" cy="6025752"/>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BFS (Graph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0</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false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取顶点号</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做已访问标记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Queue&lt;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Q</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顶点进队列</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实现分层访问</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Q.IsEmpty</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循环</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访问所有结点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Q.DeQueue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若未访问过</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进队列</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找顶点</a:t>
            </a:r>
            <a:r>
              <a:rPr lang="en-US" altLang="zh-CN" sz="1800" b="1"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外层循环，判队列空否</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911424" y="116632"/>
            <a:ext cx="7793038" cy="492125"/>
          </a:xfrm>
        </p:spPr>
        <p:txBody>
          <a:bodyPr>
            <a:normAutofit fontScale="90000"/>
          </a:bodyPr>
          <a:lstStyle/>
          <a:p>
            <a:pPr eaLnBrk="1" hangingPunct="1"/>
            <a:r>
              <a:rPr lang="zh-CN" altLang="en-US" dirty="0" smtClean="0">
                <a:solidFill>
                  <a:srgbClr val="0000FF"/>
                </a:solidFill>
              </a:rPr>
              <a:t>广度优先搜索算法分析</a:t>
            </a:r>
          </a:p>
        </p:txBody>
      </p:sp>
      <p:sp>
        <p:nvSpPr>
          <p:cNvPr id="144387" name="Rectangle 3"/>
          <p:cNvSpPr>
            <a:spLocks noGrp="1" noChangeArrowheads="1"/>
          </p:cNvSpPr>
          <p:nvPr>
            <p:ph type="body" idx="4294967295"/>
          </p:nvPr>
        </p:nvSpPr>
        <p:spPr>
          <a:xfrm>
            <a:off x="245988" y="1484313"/>
            <a:ext cx="8082260" cy="4114800"/>
          </a:xfrm>
        </p:spPr>
        <p:txBody>
          <a:bodyPr/>
          <a:lstStyle/>
          <a:p>
            <a:pPr eaLnBrk="1" hangingPunct="1">
              <a:spcBef>
                <a:spcPct val="0"/>
              </a:spcBef>
              <a:buClrTx/>
              <a:buSzTx/>
              <a:buFont typeface="Wingdings" panose="05000000000000000000" pitchFamily="2" charset="2"/>
              <a:buChar char="Ø"/>
              <a:defRPr/>
            </a:pPr>
            <a:r>
              <a:rPr kumimoji="1" lang="zh-CN" altLang="en-US" sz="2400" b="1" dirty="0"/>
              <a:t>每个顶点至多进一次队列</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遍历图的过程实质上是通过边或弧找邻接点的过程</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因此广度优先搜索遍历图的时间复杂度和深度优先搜索遍历相同，两者不同之处仅在于对顶点访问的顺序不同。 </a:t>
            </a:r>
          </a:p>
          <a:p>
            <a:pPr eaLnBrk="1" hangingPunct="1">
              <a:defRPr/>
            </a:pPr>
            <a:endParaRPr kumimoji="1" lang="zh-CN" altLang="en-US" sz="2400" dirty="0"/>
          </a:p>
        </p:txBody>
      </p:sp>
      <p:grpSp>
        <p:nvGrpSpPr>
          <p:cNvPr id="4" name="Group 41"/>
          <p:cNvGrpSpPr>
            <a:grpSpLocks/>
          </p:cNvGrpSpPr>
          <p:nvPr/>
        </p:nvGrpSpPr>
        <p:grpSpPr bwMode="auto">
          <a:xfrm>
            <a:off x="8412460" y="1673225"/>
            <a:ext cx="3732212" cy="3736975"/>
            <a:chOff x="0" y="0"/>
            <a:chExt cx="2351" cy="2354"/>
          </a:xfrm>
        </p:grpSpPr>
        <p:sp>
          <p:nvSpPr>
            <p:cNvPr id="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6"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4"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p:cNvGrpSpPr>
          <p:nvPr/>
        </p:nvGrpSpPr>
        <p:grpSpPr bwMode="auto">
          <a:xfrm>
            <a:off x="1055440" y="1117409"/>
            <a:ext cx="4038600" cy="3048000"/>
            <a:chOff x="1632" y="1872"/>
            <a:chExt cx="2544" cy="1920"/>
          </a:xfrm>
        </p:grpSpPr>
        <p:sp>
          <p:nvSpPr>
            <p:cNvPr id="6" name="Text Box 6"/>
            <p:cNvSpPr txBox="1">
              <a:spLocks noChangeArrowheads="1"/>
            </p:cNvSpPr>
            <p:nvPr/>
          </p:nvSpPr>
          <p:spPr bwMode="auto">
            <a:xfrm>
              <a:off x="3213" y="18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8</a:t>
              </a:r>
            </a:p>
          </p:txBody>
        </p:sp>
        <p:sp>
          <p:nvSpPr>
            <p:cNvPr id="7" name="Oval 7"/>
            <p:cNvSpPr>
              <a:spLocks noChangeArrowheads="1"/>
            </p:cNvSpPr>
            <p:nvPr/>
          </p:nvSpPr>
          <p:spPr bwMode="auto">
            <a:xfrm>
              <a:off x="1738"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A</a:t>
              </a:r>
            </a:p>
          </p:txBody>
        </p:sp>
        <p:sp>
          <p:nvSpPr>
            <p:cNvPr id="8" name="Oval 8"/>
            <p:cNvSpPr>
              <a:spLocks noChangeArrowheads="1"/>
            </p:cNvSpPr>
            <p:nvPr/>
          </p:nvSpPr>
          <p:spPr bwMode="auto">
            <a:xfrm>
              <a:off x="2730"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D</a:t>
              </a:r>
            </a:p>
          </p:txBody>
        </p:sp>
        <p:sp>
          <p:nvSpPr>
            <p:cNvPr id="9" name="Oval 9"/>
            <p:cNvSpPr>
              <a:spLocks noChangeArrowheads="1"/>
            </p:cNvSpPr>
            <p:nvPr/>
          </p:nvSpPr>
          <p:spPr bwMode="auto">
            <a:xfrm>
              <a:off x="3721"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G</a:t>
              </a:r>
            </a:p>
          </p:txBody>
        </p:sp>
        <p:sp>
          <p:nvSpPr>
            <p:cNvPr id="10" name="Line 10"/>
            <p:cNvSpPr>
              <a:spLocks noChangeShapeType="1"/>
            </p:cNvSpPr>
            <p:nvPr/>
          </p:nvSpPr>
          <p:spPr bwMode="auto">
            <a:xfrm>
              <a:off x="2000" y="2083"/>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2994" y="2090"/>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Oval 12"/>
            <p:cNvSpPr>
              <a:spLocks noChangeArrowheads="1"/>
            </p:cNvSpPr>
            <p:nvPr/>
          </p:nvSpPr>
          <p:spPr bwMode="auto">
            <a:xfrm>
              <a:off x="1764"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B</a:t>
              </a:r>
            </a:p>
          </p:txBody>
        </p:sp>
        <p:sp>
          <p:nvSpPr>
            <p:cNvPr id="13" name="Oval 13"/>
            <p:cNvSpPr>
              <a:spLocks noChangeArrowheads="1"/>
            </p:cNvSpPr>
            <p:nvPr/>
          </p:nvSpPr>
          <p:spPr bwMode="auto">
            <a:xfrm>
              <a:off x="2755"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E</a:t>
              </a:r>
            </a:p>
          </p:txBody>
        </p:sp>
        <p:sp>
          <p:nvSpPr>
            <p:cNvPr id="14" name="Oval 14"/>
            <p:cNvSpPr>
              <a:spLocks noChangeArrowheads="1"/>
            </p:cNvSpPr>
            <p:nvPr/>
          </p:nvSpPr>
          <p:spPr bwMode="auto">
            <a:xfrm>
              <a:off x="3747"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H</a:t>
              </a:r>
            </a:p>
          </p:txBody>
        </p:sp>
        <p:sp>
          <p:nvSpPr>
            <p:cNvPr id="15" name="Line 15"/>
            <p:cNvSpPr>
              <a:spLocks noChangeShapeType="1"/>
            </p:cNvSpPr>
            <p:nvPr/>
          </p:nvSpPr>
          <p:spPr bwMode="auto">
            <a:xfrm>
              <a:off x="2025" y="2781"/>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1876" y="2186"/>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874" y="2192"/>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18"/>
            <p:cNvSpPr>
              <a:spLocks noChangeArrowheads="1"/>
            </p:cNvSpPr>
            <p:nvPr/>
          </p:nvSpPr>
          <p:spPr bwMode="auto">
            <a:xfrm>
              <a:off x="1756"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C</a:t>
              </a:r>
            </a:p>
          </p:txBody>
        </p:sp>
        <p:sp>
          <p:nvSpPr>
            <p:cNvPr id="19" name="Oval 19"/>
            <p:cNvSpPr>
              <a:spLocks noChangeArrowheads="1"/>
            </p:cNvSpPr>
            <p:nvPr/>
          </p:nvSpPr>
          <p:spPr bwMode="auto">
            <a:xfrm>
              <a:off x="2748"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F</a:t>
              </a:r>
            </a:p>
          </p:txBody>
        </p:sp>
        <p:sp>
          <p:nvSpPr>
            <p:cNvPr id="20" name="Oval 20"/>
            <p:cNvSpPr>
              <a:spLocks noChangeArrowheads="1"/>
            </p:cNvSpPr>
            <p:nvPr/>
          </p:nvSpPr>
          <p:spPr bwMode="auto">
            <a:xfrm>
              <a:off x="3739"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I</a:t>
              </a:r>
            </a:p>
          </p:txBody>
        </p:sp>
        <p:sp>
          <p:nvSpPr>
            <p:cNvPr id="21" name="Line 21"/>
            <p:cNvSpPr>
              <a:spLocks noChangeShapeType="1"/>
            </p:cNvSpPr>
            <p:nvPr/>
          </p:nvSpPr>
          <p:spPr bwMode="auto">
            <a:xfrm>
              <a:off x="2018" y="3515"/>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1873" y="2891"/>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3871" y="2897"/>
              <a:ext cx="0" cy="47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3009" y="2155"/>
              <a:ext cx="763"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1964" y="2141"/>
              <a:ext cx="814"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832"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7"/>
            <p:cNvSpPr>
              <a:spLocks noChangeShapeType="1"/>
            </p:cNvSpPr>
            <p:nvPr/>
          </p:nvSpPr>
          <p:spPr bwMode="auto">
            <a:xfrm>
              <a:off x="182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8"/>
            <p:cNvSpPr>
              <a:spLocks noChangeShapeType="1"/>
            </p:cNvSpPr>
            <p:nvPr/>
          </p:nvSpPr>
          <p:spPr bwMode="auto">
            <a:xfrm>
              <a:off x="3823"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9"/>
            <p:cNvSpPr>
              <a:spLocks noChangeShapeType="1"/>
            </p:cNvSpPr>
            <p:nvPr/>
          </p:nvSpPr>
          <p:spPr bwMode="auto">
            <a:xfrm>
              <a:off x="381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rot="-5400000">
              <a:off x="2359" y="2567"/>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rot="-5400000">
              <a:off x="2354" y="3302"/>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2"/>
            <p:cNvSpPr>
              <a:spLocks noChangeShapeType="1"/>
            </p:cNvSpPr>
            <p:nvPr/>
          </p:nvSpPr>
          <p:spPr bwMode="auto">
            <a:xfrm rot="-7620602">
              <a:off x="3275" y="22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3"/>
            <p:cNvSpPr>
              <a:spLocks noChangeShapeType="1"/>
            </p:cNvSpPr>
            <p:nvPr/>
          </p:nvSpPr>
          <p:spPr bwMode="auto">
            <a:xfrm rot="-37812451">
              <a:off x="3326" y="18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34"/>
            <p:cNvSpPr txBox="1">
              <a:spLocks noChangeArrowheads="1"/>
            </p:cNvSpPr>
            <p:nvPr/>
          </p:nvSpPr>
          <p:spPr bwMode="auto">
            <a:xfrm>
              <a:off x="1636" y="227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a:t>
              </a:r>
            </a:p>
          </p:txBody>
        </p:sp>
        <p:sp>
          <p:nvSpPr>
            <p:cNvPr id="35" name="Text Box 35"/>
            <p:cNvSpPr txBox="1">
              <a:spLocks noChangeArrowheads="1"/>
            </p:cNvSpPr>
            <p:nvPr/>
          </p:nvSpPr>
          <p:spPr bwMode="auto">
            <a:xfrm>
              <a:off x="1632" y="3021"/>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2</a:t>
              </a:r>
            </a:p>
          </p:txBody>
        </p:sp>
        <p:sp>
          <p:nvSpPr>
            <p:cNvPr id="36" name="Text Box 36"/>
            <p:cNvSpPr txBox="1">
              <a:spLocks noChangeArrowheads="1"/>
            </p:cNvSpPr>
            <p:nvPr/>
          </p:nvSpPr>
          <p:spPr bwMode="auto">
            <a:xfrm>
              <a:off x="2191" y="326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3</a:t>
              </a:r>
            </a:p>
          </p:txBody>
        </p:sp>
        <p:sp>
          <p:nvSpPr>
            <p:cNvPr id="37" name="Text Box 37"/>
            <p:cNvSpPr txBox="1">
              <a:spLocks noChangeArrowheads="1"/>
            </p:cNvSpPr>
            <p:nvPr/>
          </p:nvSpPr>
          <p:spPr bwMode="auto">
            <a:xfrm>
              <a:off x="2208" y="2544"/>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6</a:t>
              </a:r>
            </a:p>
          </p:txBody>
        </p:sp>
        <p:sp>
          <p:nvSpPr>
            <p:cNvPr id="38" name="Text Box 38"/>
            <p:cNvSpPr txBox="1">
              <a:spLocks noChangeArrowheads="1"/>
            </p:cNvSpPr>
            <p:nvPr/>
          </p:nvSpPr>
          <p:spPr bwMode="auto">
            <a:xfrm>
              <a:off x="3111" y="22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7</a:t>
              </a:r>
            </a:p>
          </p:txBody>
        </p:sp>
        <p:sp>
          <p:nvSpPr>
            <p:cNvPr id="39" name="Text Box 39"/>
            <p:cNvSpPr txBox="1">
              <a:spLocks noChangeArrowheads="1"/>
            </p:cNvSpPr>
            <p:nvPr/>
          </p:nvSpPr>
          <p:spPr bwMode="auto">
            <a:xfrm>
              <a:off x="3600" y="2256"/>
              <a:ext cx="2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10</a:t>
              </a:r>
            </a:p>
          </p:txBody>
        </p:sp>
        <p:sp>
          <p:nvSpPr>
            <p:cNvPr id="40" name="Text Box 40"/>
            <p:cNvSpPr txBox="1">
              <a:spLocks noChangeArrowheads="1"/>
            </p:cNvSpPr>
            <p:nvPr/>
          </p:nvSpPr>
          <p:spPr bwMode="auto">
            <a:xfrm>
              <a:off x="3620"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t>11</a:t>
              </a:r>
            </a:p>
          </p:txBody>
        </p:sp>
        <p:sp>
          <p:nvSpPr>
            <p:cNvPr id="41" name="Line 41"/>
            <p:cNvSpPr>
              <a:spLocks noChangeShapeType="1"/>
            </p:cNvSpPr>
            <p:nvPr/>
          </p:nvSpPr>
          <p:spPr bwMode="auto">
            <a:xfrm rot="-37812451">
              <a:off x="2351" y="2676"/>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2"/>
            <p:cNvSpPr>
              <a:spLocks noChangeShapeType="1"/>
            </p:cNvSpPr>
            <p:nvPr/>
          </p:nvSpPr>
          <p:spPr bwMode="auto">
            <a:xfrm rot="-37812451">
              <a:off x="2345" y="3403"/>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3"/>
            <p:cNvSpPr>
              <a:spLocks noChangeShapeType="1"/>
            </p:cNvSpPr>
            <p:nvPr/>
          </p:nvSpPr>
          <p:spPr bwMode="auto">
            <a:xfrm rot="-53981528">
              <a:off x="3925" y="300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4"/>
            <p:cNvSpPr>
              <a:spLocks noChangeShapeType="1"/>
            </p:cNvSpPr>
            <p:nvPr/>
          </p:nvSpPr>
          <p:spPr bwMode="auto">
            <a:xfrm rot="-53981528">
              <a:off x="3925" y="225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5"/>
            <p:cNvSpPr>
              <a:spLocks noChangeShapeType="1"/>
            </p:cNvSpPr>
            <p:nvPr/>
          </p:nvSpPr>
          <p:spPr bwMode="auto">
            <a:xfrm rot="-53981528">
              <a:off x="1919" y="3007"/>
              <a:ext cx="1"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6"/>
            <p:cNvSpPr>
              <a:spLocks noChangeShapeType="1"/>
            </p:cNvSpPr>
            <p:nvPr/>
          </p:nvSpPr>
          <p:spPr bwMode="auto">
            <a:xfrm rot="-53981528">
              <a:off x="1927" y="2265"/>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7"/>
            <p:cNvSpPr>
              <a:spLocks noChangeShapeType="1"/>
            </p:cNvSpPr>
            <p:nvPr/>
          </p:nvSpPr>
          <p:spPr bwMode="auto">
            <a:xfrm rot="-70160984">
              <a:off x="3341" y="1970"/>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8"/>
            <p:cNvSpPr>
              <a:spLocks noChangeShapeType="1"/>
            </p:cNvSpPr>
            <p:nvPr/>
          </p:nvSpPr>
          <p:spPr bwMode="auto">
            <a:xfrm rot="-61802710">
              <a:off x="3325" y="2378"/>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Text Box 49"/>
            <p:cNvSpPr txBox="1">
              <a:spLocks noChangeArrowheads="1"/>
            </p:cNvSpPr>
            <p:nvPr/>
          </p:nvSpPr>
          <p:spPr bwMode="auto">
            <a:xfrm>
              <a:off x="2196" y="355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4</a:t>
              </a:r>
            </a:p>
          </p:txBody>
        </p:sp>
        <p:sp>
          <p:nvSpPr>
            <p:cNvPr id="50" name="Text Box 50"/>
            <p:cNvSpPr txBox="1">
              <a:spLocks noChangeArrowheads="1"/>
            </p:cNvSpPr>
            <p:nvPr/>
          </p:nvSpPr>
          <p:spPr bwMode="auto">
            <a:xfrm>
              <a:off x="2196" y="2832"/>
              <a:ext cx="34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15</a:t>
              </a:r>
            </a:p>
          </p:txBody>
        </p:sp>
        <p:sp>
          <p:nvSpPr>
            <p:cNvPr id="51" name="Text Box 51"/>
            <p:cNvSpPr txBox="1">
              <a:spLocks noChangeArrowheads="1"/>
            </p:cNvSpPr>
            <p:nvPr/>
          </p:nvSpPr>
          <p:spPr bwMode="auto">
            <a:xfrm>
              <a:off x="1891"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5</a:t>
              </a:r>
            </a:p>
          </p:txBody>
        </p:sp>
        <p:sp>
          <p:nvSpPr>
            <p:cNvPr id="52" name="Text Box 52"/>
            <p:cNvSpPr txBox="1">
              <a:spLocks noChangeArrowheads="1"/>
            </p:cNvSpPr>
            <p:nvPr/>
          </p:nvSpPr>
          <p:spPr bwMode="auto">
            <a:xfrm>
              <a:off x="3264" y="2512"/>
              <a:ext cx="3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14</a:t>
              </a:r>
            </a:p>
          </p:txBody>
        </p:sp>
        <p:sp>
          <p:nvSpPr>
            <p:cNvPr id="53" name="Text Box 53"/>
            <p:cNvSpPr txBox="1">
              <a:spLocks noChangeArrowheads="1"/>
            </p:cNvSpPr>
            <p:nvPr/>
          </p:nvSpPr>
          <p:spPr bwMode="auto">
            <a:xfrm>
              <a:off x="3213" y="211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9</a:t>
              </a:r>
            </a:p>
          </p:txBody>
        </p:sp>
        <p:sp>
          <p:nvSpPr>
            <p:cNvPr id="54" name="Text Box 54"/>
            <p:cNvSpPr txBox="1">
              <a:spLocks noChangeArrowheads="1"/>
            </p:cNvSpPr>
            <p:nvPr/>
          </p:nvSpPr>
          <p:spPr bwMode="auto">
            <a:xfrm>
              <a:off x="3888" y="2256"/>
              <a:ext cx="2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13</a:t>
              </a:r>
            </a:p>
          </p:txBody>
        </p:sp>
        <p:sp>
          <p:nvSpPr>
            <p:cNvPr id="55" name="Text Box 55"/>
            <p:cNvSpPr txBox="1">
              <a:spLocks noChangeArrowheads="1"/>
            </p:cNvSpPr>
            <p:nvPr/>
          </p:nvSpPr>
          <p:spPr bwMode="auto">
            <a:xfrm>
              <a:off x="3874" y="3072"/>
              <a:ext cx="3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12</a:t>
              </a:r>
            </a:p>
          </p:txBody>
        </p:sp>
        <p:sp>
          <p:nvSpPr>
            <p:cNvPr id="56" name="Text Box 56"/>
            <p:cNvSpPr txBox="1">
              <a:spLocks noChangeArrowheads="1"/>
            </p:cNvSpPr>
            <p:nvPr/>
          </p:nvSpPr>
          <p:spPr bwMode="auto">
            <a:xfrm>
              <a:off x="1891" y="2272"/>
              <a:ext cx="31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16</a:t>
              </a:r>
            </a:p>
          </p:txBody>
        </p:sp>
      </p:grpSp>
      <p:sp>
        <p:nvSpPr>
          <p:cNvPr id="57" name="Text Box 57"/>
          <p:cNvSpPr txBox="1">
            <a:spLocks noChangeArrowheads="1"/>
          </p:cNvSpPr>
          <p:nvPr/>
        </p:nvSpPr>
        <p:spPr bwMode="auto">
          <a:xfrm>
            <a:off x="964327" y="4868671"/>
            <a:ext cx="89297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solidFill>
                  <a:srgbClr val="6600FF"/>
                </a:solidFill>
              </a:rPr>
              <a:t>DFS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r>
              <a:rPr lang="en-US" altLang="zh-CN" sz="2800" dirty="0">
                <a:solidFill>
                  <a:srgbClr val="6600FF"/>
                </a:solidFill>
              </a:rPr>
              <a:t>BFS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endParaRPr lang="zh-CN" altLang="en-US" sz="2800" dirty="0">
              <a:solidFill>
                <a:srgbClr val="6600FF"/>
              </a:solidFill>
            </a:endParaRPr>
          </a:p>
        </p:txBody>
      </p:sp>
      <p:pic>
        <p:nvPicPr>
          <p:cNvPr id="58"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3"/>
          <p:cNvGrpSpPr>
            <a:grpSpLocks/>
          </p:cNvGrpSpPr>
          <p:nvPr/>
        </p:nvGrpSpPr>
        <p:grpSpPr bwMode="auto">
          <a:xfrm>
            <a:off x="7162800" y="1207573"/>
            <a:ext cx="3276600" cy="2990850"/>
            <a:chOff x="154" y="122"/>
            <a:chExt cx="1430" cy="966"/>
          </a:xfrm>
        </p:grpSpPr>
        <p:sp>
          <p:nvSpPr>
            <p:cNvPr id="60"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63"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66"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69"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72"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75"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78"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81"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2"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93"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94"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95"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96"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97"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98"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9"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00"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01"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spTree>
    <p:extLst>
      <p:ext uri="{BB962C8B-B14F-4D97-AF65-F5344CB8AC3E}">
        <p14:creationId xmlns:p14="http://schemas.microsoft.com/office/powerpoint/2010/main" val="359332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anim calcmode="lin" valueType="num">
                                      <p:cBhvr>
                                        <p:cTn id="13" dur="500" fill="hold"/>
                                        <p:tgtEl>
                                          <p:spTgt spid="59"/>
                                        </p:tgtEl>
                                        <p:attrNameLst>
                                          <p:attrName>ppt_x</p:attrName>
                                        </p:attrNameLst>
                                      </p:cBhvr>
                                      <p:tavLst>
                                        <p:tav tm="0">
                                          <p:val>
                                            <p:strVal val="#ppt_x"/>
                                          </p:val>
                                        </p:tav>
                                        <p:tav tm="100000">
                                          <p:val>
                                            <p:strVal val="#ppt_x"/>
                                          </p:val>
                                        </p:tav>
                                      </p:tavLst>
                                    </p:anim>
                                    <p:anim calcmode="lin" valueType="num">
                                      <p:cBhvr>
                                        <p:cTn id="14"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9" name="Group 3"/>
          <p:cNvGrpSpPr>
            <a:grpSpLocks/>
          </p:cNvGrpSpPr>
          <p:nvPr/>
        </p:nvGrpSpPr>
        <p:grpSpPr bwMode="auto">
          <a:xfrm>
            <a:off x="4662115" y="3920804"/>
            <a:ext cx="3276600" cy="2820564"/>
            <a:chOff x="154" y="122"/>
            <a:chExt cx="1430" cy="911"/>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dirty="0">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grpSp>
      <p:grpSp>
        <p:nvGrpSpPr>
          <p:cNvPr id="111620" name="Group 250"/>
          <p:cNvGrpSpPr>
            <a:grpSpLocks/>
          </p:cNvGrpSpPr>
          <p:nvPr/>
        </p:nvGrpSpPr>
        <p:grpSpPr bwMode="auto">
          <a:xfrm>
            <a:off x="6816650" y="705370"/>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1127448" y="665410"/>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727751" y="746645"/>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Tree>
    <p:extLst>
      <p:ext uri="{BB962C8B-B14F-4D97-AF65-F5344CB8AC3E}">
        <p14:creationId xmlns:p14="http://schemas.microsoft.com/office/powerpoint/2010/main" val="26208760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7" name="椭圆 5"/>
          <p:cNvSpPr/>
          <p:nvPr/>
        </p:nvSpPr>
        <p:spPr bwMode="auto">
          <a:xfrm>
            <a:off x="6600825" y="20605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eaLnBrk="1" hangingPunct="1">
              <a:buFont typeface="Arial" panose="020B0604020202020204" pitchFamily="34" charset="0"/>
              <a:buNone/>
              <a:defRPr/>
            </a:pPr>
            <a:endParaRPr lang="zh-CN" altLang="en-US">
              <a:latin typeface="+mn-lt"/>
              <a:ea typeface="+mn-ea"/>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4508" y="4869161"/>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p:cNvGrpSpPr>
            <a:grpSpLocks/>
          </p:cNvGrpSpPr>
          <p:nvPr/>
        </p:nvGrpSpPr>
        <p:grpSpPr bwMode="auto">
          <a:xfrm>
            <a:off x="8336757" y="2322028"/>
            <a:ext cx="1600200" cy="1120775"/>
            <a:chOff x="2688" y="3336"/>
            <a:chExt cx="1008" cy="706"/>
          </a:xfrm>
        </p:grpSpPr>
        <p:sp>
          <p:nvSpPr>
            <p:cNvPr id="11"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0"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1"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2"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3"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4"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5"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767408" y="92453"/>
            <a:ext cx="7793038" cy="593725"/>
          </a:xfrm>
        </p:spPr>
        <p:txBody>
          <a:bodyPr>
            <a:normAutofit fontScale="90000"/>
          </a:bodyPr>
          <a:lstStyle/>
          <a:p>
            <a:pPr eaLnBrk="1" hangingPunct="1"/>
            <a:r>
              <a:rPr lang="zh-CN" altLang="en-US" b="1" dirty="0" smtClean="0">
                <a:solidFill>
                  <a:srgbClr val="0000FF"/>
                </a:solidFill>
              </a:rPr>
              <a:t>上堂课要点回顾</a:t>
            </a:r>
          </a:p>
        </p:txBody>
      </p:sp>
      <p:sp>
        <p:nvSpPr>
          <p:cNvPr id="103427" name="Rectangle 3"/>
          <p:cNvSpPr txBox="1"/>
          <p:nvPr/>
        </p:nvSpPr>
        <p:spPr>
          <a:xfrm>
            <a:off x="1949450" y="1124744"/>
            <a:ext cx="7772400" cy="466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defRPr/>
            </a:pPr>
            <a:r>
              <a:rPr lang="zh-CN" altLang="en-US" b="1" noProof="1">
                <a:ea typeface="宋体" panose="02010600030101010101" pitchFamily="2" charset="-122"/>
              </a:rPr>
              <a:t>图的基本概念与抽象数据类型定义</a:t>
            </a:r>
            <a:endParaRPr lang="en-US" altLang="zh-CN" b="1" noProof="1">
              <a:ea typeface="宋体" panose="02010600030101010101" pitchFamily="2" charset="-122"/>
            </a:endParaRPr>
          </a:p>
          <a:p>
            <a:pPr lvl="1">
              <a:spcBef>
                <a:spcPct val="0"/>
              </a:spcBef>
              <a:defRPr/>
            </a:pPr>
            <a:r>
              <a:rPr lang="zh-CN" altLang="en-US" b="1" noProof="1">
                <a:ea typeface="宋体" panose="02010600030101010101" pitchFamily="2" charset="-122"/>
              </a:rPr>
              <a:t>连通图、连通分量、生成树</a:t>
            </a:r>
            <a:endParaRPr lang="en-US" altLang="zh-CN" b="1" noProof="1">
              <a:ea typeface="宋体" panose="02010600030101010101" pitchFamily="2" charset="-122"/>
            </a:endParaRPr>
          </a:p>
          <a:p>
            <a:pPr lvl="1">
              <a:spcBef>
                <a:spcPct val="0"/>
              </a:spcBef>
              <a:defRPr/>
            </a:pPr>
            <a:endParaRPr lang="en-US" altLang="zh-CN"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图的设计与实现</a:t>
            </a: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图的遍历：</a:t>
            </a:r>
            <a:r>
              <a:rPr lang="en-US" altLang="zh-CN" sz="3200" b="1" noProof="1">
                <a:ea typeface="宋体" panose="02010600030101010101" pitchFamily="2" charset="-122"/>
              </a:rPr>
              <a:t>DFS</a:t>
            </a:r>
            <a:r>
              <a:rPr lang="zh-CN" altLang="en-US" sz="3200" b="1" noProof="1">
                <a:ea typeface="宋体" panose="02010600030101010101" pitchFamily="2" charset="-122"/>
              </a:rPr>
              <a:t>，</a:t>
            </a:r>
            <a:r>
              <a:rPr lang="en-US" altLang="zh-CN" sz="3200" b="1" noProof="1">
                <a:ea typeface="宋体" panose="02010600030101010101" pitchFamily="2" charset="-122"/>
              </a:rPr>
              <a:t>BFS</a:t>
            </a:r>
          </a:p>
        </p:txBody>
      </p:sp>
      <p:grpSp>
        <p:nvGrpSpPr>
          <p:cNvPr id="75780" name="Group 4"/>
          <p:cNvGrpSpPr>
            <a:grpSpLocks/>
          </p:cNvGrpSpPr>
          <p:nvPr/>
        </p:nvGrpSpPr>
        <p:grpSpPr bwMode="auto">
          <a:xfrm>
            <a:off x="2342009" y="3140968"/>
            <a:ext cx="1800225" cy="2736850"/>
            <a:chOff x="0" y="0"/>
            <a:chExt cx="1350" cy="2208"/>
          </a:xfrm>
        </p:grpSpPr>
        <p:sp>
          <p:nvSpPr>
            <p:cNvPr id="10347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75824" name="Group 6"/>
            <p:cNvGrpSpPr>
              <a:grpSpLocks/>
            </p:cNvGrpSpPr>
            <p:nvPr/>
          </p:nvGrpSpPr>
          <p:grpSpPr bwMode="auto">
            <a:xfrm>
              <a:off x="368" y="0"/>
              <a:ext cx="336" cy="353"/>
              <a:chOff x="0" y="0"/>
              <a:chExt cx="360" cy="349"/>
            </a:xfrm>
          </p:grpSpPr>
          <p:sp>
            <p:nvSpPr>
              <p:cNvPr id="10348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75825"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75826" name="Group 10"/>
            <p:cNvGrpSpPr>
              <a:grpSpLocks/>
            </p:cNvGrpSpPr>
            <p:nvPr/>
          </p:nvGrpSpPr>
          <p:grpSpPr bwMode="auto">
            <a:xfrm>
              <a:off x="336" y="1865"/>
              <a:ext cx="443" cy="343"/>
              <a:chOff x="0" y="0"/>
              <a:chExt cx="475" cy="339"/>
            </a:xfrm>
          </p:grpSpPr>
          <p:sp>
            <p:nvSpPr>
              <p:cNvPr id="10348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75827" name="Group 13"/>
            <p:cNvGrpSpPr>
              <a:grpSpLocks/>
            </p:cNvGrpSpPr>
            <p:nvPr/>
          </p:nvGrpSpPr>
          <p:grpSpPr bwMode="auto">
            <a:xfrm>
              <a:off x="336" y="919"/>
              <a:ext cx="443" cy="343"/>
              <a:chOff x="0" y="0"/>
              <a:chExt cx="475" cy="339"/>
            </a:xfrm>
          </p:grpSpPr>
          <p:sp>
            <p:nvSpPr>
              <p:cNvPr id="10347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75828"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347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75781" name="组合 87"/>
          <p:cNvGrpSpPr>
            <a:grpSpLocks/>
          </p:cNvGrpSpPr>
          <p:nvPr/>
        </p:nvGrpSpPr>
        <p:grpSpPr bwMode="auto">
          <a:xfrm>
            <a:off x="3959671" y="3212405"/>
            <a:ext cx="2952750" cy="2566988"/>
            <a:chOff x="0" y="0"/>
            <a:chExt cx="2952328" cy="2808312"/>
          </a:xfrm>
        </p:grpSpPr>
        <p:sp>
          <p:nvSpPr>
            <p:cNvPr id="103469"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75822"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1338"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782" name="组合 86"/>
          <p:cNvGrpSpPr>
            <a:grpSpLocks/>
          </p:cNvGrpSpPr>
          <p:nvPr/>
        </p:nvGrpSpPr>
        <p:grpSpPr bwMode="auto">
          <a:xfrm>
            <a:off x="6964808" y="3247331"/>
            <a:ext cx="3595688" cy="2335213"/>
            <a:chOff x="0" y="0"/>
            <a:chExt cx="3752799" cy="2572245"/>
          </a:xfrm>
        </p:grpSpPr>
        <p:sp>
          <p:nvSpPr>
            <p:cNvPr id="10343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75784" name="组合 63"/>
            <p:cNvGrpSpPr>
              <a:grpSpLocks/>
            </p:cNvGrpSpPr>
            <p:nvPr/>
          </p:nvGrpSpPr>
          <p:grpSpPr bwMode="auto">
            <a:xfrm>
              <a:off x="0" y="694142"/>
              <a:ext cx="3608784" cy="1582730"/>
              <a:chOff x="0" y="0"/>
              <a:chExt cx="5394320" cy="1738313"/>
            </a:xfrm>
          </p:grpSpPr>
          <p:grpSp>
            <p:nvGrpSpPr>
              <p:cNvPr id="75785" name="Group 80"/>
              <p:cNvGrpSpPr>
                <a:grpSpLocks/>
              </p:cNvGrpSpPr>
              <p:nvPr/>
            </p:nvGrpSpPr>
            <p:grpSpPr bwMode="auto">
              <a:xfrm>
                <a:off x="1279524" y="0"/>
                <a:ext cx="2168525" cy="544513"/>
                <a:chOff x="0" y="0"/>
                <a:chExt cx="1366" cy="343"/>
              </a:xfrm>
            </p:grpSpPr>
            <p:grpSp>
              <p:nvGrpSpPr>
                <p:cNvPr id="75814" name="Group 19"/>
                <p:cNvGrpSpPr>
                  <a:grpSpLocks/>
                </p:cNvGrpSpPr>
                <p:nvPr/>
              </p:nvGrpSpPr>
              <p:grpSpPr bwMode="auto">
                <a:xfrm>
                  <a:off x="613" y="0"/>
                  <a:ext cx="753" cy="343"/>
                  <a:chOff x="0" y="0"/>
                  <a:chExt cx="915" cy="312"/>
                </a:xfrm>
              </p:grpSpPr>
              <p:sp>
                <p:nvSpPr>
                  <p:cNvPr id="75816"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9"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15"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6" name="Group 81"/>
              <p:cNvGrpSpPr>
                <a:grpSpLocks/>
              </p:cNvGrpSpPr>
              <p:nvPr/>
            </p:nvGrpSpPr>
            <p:grpSpPr bwMode="auto">
              <a:xfrm>
                <a:off x="1279524" y="642937"/>
                <a:ext cx="2168525" cy="560388"/>
                <a:chOff x="0" y="0"/>
                <a:chExt cx="1366" cy="353"/>
              </a:xfrm>
            </p:grpSpPr>
            <p:grpSp>
              <p:nvGrpSpPr>
                <p:cNvPr id="75807" name="Group 26"/>
                <p:cNvGrpSpPr>
                  <a:grpSpLocks/>
                </p:cNvGrpSpPr>
                <p:nvPr/>
              </p:nvGrpSpPr>
              <p:grpSpPr bwMode="auto">
                <a:xfrm>
                  <a:off x="613" y="0"/>
                  <a:ext cx="753" cy="353"/>
                  <a:chOff x="0" y="0"/>
                  <a:chExt cx="915" cy="321"/>
                </a:xfrm>
              </p:grpSpPr>
              <p:sp>
                <p:nvSpPr>
                  <p:cNvPr id="75809"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08"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7" name="Group 79"/>
              <p:cNvGrpSpPr>
                <a:grpSpLocks/>
              </p:cNvGrpSpPr>
              <p:nvPr/>
            </p:nvGrpSpPr>
            <p:grpSpPr bwMode="auto">
              <a:xfrm>
                <a:off x="0" y="50800"/>
                <a:ext cx="1592264" cy="1687513"/>
                <a:chOff x="0" y="0"/>
                <a:chExt cx="1003" cy="1063"/>
              </a:xfrm>
            </p:grpSpPr>
            <p:sp>
              <p:nvSpPr>
                <p:cNvPr id="75799"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0"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1"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75788" name="Group 82"/>
              <p:cNvGrpSpPr>
                <a:grpSpLocks/>
              </p:cNvGrpSpPr>
              <p:nvPr/>
            </p:nvGrpSpPr>
            <p:grpSpPr bwMode="auto">
              <a:xfrm>
                <a:off x="3159124" y="644525"/>
                <a:ext cx="2154238" cy="530225"/>
                <a:chOff x="0" y="0"/>
                <a:chExt cx="1357" cy="334"/>
              </a:xfrm>
            </p:grpSpPr>
            <p:sp>
              <p:nvSpPr>
                <p:cNvPr id="75793"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3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0344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
        <p:nvSpPr>
          <p:cNvPr id="2" name="文本框 1"/>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9547219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5382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8351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椭圆 5"/>
          <p:cNvSpPr/>
          <p:nvPr/>
        </p:nvSpPr>
        <p:spPr>
          <a:xfrm>
            <a:off x="6672263" y="2351089"/>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9224" name="椭圆 5"/>
          <p:cNvSpPr/>
          <p:nvPr/>
        </p:nvSpPr>
        <p:spPr>
          <a:xfrm>
            <a:off x="6643562" y="5100638"/>
            <a:ext cx="3737100" cy="1047750"/>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106504" name="TextBox 13"/>
          <p:cNvSpPr txBox="1"/>
          <p:nvPr/>
        </p:nvSpPr>
        <p:spPr>
          <a:xfrm>
            <a:off x="6960096" y="5229200"/>
            <a:ext cx="3420567"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1——</a:t>
            </a:r>
            <a:r>
              <a:rPr lang="zh-CN" altLang="en-US" sz="2000" b="1" i="1" noProof="1">
                <a:solidFill>
                  <a:srgbClr val="000000"/>
                </a:solidFill>
                <a:latin typeface="Times New Roman" panose="02020603050405020304" pitchFamily="18" charset="0"/>
                <a:ea typeface="宋体" panose="02010600030101010101" pitchFamily="2" charset="-122"/>
              </a:rPr>
              <a:t>最小生成树</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2——</a:t>
            </a:r>
            <a:r>
              <a:rPr lang="zh-CN" altLang="en-US" sz="2000" b="1" i="1" noProof="1">
                <a:solidFill>
                  <a:srgbClr val="000000"/>
                </a:solidFill>
                <a:latin typeface="Times New Roman" panose="02020603050405020304" pitchFamily="18" charset="0"/>
                <a:ea typeface="宋体" panose="02010600030101010101" pitchFamily="2" charset="-122"/>
              </a:rPr>
              <a:t>最短路径</a:t>
            </a:r>
          </a:p>
        </p:txBody>
      </p:sp>
    </p:spTree>
    <p:extLst>
      <p:ext uri="{BB962C8B-B14F-4D97-AF65-F5344CB8AC3E}">
        <p14:creationId xmlns:p14="http://schemas.microsoft.com/office/powerpoint/2010/main" val="3502357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9224"/>
                                        </p:tgtEl>
                                        <p:attrNameLst>
                                          <p:attrName>style.visibility</p:attrName>
                                        </p:attrNameLst>
                                      </p:cBhvr>
                                      <p:to>
                                        <p:strVal val="visible"/>
                                      </p:to>
                                    </p:set>
                                    <p:animEffect transition="in" filter="wipe(down)">
                                      <p:cBhvr>
                                        <p:cTn id="10"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924537" y="835584"/>
            <a:ext cx="8382000" cy="762000"/>
          </a:xfrm>
        </p:spPr>
        <p:txBody>
          <a:bodyPr/>
          <a:lstStyle/>
          <a:p>
            <a:pPr eaLnBrk="1" hangingPunct="1">
              <a:defRPr/>
            </a:pPr>
            <a:r>
              <a:rPr kumimoji="1" lang="zh-CN" altLang="en-US" b="1" dirty="0" smtClean="0">
                <a:latin typeface="Times New Roman" panose="02020603050405020304" pitchFamily="18" charset="0"/>
              </a:rPr>
              <a:t>生成树</a:t>
            </a:r>
            <a:r>
              <a:rPr kumimoji="1" lang="zh-CN" altLang="en-US" b="1" dirty="0" smtClean="0"/>
              <a:t> </a:t>
            </a:r>
            <a:r>
              <a:rPr kumimoji="1" lang="zh-CN" altLang="en-US" b="1" dirty="0" smtClean="0">
                <a:latin typeface="Times New Roman" panose="02020603050405020304" pitchFamily="18" charset="0"/>
              </a:rPr>
              <a:t>（</a:t>
            </a:r>
            <a:r>
              <a:rPr kumimoji="1" lang="en-US" altLang="zh-CN" b="1" dirty="0" smtClean="0">
                <a:latin typeface="Times New Roman" panose="02020603050405020304" pitchFamily="18" charset="0"/>
              </a:rPr>
              <a:t>Spanning Tree, ST</a:t>
            </a:r>
            <a:r>
              <a:rPr kumimoji="1" lang="zh-CN" altLang="en-US" b="1" dirty="0" smtClean="0">
                <a:latin typeface="Times New Roman" panose="02020603050405020304" pitchFamily="18" charset="0"/>
              </a:rPr>
              <a:t>）</a:t>
            </a:r>
          </a:p>
        </p:txBody>
      </p:sp>
      <p:sp>
        <p:nvSpPr>
          <p:cNvPr id="93187" name="Rectangle 150"/>
          <p:cNvSpPr>
            <a:spLocks noGrp="1" noChangeArrowheads="1"/>
          </p:cNvSpPr>
          <p:nvPr>
            <p:ph type="title" idx="4294967295"/>
          </p:nvPr>
        </p:nvSpPr>
        <p:spPr>
          <a:xfrm>
            <a:off x="1003853" y="24607"/>
            <a:ext cx="60960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8.4  </a:t>
            </a:r>
            <a:r>
              <a:rPr lang="zh-CN" altLang="en-US" b="1" dirty="0" smtClean="0">
                <a:solidFill>
                  <a:srgbClr val="0000FF"/>
                </a:solidFill>
                <a:latin typeface="华文行楷" panose="02010800040101010101" pitchFamily="2" charset="-122"/>
                <a:ea typeface="华文行楷" panose="02010800040101010101" pitchFamily="2" charset="-122"/>
              </a:rPr>
              <a:t>最小生成树</a:t>
            </a:r>
          </a:p>
        </p:txBody>
      </p:sp>
      <p:grpSp>
        <p:nvGrpSpPr>
          <p:cNvPr id="93188" name="Group 62"/>
          <p:cNvGrpSpPr>
            <a:grpSpLocks/>
          </p:cNvGrpSpPr>
          <p:nvPr/>
        </p:nvGrpSpPr>
        <p:grpSpPr bwMode="auto">
          <a:xfrm>
            <a:off x="1752601" y="1563689"/>
            <a:ext cx="3732213" cy="3736975"/>
            <a:chOff x="0" y="0"/>
            <a:chExt cx="2351" cy="2354"/>
          </a:xfrm>
        </p:grpSpPr>
        <p:sp>
          <p:nvSpPr>
            <p:cNvPr id="132156" name="Text Box 63"/>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57" name="Oval 64"/>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58" name="Text Box 65"/>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59" name="Oval 66"/>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0" name="Text Box 67"/>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61" name="Oval 68"/>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2" name="Oval 69"/>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3" name="Text Box 70"/>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64" name="Oval 71"/>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5" name="Text Box 72"/>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66" name="Text Box 73"/>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55" name="Line 74"/>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6" name="Line 75"/>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7" name="Line 76"/>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8" name="Line 77"/>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1" name="Oval 78"/>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2" name="Oval 79"/>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3" name="Text Box 80"/>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74" name="Text Box 81"/>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63" name="Line 82"/>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4" name="Line 83"/>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7" name="Oval 84"/>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66" name="Line 85"/>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7" name="Line 86"/>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8" name="Line 87"/>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9" name="Line 88"/>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82" name="Text Box 89"/>
            <p:cNvSpPr txBox="1"/>
            <p:nvPr/>
          </p:nvSpPr>
          <p:spPr>
            <a:xfrm>
              <a:off x="488" y="1810"/>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endParaRPr lang="en-US" altLang="zh-CN" sz="2800" b="1" baseline="-25000" noProof="1">
                <a:latin typeface="Times New Roman" panose="02020603050405020304" pitchFamily="18" charset="0"/>
                <a:ea typeface="宋体" panose="02010600030101010101" pitchFamily="2" charset="-122"/>
              </a:endParaRPr>
            </a:p>
          </p:txBody>
        </p:sp>
      </p:grpSp>
      <p:grpSp>
        <p:nvGrpSpPr>
          <p:cNvPr id="35871" name="Group 121"/>
          <p:cNvGrpSpPr>
            <a:grpSpLocks/>
          </p:cNvGrpSpPr>
          <p:nvPr/>
        </p:nvGrpSpPr>
        <p:grpSpPr bwMode="auto">
          <a:xfrm>
            <a:off x="7164389" y="-47625"/>
            <a:ext cx="3348037" cy="3405188"/>
            <a:chOff x="0" y="0"/>
            <a:chExt cx="2351" cy="2354"/>
          </a:xfrm>
        </p:grpSpPr>
        <p:sp>
          <p:nvSpPr>
            <p:cNvPr id="132133" name="Text Box 91"/>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34" name="Oval 92"/>
            <p:cNvSpPr/>
            <p:nvPr/>
          </p:nvSpPr>
          <p:spPr>
            <a:xfrm>
              <a:off x="1037" y="37"/>
              <a:ext cx="290"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5" name="Text Box 93"/>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36" name="Oval 94"/>
            <p:cNvSpPr/>
            <p:nvPr/>
          </p:nvSpPr>
          <p:spPr>
            <a:xfrm>
              <a:off x="375" y="635"/>
              <a:ext cx="291"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7" name="Text Box 95"/>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38" name="Oval 96"/>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9" name="Oval 97"/>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0" name="Text Box 98"/>
            <p:cNvSpPr txBox="1"/>
            <p:nvPr/>
          </p:nvSpPr>
          <p:spPr>
            <a:xfrm>
              <a:off x="1667" y="623"/>
              <a:ext cx="437"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41" name="Oval 99"/>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2" name="Text Box 100"/>
            <p:cNvSpPr txBox="1"/>
            <p:nvPr/>
          </p:nvSpPr>
          <p:spPr>
            <a:xfrm>
              <a:off x="36" y="1149"/>
              <a:ext cx="387"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43" name="Text Box 101"/>
            <p:cNvSpPr txBox="1"/>
            <p:nvPr/>
          </p:nvSpPr>
          <p:spPr>
            <a:xfrm>
              <a:off x="832" y="1170"/>
              <a:ext cx="359" cy="3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32" name="Line 102"/>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3" name="Line 104"/>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Oval 106"/>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7" name="Oval 107"/>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8" name="Text Box 108"/>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49" name="Text Box 109"/>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38" name="Line 110"/>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9" name="Line 111"/>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52" name="Oval 112"/>
            <p:cNvSpPr/>
            <p:nvPr/>
          </p:nvSpPr>
          <p:spPr>
            <a:xfrm>
              <a:off x="1037" y="2003"/>
              <a:ext cx="290"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41" name="Line 113"/>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2" name="Line 114"/>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3" name="Line 115"/>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95" name="Text Box 120"/>
          <p:cNvSpPr txBox="1"/>
          <p:nvPr/>
        </p:nvSpPr>
        <p:spPr>
          <a:xfrm>
            <a:off x="1558925" y="5643564"/>
            <a:ext cx="7010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顶点集 </a:t>
            </a:r>
            <a:r>
              <a:rPr lang="en-US" altLang="zh-CN" sz="2800" b="1" noProof="1">
                <a:solidFill>
                  <a:srgbClr val="0000FF"/>
                </a:solidFill>
                <a:latin typeface="Times New Roman" panose="02020603050405020304" pitchFamily="18" charset="0"/>
                <a:ea typeface="宋体" panose="02010600030101010101" pitchFamily="2" charset="-122"/>
              </a:rPr>
              <a:t>V(ST)=V(G),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n</a:t>
            </a:r>
            <a:r>
              <a:rPr lang="zh-CN" altLang="en-US" sz="2800" b="1" noProof="1">
                <a:solidFill>
                  <a:srgbClr val="0000FF"/>
                </a:solidFill>
                <a:latin typeface="Times New Roman" panose="02020603050405020304" pitchFamily="18" charset="0"/>
                <a:ea typeface="宋体" panose="02010600030101010101" pitchFamily="2" charset="-122"/>
              </a:rPr>
              <a:t>个顶点</a:t>
            </a:r>
          </a:p>
          <a:p>
            <a:pPr marL="0" indent="0">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边集 </a:t>
            </a:r>
            <a:r>
              <a:rPr lang="en-US" altLang="zh-CN" sz="2800" b="1" noProof="1">
                <a:solidFill>
                  <a:srgbClr val="0000FF"/>
                </a:solidFill>
                <a:latin typeface="Times New Roman" panose="02020603050405020304" pitchFamily="18" charset="0"/>
                <a:ea typeface="宋体" panose="02010600030101010101" pitchFamily="2" charset="-122"/>
              </a:rPr>
              <a:t>E(ST)</a:t>
            </a:r>
            <a:r>
              <a:rPr lang="en-US" altLang="zh-CN" sz="2800" b="1" noProof="1">
                <a:solidFill>
                  <a:srgbClr val="0000FF"/>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solidFill>
                  <a:srgbClr val="0000FF"/>
                </a:solidFill>
                <a:latin typeface="Times New Roman" panose="02020603050405020304" pitchFamily="18" charset="0"/>
                <a:ea typeface="宋体" panose="02010600030101010101" pitchFamily="2" charset="-122"/>
              </a:rPr>
              <a:t>E(G)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 n-1</a:t>
            </a:r>
            <a:r>
              <a:rPr lang="zh-CN" altLang="en-US" sz="2800" b="1" noProof="1">
                <a:solidFill>
                  <a:srgbClr val="0000FF"/>
                </a:solidFill>
                <a:latin typeface="Times New Roman" panose="02020603050405020304" pitchFamily="18" charset="0"/>
                <a:ea typeface="宋体" panose="02010600030101010101" pitchFamily="2" charset="-122"/>
              </a:rPr>
              <a:t>条边 </a:t>
            </a:r>
          </a:p>
        </p:txBody>
      </p:sp>
      <p:sp>
        <p:nvSpPr>
          <p:cNvPr id="35897" name="Rectangle 151"/>
          <p:cNvSpPr/>
          <p:nvPr/>
        </p:nvSpPr>
        <p:spPr>
          <a:xfrm>
            <a:off x="9150350" y="2565400"/>
            <a:ext cx="1217000"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深度优先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grpSp>
        <p:nvGrpSpPr>
          <p:cNvPr id="35898" name="Group 62"/>
          <p:cNvGrpSpPr>
            <a:grpSpLocks/>
          </p:cNvGrpSpPr>
          <p:nvPr/>
        </p:nvGrpSpPr>
        <p:grpSpPr bwMode="auto">
          <a:xfrm>
            <a:off x="7104064" y="3573463"/>
            <a:ext cx="3240087" cy="3232150"/>
            <a:chOff x="0" y="0"/>
            <a:chExt cx="2351" cy="2354"/>
          </a:xfrm>
        </p:grpSpPr>
        <p:sp>
          <p:nvSpPr>
            <p:cNvPr id="132110" name="Text Box 34"/>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11" name="Oval 35"/>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2" name="Text Box 36"/>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13" name="Oval 37"/>
            <p:cNvSpPr/>
            <p:nvPr/>
          </p:nvSpPr>
          <p:spPr>
            <a:xfrm>
              <a:off x="374" y="635"/>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4" name="Text Box 38"/>
            <p:cNvSpPr txBox="1"/>
            <p:nvPr/>
          </p:nvSpPr>
          <p:spPr>
            <a:xfrm>
              <a:off x="418" y="619"/>
              <a:ext cx="434" cy="35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15" name="Oval 39"/>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6" name="Oval 40"/>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7" name="Text Box 41"/>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18" name="Oval 42"/>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9" name="Text Box 43"/>
            <p:cNvSpPr txBox="1"/>
            <p:nvPr/>
          </p:nvSpPr>
          <p:spPr>
            <a:xfrm>
              <a:off x="36" y="1149"/>
              <a:ext cx="385"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20" name="Text Box 44"/>
            <p:cNvSpPr txBox="1"/>
            <p:nvPr/>
          </p:nvSpPr>
          <p:spPr>
            <a:xfrm>
              <a:off x="832" y="1170"/>
              <a:ext cx="356"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09" name="Line 45"/>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0" name="Line 46"/>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1" name="Line 47"/>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2" name="Line 48"/>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Oval 49"/>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6" name="Oval 50"/>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7" name="Text Box 51"/>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28" name="Text Box 52"/>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17" name="Line 53"/>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54"/>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Oval 55"/>
            <p:cNvSpPr/>
            <p:nvPr/>
          </p:nvSpPr>
          <p:spPr>
            <a:xfrm>
              <a:off x="1037" y="2003"/>
              <a:ext cx="289" cy="281"/>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20" name="Line 56"/>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922" name="Text Box 63"/>
          <p:cNvSpPr txBox="1"/>
          <p:nvPr/>
        </p:nvSpPr>
        <p:spPr>
          <a:xfrm>
            <a:off x="8904289" y="5903914"/>
            <a:ext cx="17287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广度优先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sp>
        <p:nvSpPr>
          <p:cNvPr id="132106" name="右箭头 86"/>
          <p:cNvSpPr/>
          <p:nvPr/>
        </p:nvSpPr>
        <p:spPr>
          <a:xfrm rot="-1575150">
            <a:off x="5675313" y="2743200"/>
            <a:ext cx="1439862"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7" name="右箭头 87"/>
          <p:cNvSpPr/>
          <p:nvPr/>
        </p:nvSpPr>
        <p:spPr>
          <a:xfrm rot="1481316">
            <a:off x="5737226" y="3911600"/>
            <a:ext cx="1439863"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8" name="矩形 85"/>
          <p:cNvSpPr/>
          <p:nvPr/>
        </p:nvSpPr>
        <p:spPr>
          <a:xfrm>
            <a:off x="7248526" y="5949951"/>
            <a:ext cx="106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BFS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
        <p:nvSpPr>
          <p:cNvPr id="132109" name="矩形 86"/>
          <p:cNvSpPr/>
          <p:nvPr/>
        </p:nvSpPr>
        <p:spPr>
          <a:xfrm>
            <a:off x="7319964" y="2565401"/>
            <a:ext cx="10763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DFS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35871"/>
                                        </p:tgtEl>
                                        <p:attrNameLst>
                                          <p:attrName>style.visibility</p:attrName>
                                        </p:attrNameLst>
                                      </p:cBhvr>
                                      <p:to>
                                        <p:strVal val="visible"/>
                                      </p:to>
                                    </p:set>
                                    <p:animEffect transition="in" filter="wipe(left)">
                                      <p:cBhvr>
                                        <p:cTn id="7" dur="500"/>
                                        <p:tgtEl>
                                          <p:spTgt spid="35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9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95">
                                            <p:txEl>
                                              <p:pRg st="0" end="0"/>
                                            </p:txEl>
                                          </p:spTgt>
                                        </p:tgtEl>
                                        <p:attrNameLst>
                                          <p:attrName>style.visibility</p:attrName>
                                        </p:attrNameLst>
                                      </p:cBhvr>
                                      <p:to>
                                        <p:strVal val="visible"/>
                                      </p:to>
                                    </p:set>
                                    <p:animEffect transition="in" filter="wipe(left)">
                                      <p:cBhvr>
                                        <p:cTn id="16" dur="500"/>
                                        <p:tgtEl>
                                          <p:spTgt spid="35895">
                                            <p:txEl>
                                              <p:pRg st="0" end="0"/>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895">
                                            <p:txEl>
                                              <p:pRg st="1" end="1"/>
                                            </p:txEl>
                                          </p:spTgt>
                                        </p:tgtEl>
                                        <p:attrNameLst>
                                          <p:attrName>style.visibility</p:attrName>
                                        </p:attrNameLst>
                                      </p:cBhvr>
                                      <p:to>
                                        <p:strVal val="visible"/>
                                      </p:to>
                                    </p:set>
                                    <p:animEffect transition="in" filter="wipe(left)">
                                      <p:cBhvr>
                                        <p:cTn id="20" dur="500"/>
                                        <p:tgtEl>
                                          <p:spTgt spid="35895">
                                            <p:txEl>
                                              <p:pRg st="1" end="1"/>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2000"/>
                                  </p:stCondLst>
                                  <p:childTnLst>
                                    <p:set>
                                      <p:cBhvr>
                                        <p:cTn id="23" dur="1" fill="hold">
                                          <p:stCondLst>
                                            <p:cond delay="0"/>
                                          </p:stCondLst>
                                        </p:cTn>
                                        <p:tgtEl>
                                          <p:spTgt spid="35898"/>
                                        </p:tgtEl>
                                        <p:attrNameLst>
                                          <p:attrName>style.visibility</p:attrName>
                                        </p:attrNameLst>
                                      </p:cBhvr>
                                      <p:to>
                                        <p:strVal val="visible"/>
                                      </p:to>
                                    </p:set>
                                    <p:animEffect transition="in" filter="wipe(up)">
                                      <p:cBhvr>
                                        <p:cTn id="24" dur="500"/>
                                        <p:tgtEl>
                                          <p:spTgt spid="35898"/>
                                        </p:tgtEl>
                                      </p:cBhvr>
                                    </p:animEffect>
                                  </p:childTnLst>
                                </p:cTn>
                              </p:par>
                            </p:childTnLst>
                          </p:cTn>
                        </p:par>
                        <p:par>
                          <p:cTn id="25" fill="hold" nodeType="afterGroup">
                            <p:stCondLst>
                              <p:cond delay="3500"/>
                            </p:stCondLst>
                            <p:childTnLst>
                              <p:par>
                                <p:cTn id="26" presetID="22" presetClass="entr" presetSubtype="8" fill="hold" grpId="0" nodeType="afterEffect">
                                  <p:stCondLst>
                                    <p:cond delay="1000"/>
                                  </p:stCondLst>
                                  <p:childTnLst>
                                    <p:set>
                                      <p:cBhvr>
                                        <p:cTn id="27" dur="1" fill="hold">
                                          <p:stCondLst>
                                            <p:cond delay="0"/>
                                          </p:stCondLst>
                                        </p:cTn>
                                        <p:tgtEl>
                                          <p:spTgt spid="35922">
                                            <p:txEl>
                                              <p:pRg st="0" end="0"/>
                                            </p:txEl>
                                          </p:spTgt>
                                        </p:tgtEl>
                                        <p:attrNameLst>
                                          <p:attrName>style.visibility</p:attrName>
                                        </p:attrNameLst>
                                      </p:cBhvr>
                                      <p:to>
                                        <p:strVal val="visible"/>
                                      </p:to>
                                    </p:set>
                                    <p:animEffect transition="in" filter="wipe(left)">
                                      <p:cBhvr>
                                        <p:cTn id="28" dur="500"/>
                                        <p:tgtEl>
                                          <p:spTgt spid="35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5" grpId="0" build="p"/>
      <p:bldP spid="35897" grpId="0"/>
      <p:bldP spid="35922" grpId="0" build="p" advAuto="100000000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2" descr="http://download.txrjy.com/forum/201701/13/165113aex7v5zhtl8twvf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2638" y="3976906"/>
            <a:ext cx="3734042" cy="23324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8482" name="Rectangle 3"/>
          <p:cNvSpPr>
            <a:spLocks noGrp="1" noChangeArrowheads="1"/>
          </p:cNvSpPr>
          <p:nvPr>
            <p:ph type="body" idx="4294967295"/>
          </p:nvPr>
        </p:nvSpPr>
        <p:spPr>
          <a:xfrm>
            <a:off x="273270" y="908720"/>
            <a:ext cx="11727385" cy="5456312"/>
          </a:xfrm>
        </p:spPr>
        <p:txBody>
          <a:bodyPr>
            <a:prstTxWarp prst="textNoShape">
              <a:avLst/>
            </a:prstTxWarp>
          </a:bodyPr>
          <a:lstStyle/>
          <a:p>
            <a:pPr eaLnBrk="1" hangingPunct="1">
              <a:buFont typeface="Wingdings" panose="05000000000000000000" pitchFamily="2" charset="2"/>
              <a:buNone/>
              <a:defRPr/>
            </a:pPr>
            <a:r>
              <a:rPr lang="zh-CN" altLang="en-US" sz="1800" dirty="0" smtClean="0">
                <a:solidFill>
                  <a:srgbClr val="0000FF"/>
                </a:solidFill>
                <a:latin typeface="Times New Roman" panose="02020603050405020304" pitchFamily="18" charset="0"/>
              </a:rPr>
              <a:t>      ◆  </a:t>
            </a:r>
            <a:r>
              <a:rPr lang="zh-CN" altLang="en-US" sz="2400" b="1" dirty="0" smtClean="0">
                <a:solidFill>
                  <a:srgbClr val="0000FF"/>
                </a:solidFill>
                <a:latin typeface="Times New Roman" panose="02020603050405020304" pitchFamily="18" charset="0"/>
              </a:rPr>
              <a:t>定义</a:t>
            </a:r>
          </a:p>
          <a:p>
            <a:pPr algn="just"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给定一个带权的</a:t>
            </a:r>
            <a:r>
              <a:rPr lang="zh-CN" altLang="en-US" sz="2400" b="1" dirty="0" smtClean="0">
                <a:solidFill>
                  <a:srgbClr val="0000FF"/>
                </a:solidFill>
                <a:latin typeface="Times New Roman" panose="02020603050405020304" pitchFamily="18" charset="0"/>
              </a:rPr>
              <a:t>无向连通图</a:t>
            </a:r>
            <a:r>
              <a:rPr lang="en-US" altLang="zh-CN" sz="2400" b="1" dirty="0" smtClean="0">
                <a:solidFill>
                  <a:srgbClr val="0000FF"/>
                </a:solidFill>
                <a:latin typeface="Times New Roman" panose="02020603050405020304" pitchFamily="18" charset="0"/>
              </a:rPr>
              <a:t>G</a:t>
            </a:r>
            <a:r>
              <a:rPr lang="zh-CN" altLang="en-US" sz="2400" b="1" dirty="0" smtClean="0">
                <a:latin typeface="Times New Roman" panose="02020603050405020304" pitchFamily="18" charset="0"/>
              </a:rPr>
              <a:t>，在</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的所有生成树中，边上的</a:t>
            </a:r>
            <a:r>
              <a:rPr lang="zh-CN" altLang="en-US" sz="2400" b="1" u="sng" dirty="0" smtClean="0">
                <a:solidFill>
                  <a:srgbClr val="0000FF"/>
                </a:solidFill>
                <a:effectLst>
                  <a:outerShdw blurRad="38100" dist="38100" dir="2700000" algn="tl">
                    <a:srgbClr val="000000">
                      <a:alpha val="43137"/>
                    </a:srgbClr>
                  </a:outerShdw>
                </a:effectLst>
                <a:latin typeface="Times New Roman" panose="02020603050405020304" pitchFamily="18" charset="0"/>
              </a:rPr>
              <a:t>权值总和最小的</a:t>
            </a:r>
            <a:r>
              <a:rPr lang="zh-CN" altLang="en-US" sz="2400" b="1" dirty="0" smtClean="0">
                <a:solidFill>
                  <a:schemeClr val="hlink"/>
                </a:solidFill>
                <a:latin typeface="Times New Roman" panose="02020603050405020304" pitchFamily="18" charset="0"/>
              </a:rPr>
              <a:t>生成树</a:t>
            </a:r>
            <a:r>
              <a:rPr lang="zh-CN" altLang="en-US" sz="2400" b="1" dirty="0" smtClean="0">
                <a:latin typeface="Times New Roman" panose="02020603050405020304" pitchFamily="18" charset="0"/>
              </a:rPr>
              <a:t>，就是</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a:t>
            </a:r>
            <a:r>
              <a:rPr lang="zh-CN" altLang="en-US" sz="2400" b="1" dirty="0" smtClean="0">
                <a:solidFill>
                  <a:srgbClr val="0000FF"/>
                </a:solidFill>
                <a:latin typeface="Times New Roman" panose="02020603050405020304" pitchFamily="18" charset="0"/>
              </a:rPr>
              <a:t>最小生成树</a:t>
            </a:r>
            <a:r>
              <a:rPr lang="zh-CN" altLang="en-US" sz="2400" b="1" dirty="0" smtClean="0">
                <a:latin typeface="Times New Roman" panose="02020603050405020304" pitchFamily="18" charset="0"/>
              </a:rPr>
              <a:t>，包括</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的所有顶点和</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的部分边（保证</a:t>
            </a:r>
            <a:r>
              <a:rPr lang="en-US" altLang="zh-CN" sz="2400" b="1" dirty="0" smtClean="0">
                <a:latin typeface="Times New Roman" panose="02020603050405020304" pitchFamily="18" charset="0"/>
              </a:rPr>
              <a:t>MST</a:t>
            </a:r>
            <a:r>
              <a:rPr lang="zh-CN" altLang="en-US" sz="2400" b="1" dirty="0" smtClean="0">
                <a:latin typeface="Times New Roman" panose="02020603050405020304" pitchFamily="18" charset="0"/>
              </a:rPr>
              <a:t>连通同时没有回路）</a:t>
            </a:r>
          </a:p>
          <a:p>
            <a:pPr algn="just" eaLnBrk="1" hangingPunct="1">
              <a:buFont typeface="Wingdings" panose="05000000000000000000" pitchFamily="2" charset="2"/>
              <a:buNone/>
              <a:defRPr/>
            </a:pPr>
            <a:r>
              <a:rPr lang="zh-CN" altLang="en-US" sz="2400" dirty="0" smtClean="0">
                <a:latin typeface="Times New Roman" panose="02020603050405020304" pitchFamily="18" charset="0"/>
              </a:rPr>
              <a:t>   </a:t>
            </a:r>
            <a:endParaRPr lang="zh-CN" altLang="en-US" sz="2400" dirty="0">
              <a:latin typeface="Times New Roman" panose="02020603050405020304" pitchFamily="18" charset="0"/>
            </a:endParaRPr>
          </a:p>
        </p:txBody>
      </p:sp>
      <p:sp>
        <p:nvSpPr>
          <p:cNvPr id="37891" name="Text Box 4"/>
          <p:cNvSpPr txBox="1"/>
          <p:nvPr/>
        </p:nvSpPr>
        <p:spPr>
          <a:xfrm>
            <a:off x="1559496" y="3000346"/>
            <a:ext cx="8820150" cy="13849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欲在</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个城市间建立通信网，则</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个城市应铺</a:t>
            </a:r>
            <a:r>
              <a:rPr lang="en-US" altLang="zh-CN" sz="2800" b="1" noProof="1">
                <a:latin typeface="Times New Roman" panose="02020603050405020304" pitchFamily="18" charset="0"/>
                <a:ea typeface="宋体" panose="02010600030101010101" pitchFamily="2" charset="-122"/>
              </a:rPr>
              <a:t>n-1</a:t>
            </a:r>
            <a:r>
              <a:rPr lang="zh-CN" altLang="en-US" sz="2400" b="1" noProof="1">
                <a:latin typeface="Times New Roman" panose="02020603050405020304" pitchFamily="18" charset="0"/>
                <a:ea typeface="宋体" panose="02010600030101010101" pitchFamily="2" charset="-122"/>
              </a:rPr>
              <a:t>条线路；但因为每条线路都会有对应的经济成本，而</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个城市可能有</a:t>
            </a:r>
            <a:r>
              <a:rPr lang="en-US" altLang="zh-CN" sz="2400" b="1" noProof="1">
                <a:latin typeface="Times New Roman" panose="02020603050405020304" pitchFamily="18" charset="0"/>
                <a:ea typeface="宋体" panose="02010600030101010101" pitchFamily="2" charset="-122"/>
              </a:rPr>
              <a:t>n(n-1)/2 </a:t>
            </a:r>
            <a:r>
              <a:rPr lang="zh-CN" altLang="en-US" sz="2400" b="1" noProof="1">
                <a:latin typeface="Times New Roman" panose="02020603050405020304" pitchFamily="18" charset="0"/>
                <a:ea typeface="宋体" panose="02010600030101010101" pitchFamily="2" charset="-122"/>
              </a:rPr>
              <a:t>条线路，那么，</a:t>
            </a:r>
            <a:r>
              <a:rPr lang="zh-CN" altLang="en-US" sz="2400" b="1" noProof="1">
                <a:solidFill>
                  <a:srgbClr val="0000FF"/>
                </a:solidFill>
                <a:latin typeface="Times New Roman" panose="02020603050405020304" pitchFamily="18" charset="0"/>
                <a:ea typeface="宋体" panose="02010600030101010101" pitchFamily="2" charset="-122"/>
              </a:rPr>
              <a:t>如何选择</a:t>
            </a:r>
            <a:r>
              <a:rPr lang="en-US" altLang="zh-CN" sz="2800" b="1" noProof="1">
                <a:solidFill>
                  <a:srgbClr val="0000FF"/>
                </a:solidFill>
                <a:latin typeface="Times New Roman" panose="02020603050405020304" pitchFamily="18" charset="0"/>
                <a:ea typeface="宋体" panose="02010600030101010101" pitchFamily="2" charset="-122"/>
              </a:rPr>
              <a:t>n–1</a:t>
            </a:r>
            <a:r>
              <a:rPr lang="zh-CN" altLang="en-US" sz="2400" b="1" noProof="1">
                <a:solidFill>
                  <a:srgbClr val="0000FF"/>
                </a:solidFill>
                <a:latin typeface="Times New Roman" panose="02020603050405020304" pitchFamily="18" charset="0"/>
                <a:ea typeface="宋体" panose="02010600030101010101" pitchFamily="2" charset="-122"/>
              </a:rPr>
              <a:t>条线路，使总费用最少？</a:t>
            </a:r>
          </a:p>
        </p:txBody>
      </p:sp>
      <p:sp>
        <p:nvSpPr>
          <p:cNvPr id="134148" name="Rectangle 5"/>
          <p:cNvSpPr/>
          <p:nvPr/>
        </p:nvSpPr>
        <p:spPr>
          <a:xfrm>
            <a:off x="1703512" y="2536869"/>
            <a:ext cx="2974975" cy="533400"/>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4000" noProof="1">
                <a:solidFill>
                  <a:schemeClr val="tx2"/>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 </a:t>
            </a:r>
            <a:r>
              <a:rPr lang="zh-CN" altLang="en-US" sz="2800" b="1" noProof="1">
                <a:solidFill>
                  <a:schemeClr val="hlink"/>
                </a:solidFill>
                <a:ea typeface="宋体" panose="02010600030101010101" pitchFamily="2" charset="-122"/>
              </a:rPr>
              <a:t>典型用途</a:t>
            </a:r>
          </a:p>
        </p:txBody>
      </p:sp>
      <p:sp>
        <p:nvSpPr>
          <p:cNvPr id="37893" name="Rectangle 6"/>
          <p:cNvSpPr/>
          <p:nvPr/>
        </p:nvSpPr>
        <p:spPr>
          <a:xfrm>
            <a:off x="2135560" y="4442336"/>
            <a:ext cx="8532812" cy="193899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381000" indent="-381000">
              <a:spcBef>
                <a:spcPct val="0"/>
              </a:spcBef>
              <a:buClr>
                <a:srgbClr val="000000"/>
              </a:buClr>
              <a:buNone/>
              <a:defRPr/>
            </a:pPr>
            <a:r>
              <a:rPr lang="zh-CN" altLang="en-US" sz="2400" b="1" noProof="1">
                <a:solidFill>
                  <a:srgbClr val="9900FF"/>
                </a:solidFill>
                <a:latin typeface="Times New Roman" panose="02020603050405020304" pitchFamily="18" charset="0"/>
                <a:ea typeface="黑体" panose="02010609060101010101" pitchFamily="49" charset="-122"/>
              </a:rPr>
              <a:t>数学模型：</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顶点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表示城市，有</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表示线路，有</a:t>
            </a:r>
            <a:r>
              <a:rPr lang="en-US" altLang="zh-CN" sz="2400" b="1" i="1" noProof="1">
                <a:latin typeface="宋体" panose="02010600030101010101" pitchFamily="2" charset="-122"/>
                <a:ea typeface="宋体" panose="02010600030101010101" pitchFamily="2" charset="-122"/>
              </a:rPr>
              <a:t>n</a:t>
            </a:r>
            <a:r>
              <a:rPr lang="en-US" altLang="zh-CN" sz="2400" b="1" i="1" noProof="1">
                <a:latin typeface="Times New Roman" panose="02020603050405020304" pitchFamily="18" charset="0"/>
                <a:ea typeface="宋体" panose="02010600030101010101" pitchFamily="2" charset="-122"/>
              </a:rPr>
              <a:t>–</a:t>
            </a:r>
            <a:r>
              <a:rPr lang="en-US" altLang="zh-CN" sz="2400" b="1" i="1" noProof="1">
                <a:latin typeface="宋体" panose="02010600030101010101" pitchFamily="2" charset="-122"/>
                <a:ea typeface="宋体" panose="02010600030101010101" pitchFamily="2" charset="-122"/>
              </a:rPr>
              <a:t>1</a:t>
            </a:r>
            <a:r>
              <a:rPr lang="zh-CN" altLang="en-US" sz="2400" b="1" i="1" noProof="1">
                <a:latin typeface="宋体" panose="02010600030101010101" pitchFamily="2" charset="-122"/>
                <a:ea typeface="宋体" panose="02010600030101010101" pitchFamily="2" charset="-122"/>
              </a:rPr>
              <a:t>条</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边的权值</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表示线路的经济代价</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连通网</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个城市间的通信网</a:t>
            </a:r>
            <a:r>
              <a:rPr lang="zh-CN" altLang="en-US" sz="2400" b="1" noProof="1">
                <a:latin typeface="宋体" panose="02010600030101010101" pitchFamily="2" charset="-122"/>
                <a:ea typeface="宋体" panose="02010600030101010101" pitchFamily="2" charset="-122"/>
              </a:rPr>
              <a:t>（显然是一个</a:t>
            </a:r>
            <a:r>
              <a:rPr lang="zh-CN" altLang="en-US" sz="2400" b="1" noProof="1">
                <a:solidFill>
                  <a:schemeClr val="tx2"/>
                </a:solidFill>
                <a:latin typeface="宋体" panose="02010600030101010101" pitchFamily="2" charset="-122"/>
                <a:ea typeface="宋体" panose="02010600030101010101" pitchFamily="2" charset="-122"/>
              </a:rPr>
              <a:t>生成树</a:t>
            </a:r>
            <a:r>
              <a:rPr lang="zh-CN" altLang="en-US" sz="2400" b="1" noProof="1">
                <a:latin typeface="宋体" panose="02010600030101010101" pitchFamily="2" charset="-122"/>
                <a:ea typeface="宋体" panose="02010600030101010101" pitchFamily="2" charset="-122"/>
              </a:rPr>
              <a:t>）</a:t>
            </a:r>
          </a:p>
        </p:txBody>
      </p:sp>
      <p:sp>
        <p:nvSpPr>
          <p:cNvPr id="37894" name="AutoShape 7"/>
          <p:cNvSpPr/>
          <p:nvPr/>
        </p:nvSpPr>
        <p:spPr>
          <a:xfrm>
            <a:off x="9485847" y="2065309"/>
            <a:ext cx="2736850" cy="935037"/>
          </a:xfrm>
          <a:prstGeom prst="wedgeEllipseCallout">
            <a:avLst>
              <a:gd name="adj1" fmla="val -25708"/>
              <a:gd name="adj2" fmla="val 62262"/>
            </a:avLst>
          </a:prstGeom>
          <a:solidFill>
            <a:srgbClr val="CCFFCC"/>
          </a:solidFill>
          <a:ln w="9525" cap="flat" cmpd="sng">
            <a:solidFill>
              <a:schemeClr val="tx1"/>
            </a:solidFill>
            <a:prstDash val="solid"/>
            <a:miter/>
            <a:headEnd type="none" w="med" len="med"/>
            <a:tailEnd type="none" w="med" len="med"/>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a:buSzPct val="60000"/>
              <a:buFont typeface="Arial" panose="020B0604020202020204" pitchFamily="34" charset="0"/>
              <a:buNone/>
              <a:defRPr/>
            </a:pPr>
            <a:r>
              <a:rPr lang="zh-CN" altLang="en-US" b="1" dirty="0">
                <a:effectLst>
                  <a:outerShdw blurRad="38100" dist="38100" dir="2700000" algn="tl">
                    <a:srgbClr val="FFFFFF"/>
                  </a:outerShdw>
                </a:effectLst>
                <a:latin typeface="Times New Roman" panose="02020603050405020304" pitchFamily="18" charset="0"/>
                <a:ea typeface="楷体_GB2312" pitchFamily="1" charset="-122"/>
              </a:rPr>
              <a:t>求一个</a:t>
            </a:r>
            <a:r>
              <a:rPr lang="zh-CN" altLang="en-US" b="1" dirty="0">
                <a:solidFill>
                  <a:schemeClr val="tx2"/>
                </a:solidFill>
                <a:effectLst>
                  <a:outerShdw blurRad="38100" dist="38100" dir="2700000" algn="tl">
                    <a:srgbClr val="000000"/>
                  </a:outerShdw>
                </a:effectLst>
                <a:latin typeface="Times New Roman" panose="02020603050405020304" pitchFamily="18" charset="0"/>
                <a:ea typeface="楷体_GB2312" pitchFamily="1" charset="-122"/>
              </a:rPr>
              <a:t>最小生成树！</a:t>
            </a:r>
          </a:p>
        </p:txBody>
      </p:sp>
      <p:sp>
        <p:nvSpPr>
          <p:cNvPr id="37895" name="Rectangle 8"/>
          <p:cNvSpPr/>
          <p:nvPr/>
        </p:nvSpPr>
        <p:spPr>
          <a:xfrm>
            <a:off x="2682875" y="7002463"/>
            <a:ext cx="83820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en-US" altLang="zh-CN" sz="2800" noProof="1">
              <a:solidFill>
                <a:srgbClr val="0099FF"/>
              </a:solidFill>
              <a:latin typeface="Times New Roman" panose="02020603050405020304" pitchFamily="18" charset="0"/>
              <a:ea typeface="黑体" panose="02010609060101010101" pitchFamily="49" charset="-122"/>
            </a:endParaRPr>
          </a:p>
        </p:txBody>
      </p:sp>
      <p:sp>
        <p:nvSpPr>
          <p:cNvPr id="2" name="矩形 1"/>
          <p:cNvSpPr/>
          <p:nvPr/>
        </p:nvSpPr>
        <p:spPr>
          <a:xfrm>
            <a:off x="551384" y="44624"/>
            <a:ext cx="8640960" cy="523220"/>
          </a:xfrm>
          <a:prstGeom prst="rect">
            <a:avLst/>
          </a:prstGeom>
        </p:spPr>
        <p:txBody>
          <a:bodyPr wrap="square">
            <a:spAutoFit/>
          </a:bodyPr>
          <a:lstStyle/>
          <a:p>
            <a:pPr eaLnBrk="1" hangingPunct="1">
              <a:defRPr/>
            </a:pPr>
            <a:r>
              <a:rPr lang="zh-CN" altLang="en-US" sz="2800" b="1" dirty="0">
                <a:solidFill>
                  <a:srgbClr val="0000FF"/>
                </a:solidFill>
                <a:latin typeface="Times New Roman" panose="02020603050405020304" pitchFamily="18" charset="0"/>
              </a:rPr>
              <a:t>最小代价生成</a:t>
            </a:r>
            <a:r>
              <a:rPr lang="zh-CN" altLang="en-US" sz="2800" b="1" dirty="0">
                <a:solidFill>
                  <a:srgbClr val="0000FF"/>
                </a:solidFill>
                <a:latin typeface="Times New Roman" panose="02020603050405020304" pitchFamily="18" charset="0"/>
                <a:cs typeface="Times New Roman" panose="02020603050405020304" pitchFamily="18" charset="0"/>
              </a:rPr>
              <a:t>树</a:t>
            </a:r>
            <a:r>
              <a:rPr lang="en-US" altLang="zh-CN" b="1" dirty="0">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(minimum-cost spanning tree, MST)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strips(downRight)">
                                      <p:cBhvr>
                                        <p:cTn id="11" dur="500"/>
                                        <p:tgtEl>
                                          <p:spTgt spid="3789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7893">
                                            <p:txEl>
                                              <p:pRg st="1" end="1"/>
                                            </p:txEl>
                                          </p:spTgt>
                                        </p:tgtEl>
                                        <p:attrNameLst>
                                          <p:attrName>style.visibility</p:attrName>
                                        </p:attrNameLst>
                                      </p:cBhvr>
                                      <p:to>
                                        <p:strVal val="visible"/>
                                      </p:to>
                                    </p:set>
                                    <p:animEffect transition="in" filter="strips(downRight)">
                                      <p:cBhvr>
                                        <p:cTn id="16" dur="500"/>
                                        <p:tgtEl>
                                          <p:spTgt spid="3789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7893">
                                            <p:txEl>
                                              <p:pRg st="2" end="2"/>
                                            </p:txEl>
                                          </p:spTgt>
                                        </p:tgtEl>
                                        <p:attrNameLst>
                                          <p:attrName>style.visibility</p:attrName>
                                        </p:attrNameLst>
                                      </p:cBhvr>
                                      <p:to>
                                        <p:strVal val="visible"/>
                                      </p:to>
                                    </p:set>
                                    <p:animEffect transition="in" filter="strips(downRight)">
                                      <p:cBhvr>
                                        <p:cTn id="21" dur="500"/>
                                        <p:tgtEl>
                                          <p:spTgt spid="3789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7893">
                                            <p:txEl>
                                              <p:pRg st="3" end="3"/>
                                            </p:txEl>
                                          </p:spTgt>
                                        </p:tgtEl>
                                        <p:attrNameLst>
                                          <p:attrName>style.visibility</p:attrName>
                                        </p:attrNameLst>
                                      </p:cBhvr>
                                      <p:to>
                                        <p:strVal val="visible"/>
                                      </p:to>
                                    </p:set>
                                    <p:animEffect transition="in" filter="strips(downRight)">
                                      <p:cBhvr>
                                        <p:cTn id="26" dur="500"/>
                                        <p:tgtEl>
                                          <p:spTgt spid="3789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7893">
                                            <p:txEl>
                                              <p:pRg st="4" end="4"/>
                                            </p:txEl>
                                          </p:spTgt>
                                        </p:tgtEl>
                                        <p:attrNameLst>
                                          <p:attrName>style.visibility</p:attrName>
                                        </p:attrNameLst>
                                      </p:cBhvr>
                                      <p:to>
                                        <p:strVal val="visible"/>
                                      </p:to>
                                    </p:set>
                                    <p:animEffect transition="in" filter="strips(downRight)">
                                      <p:cBhvr>
                                        <p:cTn id="31" dur="500"/>
                                        <p:tgtEl>
                                          <p:spTgt spid="3789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Effect transition="in" filter="wipe(right)">
                                      <p:cBhvr>
                                        <p:cTn id="36" dur="500"/>
                                        <p:tgtEl>
                                          <p:spTgt spid="378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nodePh="1">
                                  <p:stCondLst>
                                    <p:cond delay="0"/>
                                  </p:stCondLst>
                                  <p:endCondLst>
                                    <p:cond delay="0"/>
                                  </p:endCondLst>
                                  <p:iterate type="lt">
                                    <p:tmAbs val="75"/>
                                  </p:iterate>
                                  <p:childTnLst>
                                    <p:set>
                                      <p:cBhvr>
                                        <p:cTn id="40" dur="1" fill="hold">
                                          <p:stCondLst>
                                            <p:cond delay="74"/>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3" grpId="0" build="p"/>
      <p:bldP spid="37894" grpId="0" animBg="1"/>
      <p:bldP spid="3789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16024" y="116959"/>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sp>
        <p:nvSpPr>
          <p:cNvPr id="5" name="Text Box 3"/>
          <p:cNvSpPr txBox="1">
            <a:spLocks noChangeArrowheads="1"/>
          </p:cNvSpPr>
          <p:nvPr/>
        </p:nvSpPr>
        <p:spPr bwMode="auto">
          <a:xfrm>
            <a:off x="2207569" y="1115452"/>
            <a:ext cx="7694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solidFill>
                  <a:schemeClr val="tx2"/>
                </a:solidFill>
                <a:latin typeface="楷体_GB2312"/>
              </a:rPr>
              <a:t>例</a:t>
            </a:r>
            <a:r>
              <a:rPr lang="en-US" altLang="zh-CN">
                <a:solidFill>
                  <a:schemeClr val="tx2"/>
                </a:solidFill>
                <a:latin typeface="楷体_GB2312"/>
              </a:rPr>
              <a:t>1</a:t>
            </a:r>
            <a:r>
              <a:rPr lang="zh-CN" altLang="en-US">
                <a:solidFill>
                  <a:schemeClr val="tx2"/>
                </a:solidFill>
                <a:latin typeface="楷体_GB2312"/>
              </a:rPr>
              <a:t>：</a:t>
            </a:r>
            <a:endParaRPr lang="zh-CN" altLang="en-US">
              <a:latin typeface="楷体_GB2312"/>
            </a:endParaRPr>
          </a:p>
        </p:txBody>
      </p:sp>
      <p:sp>
        <p:nvSpPr>
          <p:cNvPr id="6" name="Text Box 4"/>
          <p:cNvSpPr txBox="1">
            <a:spLocks noChangeArrowheads="1"/>
          </p:cNvSpPr>
          <p:nvPr/>
        </p:nvSpPr>
        <p:spPr bwMode="auto">
          <a:xfrm>
            <a:off x="2257425" y="1722041"/>
            <a:ext cx="3539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dirty="0">
                <a:latin typeface="楷体_GB2312"/>
              </a:rPr>
              <a:t>N</a:t>
            </a:r>
            <a:r>
              <a:rPr lang="zh-CN" altLang="en-US" dirty="0">
                <a:latin typeface="楷体_GB2312"/>
              </a:rPr>
              <a:t>台计算机之间建立通讯网</a:t>
            </a:r>
          </a:p>
        </p:txBody>
      </p:sp>
      <p:sp>
        <p:nvSpPr>
          <p:cNvPr id="7" name="AutoShape 5"/>
          <p:cNvSpPr>
            <a:spLocks/>
          </p:cNvSpPr>
          <p:nvPr/>
        </p:nvSpPr>
        <p:spPr bwMode="auto">
          <a:xfrm>
            <a:off x="5951984" y="1163064"/>
            <a:ext cx="216024" cy="1617864"/>
          </a:xfrm>
          <a:prstGeom prst="leftBrace">
            <a:avLst>
              <a:gd name="adj1" fmla="val 44444"/>
              <a:gd name="adj2" fmla="val 50000"/>
            </a:avLst>
          </a:prstGeom>
          <a:noFill/>
          <a:ln w="38100">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8" name="Text Box 6"/>
          <p:cNvSpPr txBox="1">
            <a:spLocks noChangeArrowheads="1"/>
          </p:cNvSpPr>
          <p:nvPr/>
        </p:nvSpPr>
        <p:spPr bwMode="auto">
          <a:xfrm>
            <a:off x="6291264" y="1110333"/>
            <a:ext cx="2462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a:t>
            </a:r>
            <a:r>
              <a:rPr lang="en-US" altLang="zh-CN">
                <a:latin typeface="楷体_GB2312"/>
              </a:rPr>
              <a:t>computer</a:t>
            </a:r>
          </a:p>
        </p:txBody>
      </p:sp>
      <p:sp>
        <p:nvSpPr>
          <p:cNvPr id="9" name="Text Box 7"/>
          <p:cNvSpPr txBox="1">
            <a:spLocks noChangeArrowheads="1"/>
          </p:cNvSpPr>
          <p:nvPr/>
        </p:nvSpPr>
        <p:spPr bwMode="auto">
          <a:xfrm>
            <a:off x="6316664" y="1583408"/>
            <a:ext cx="18466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边表示通讯线</a:t>
            </a:r>
          </a:p>
        </p:txBody>
      </p:sp>
      <p:sp>
        <p:nvSpPr>
          <p:cNvPr id="10" name="Text Box 8"/>
          <p:cNvSpPr txBox="1">
            <a:spLocks noChangeArrowheads="1"/>
          </p:cNvSpPr>
          <p:nvPr/>
        </p:nvSpPr>
        <p:spPr bwMode="auto">
          <a:xfrm>
            <a:off x="6316664" y="2040608"/>
            <a:ext cx="40010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权值表示通讯线的代价（通讯</a:t>
            </a:r>
          </a:p>
          <a:p>
            <a:r>
              <a:rPr lang="zh-CN" altLang="en-US" dirty="0">
                <a:latin typeface="楷体_GB2312"/>
              </a:rPr>
              <a:t>线长度，</a:t>
            </a:r>
            <a:r>
              <a:rPr lang="en-US" altLang="zh-CN" dirty="0">
                <a:latin typeface="楷体_GB2312"/>
              </a:rPr>
              <a:t>computer</a:t>
            </a:r>
            <a:r>
              <a:rPr lang="zh-CN" altLang="zh-CN" dirty="0">
                <a:latin typeface="楷体_GB2312"/>
              </a:rPr>
              <a:t>间距离等）</a:t>
            </a:r>
            <a:endParaRPr lang="zh-CN" altLang="en-US" dirty="0">
              <a:latin typeface="楷体_GB2312"/>
            </a:endParaRPr>
          </a:p>
        </p:txBody>
      </p:sp>
      <p:sp>
        <p:nvSpPr>
          <p:cNvPr id="11" name="Text Box 9"/>
          <p:cNvSpPr txBox="1">
            <a:spLocks noChangeArrowheads="1"/>
          </p:cNvSpPr>
          <p:nvPr/>
        </p:nvSpPr>
        <p:spPr bwMode="auto">
          <a:xfrm>
            <a:off x="2049463" y="2843644"/>
            <a:ext cx="92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solidFill>
                  <a:schemeClr val="tx2"/>
                </a:solidFill>
                <a:latin typeface="楷体_GB2312"/>
              </a:rPr>
              <a:t>要求：</a:t>
            </a:r>
            <a:endParaRPr lang="zh-CN" altLang="en-US" dirty="0">
              <a:latin typeface="楷体_GB2312"/>
            </a:endParaRPr>
          </a:p>
        </p:txBody>
      </p:sp>
      <p:sp>
        <p:nvSpPr>
          <p:cNvPr id="12" name="Text Box 10"/>
          <p:cNvSpPr txBox="1">
            <a:spLocks noChangeArrowheads="1"/>
          </p:cNvSpPr>
          <p:nvPr/>
        </p:nvSpPr>
        <p:spPr bwMode="auto">
          <a:xfrm>
            <a:off x="2873052" y="2904502"/>
            <a:ext cx="646330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lnSpc>
                <a:spcPct val="90000"/>
              </a:lnSpc>
              <a:spcBef>
                <a:spcPct val="40000"/>
              </a:spcBef>
            </a:pPr>
            <a:r>
              <a:rPr lang="zh-CN" altLang="en-US" dirty="0">
                <a:latin typeface="楷体_GB2312"/>
              </a:rPr>
              <a:t>① </a:t>
            </a:r>
            <a:r>
              <a:rPr lang="en-US" altLang="zh-CN" dirty="0">
                <a:latin typeface="楷体_GB2312"/>
              </a:rPr>
              <a:t>n</a:t>
            </a:r>
            <a:r>
              <a:rPr lang="zh-CN" altLang="en-US" dirty="0">
                <a:latin typeface="楷体_GB2312"/>
              </a:rPr>
              <a:t>台计算机中的任何两台能通过网进行通讯；</a:t>
            </a:r>
          </a:p>
          <a:p>
            <a:pPr eaLnBrk="0" hangingPunct="0">
              <a:lnSpc>
                <a:spcPct val="90000"/>
              </a:lnSpc>
              <a:spcBef>
                <a:spcPct val="40000"/>
              </a:spcBef>
            </a:pPr>
            <a:r>
              <a:rPr lang="zh-CN" altLang="en-US" dirty="0">
                <a:latin typeface="楷体_GB2312"/>
              </a:rPr>
              <a:t>② 使总的代价最小。</a:t>
            </a:r>
            <a:r>
              <a:rPr lang="en-US" altLang="zh-CN" dirty="0">
                <a:latin typeface="楷体_GB2312"/>
              </a:rPr>
              <a:t>--</a:t>
            </a:r>
            <a:r>
              <a:rPr lang="zh-CN" altLang="en-US" dirty="0">
                <a:latin typeface="楷体_GB2312"/>
              </a:rPr>
              <a:t>求最小生成树</a:t>
            </a:r>
            <a:endParaRPr lang="en-US" altLang="zh-CN" dirty="0">
              <a:latin typeface="楷体_GB2312"/>
            </a:endParaRPr>
          </a:p>
        </p:txBody>
      </p:sp>
      <p:pic>
        <p:nvPicPr>
          <p:cNvPr id="179202" name="Picture 2" descr="http://images.cnblogs.com/cnblogs_com/qiantuwuliang/202817/o_w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30" y="3767174"/>
            <a:ext cx="3891992" cy="295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35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95400" y="115224"/>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grpSp>
        <p:nvGrpSpPr>
          <p:cNvPr id="5" name="Group 3"/>
          <p:cNvGrpSpPr>
            <a:grpSpLocks/>
          </p:cNvGrpSpPr>
          <p:nvPr/>
        </p:nvGrpSpPr>
        <p:grpSpPr bwMode="auto">
          <a:xfrm>
            <a:off x="2219944" y="980728"/>
            <a:ext cx="6807198" cy="2325688"/>
            <a:chOff x="656" y="1680"/>
            <a:chExt cx="4288" cy="1465"/>
          </a:xfrm>
        </p:grpSpPr>
        <p:sp>
          <p:nvSpPr>
            <p:cNvPr id="6" name="Text Box 4"/>
            <p:cNvSpPr txBox="1">
              <a:spLocks noChangeArrowheads="1"/>
            </p:cNvSpPr>
            <p:nvPr/>
          </p:nvSpPr>
          <p:spPr bwMode="auto">
            <a:xfrm>
              <a:off x="784" y="190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例</a:t>
              </a:r>
              <a:r>
                <a:rPr lang="en-US" altLang="zh-CN" dirty="0">
                  <a:latin typeface="楷体_GB2312"/>
                </a:rPr>
                <a:t>2</a:t>
              </a:r>
              <a:r>
                <a:rPr lang="zh-CN" altLang="en-US" dirty="0">
                  <a:latin typeface="楷体_GB2312"/>
                </a:rPr>
                <a:t>：</a:t>
              </a:r>
            </a:p>
          </p:txBody>
        </p:sp>
        <p:sp>
          <p:nvSpPr>
            <p:cNvPr id="7" name="Text Box 5"/>
            <p:cNvSpPr txBox="1">
              <a:spLocks noChangeArrowheads="1"/>
            </p:cNvSpPr>
            <p:nvPr/>
          </p:nvSpPr>
          <p:spPr bwMode="auto">
            <a:xfrm>
              <a:off x="1238" y="1907"/>
              <a:ext cx="1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快递员送快递线路</a:t>
              </a:r>
              <a:r>
                <a:rPr lang="en-US" altLang="zh-CN" dirty="0">
                  <a:latin typeface="楷体_GB2312"/>
                </a:rPr>
                <a:t>[T]</a:t>
              </a:r>
            </a:p>
          </p:txBody>
        </p:sp>
        <p:sp>
          <p:nvSpPr>
            <p:cNvPr id="8" name="AutoShape 6"/>
            <p:cNvSpPr>
              <a:spLocks/>
            </p:cNvSpPr>
            <p:nvPr/>
          </p:nvSpPr>
          <p:spPr bwMode="auto">
            <a:xfrm>
              <a:off x="3024" y="1771"/>
              <a:ext cx="94" cy="657"/>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9" name="Text Box 7"/>
            <p:cNvSpPr txBox="1">
              <a:spLocks noChangeArrowheads="1"/>
            </p:cNvSpPr>
            <p:nvPr/>
          </p:nvSpPr>
          <p:spPr bwMode="auto">
            <a:xfrm>
              <a:off x="3168" y="1680"/>
              <a:ext cx="13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顶点表示投递点</a:t>
              </a:r>
            </a:p>
          </p:txBody>
        </p:sp>
        <p:sp>
          <p:nvSpPr>
            <p:cNvPr id="10" name="Text Box 8"/>
            <p:cNvSpPr txBox="1">
              <a:spLocks noChangeArrowheads="1"/>
            </p:cNvSpPr>
            <p:nvPr/>
          </p:nvSpPr>
          <p:spPr bwMode="auto">
            <a:xfrm>
              <a:off x="3168" y="1968"/>
              <a:ext cx="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边表示街道</a:t>
              </a:r>
            </a:p>
          </p:txBody>
        </p:sp>
        <p:sp>
          <p:nvSpPr>
            <p:cNvPr id="11" name="Text Box 9"/>
            <p:cNvSpPr txBox="1">
              <a:spLocks noChangeArrowheads="1"/>
            </p:cNvSpPr>
            <p:nvPr/>
          </p:nvSpPr>
          <p:spPr bwMode="auto">
            <a:xfrm>
              <a:off x="3158" y="2270"/>
              <a:ext cx="17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权值表示街道的长度</a:t>
              </a:r>
            </a:p>
          </p:txBody>
        </p:sp>
        <p:sp>
          <p:nvSpPr>
            <p:cNvPr id="12" name="Text Box 10"/>
            <p:cNvSpPr txBox="1">
              <a:spLocks noChangeArrowheads="1"/>
            </p:cNvSpPr>
            <p:nvPr/>
          </p:nvSpPr>
          <p:spPr bwMode="auto">
            <a:xfrm>
              <a:off x="656" y="2602"/>
              <a:ext cx="5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要求：</a:t>
              </a:r>
            </a:p>
          </p:txBody>
        </p:sp>
        <p:sp>
          <p:nvSpPr>
            <p:cNvPr id="13" name="Text Box 11"/>
            <p:cNvSpPr txBox="1">
              <a:spLocks noChangeArrowheads="1"/>
            </p:cNvSpPr>
            <p:nvPr/>
          </p:nvSpPr>
          <p:spPr bwMode="auto">
            <a:xfrm>
              <a:off x="1272" y="2633"/>
              <a:ext cx="367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spcBef>
                  <a:spcPct val="40000"/>
                </a:spcBef>
              </a:pPr>
              <a:r>
                <a:rPr lang="zh-CN" altLang="en-US" dirty="0">
                  <a:latin typeface="楷体_GB2312"/>
                </a:rPr>
                <a:t>① 完成</a:t>
              </a:r>
              <a:r>
                <a:rPr lang="en-US" altLang="zh-CN" dirty="0">
                  <a:latin typeface="楷体_GB2312"/>
                </a:rPr>
                <a:t>n</a:t>
              </a:r>
              <a:r>
                <a:rPr lang="zh-CN" altLang="en-US" dirty="0">
                  <a:latin typeface="楷体_GB2312"/>
                </a:rPr>
                <a:t>个投递点的投递；</a:t>
              </a:r>
            </a:p>
            <a:p>
              <a:pPr eaLnBrk="0" hangingPunct="0">
                <a:lnSpc>
                  <a:spcPct val="90000"/>
                </a:lnSpc>
                <a:spcBef>
                  <a:spcPct val="40000"/>
                </a:spcBef>
              </a:pPr>
              <a:r>
                <a:rPr lang="zh-CN" altLang="en-US" dirty="0">
                  <a:latin typeface="楷体_GB2312"/>
                </a:rPr>
                <a:t>② 使总路径长度最短</a:t>
              </a:r>
              <a:r>
                <a:rPr lang="en-US" altLang="zh-CN" dirty="0">
                  <a:latin typeface="楷体_GB2312"/>
                </a:rPr>
                <a:t>, </a:t>
              </a:r>
              <a:r>
                <a:rPr lang="zh-CN" altLang="en-US" dirty="0">
                  <a:latin typeface="楷体_GB2312"/>
                </a:rPr>
                <a:t>即求最小生成树</a:t>
              </a:r>
              <a:endParaRPr lang="en-US" altLang="zh-CN" dirty="0">
                <a:latin typeface="楷体_GB2312"/>
              </a:endParaRPr>
            </a:p>
          </p:txBody>
        </p:sp>
      </p:grpSp>
      <p:pic>
        <p:nvPicPr>
          <p:cNvPr id="15" name="图片 14"/>
          <p:cNvPicPr>
            <a:picLocks noChangeAspect="1"/>
          </p:cNvPicPr>
          <p:nvPr/>
        </p:nvPicPr>
        <p:blipFill>
          <a:blip r:embed="rId2"/>
          <a:stretch>
            <a:fillRect/>
          </a:stretch>
        </p:blipFill>
        <p:spPr>
          <a:xfrm>
            <a:off x="3647728" y="3387474"/>
            <a:ext cx="5302837" cy="3353894"/>
          </a:xfrm>
          <a:prstGeom prst="rect">
            <a:avLst/>
          </a:prstGeom>
        </p:spPr>
      </p:pic>
    </p:spTree>
    <p:extLst>
      <p:ext uri="{BB962C8B-B14F-4D97-AF65-F5344CB8AC3E}">
        <p14:creationId xmlns:p14="http://schemas.microsoft.com/office/powerpoint/2010/main" val="32071255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3"/>
          <p:cNvSpPr>
            <a:spLocks noGrp="1" noChangeArrowheads="1"/>
          </p:cNvSpPr>
          <p:nvPr>
            <p:ph type="body" idx="4294967295"/>
          </p:nvPr>
        </p:nvSpPr>
        <p:spPr>
          <a:xfrm>
            <a:off x="1040829" y="1053307"/>
            <a:ext cx="13716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例：</a:t>
            </a:r>
          </a:p>
        </p:txBody>
      </p:sp>
      <p:grpSp>
        <p:nvGrpSpPr>
          <p:cNvPr id="95235" name="Group 4"/>
          <p:cNvGrpSpPr>
            <a:grpSpLocks/>
          </p:cNvGrpSpPr>
          <p:nvPr/>
        </p:nvGrpSpPr>
        <p:grpSpPr bwMode="auto">
          <a:xfrm>
            <a:off x="1869504" y="790575"/>
            <a:ext cx="3886200" cy="2547938"/>
            <a:chOff x="0" y="0"/>
            <a:chExt cx="2448" cy="1605"/>
          </a:xfrm>
        </p:grpSpPr>
        <p:sp>
          <p:nvSpPr>
            <p:cNvPr id="136256" name="Oval 5"/>
            <p:cNvSpPr/>
            <p:nvPr/>
          </p:nvSpPr>
          <p:spPr>
            <a:xfrm>
              <a:off x="180" y="12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57" name="Text Box 6"/>
            <p:cNvSpPr txBox="1"/>
            <p:nvPr/>
          </p:nvSpPr>
          <p:spPr>
            <a:xfrm>
              <a:off x="240" y="96"/>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95298" name="Line 7"/>
            <p:cNvSpPr>
              <a:spLocks noChangeShapeType="1"/>
            </p:cNvSpPr>
            <p:nvPr/>
          </p:nvSpPr>
          <p:spPr bwMode="auto">
            <a:xfrm>
              <a:off x="468"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59" name="Oval 8"/>
            <p:cNvSpPr/>
            <p:nvPr/>
          </p:nvSpPr>
          <p:spPr>
            <a:xfrm>
              <a:off x="1212" y="131"/>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0" name="Text Box 9"/>
            <p:cNvSpPr txBox="1"/>
            <p:nvPr/>
          </p:nvSpPr>
          <p:spPr>
            <a:xfrm>
              <a:off x="1248" y="102"/>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5301" name="Line 10"/>
            <p:cNvSpPr>
              <a:spLocks noChangeShapeType="1"/>
            </p:cNvSpPr>
            <p:nvPr/>
          </p:nvSpPr>
          <p:spPr bwMode="auto">
            <a:xfrm>
              <a:off x="312"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2" name="Oval 11"/>
            <p:cNvSpPr/>
            <p:nvPr/>
          </p:nvSpPr>
          <p:spPr>
            <a:xfrm>
              <a:off x="168" y="116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3" name="Text Box 12"/>
            <p:cNvSpPr txBox="1"/>
            <p:nvPr/>
          </p:nvSpPr>
          <p:spPr>
            <a:xfrm>
              <a:off x="192" y="1141"/>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5304" name="Line 13"/>
            <p:cNvSpPr>
              <a:spLocks noChangeShapeType="1"/>
            </p:cNvSpPr>
            <p:nvPr/>
          </p:nvSpPr>
          <p:spPr bwMode="auto">
            <a:xfrm>
              <a:off x="468" y="1307"/>
              <a:ext cx="7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5" name="Oval 14"/>
            <p:cNvSpPr/>
            <p:nvPr/>
          </p:nvSpPr>
          <p:spPr>
            <a:xfrm>
              <a:off x="1248" y="11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6" name="Text Box 15"/>
            <p:cNvSpPr txBox="1"/>
            <p:nvPr/>
          </p:nvSpPr>
          <p:spPr>
            <a:xfrm>
              <a:off x="1296" y="1116"/>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95307" name="Line 16"/>
            <p:cNvSpPr>
              <a:spLocks noChangeShapeType="1"/>
            </p:cNvSpPr>
            <p:nvPr/>
          </p:nvSpPr>
          <p:spPr bwMode="auto">
            <a:xfrm>
              <a:off x="1368"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8" name="Oval 17"/>
            <p:cNvSpPr/>
            <p:nvPr/>
          </p:nvSpPr>
          <p:spPr>
            <a:xfrm>
              <a:off x="672" y="6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9" name="Text Box 18"/>
            <p:cNvSpPr txBox="1"/>
            <p:nvPr/>
          </p:nvSpPr>
          <p:spPr>
            <a:xfrm>
              <a:off x="720" y="613"/>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95310" name="Line 19"/>
            <p:cNvSpPr>
              <a:spLocks noChangeShapeType="1"/>
            </p:cNvSpPr>
            <p:nvPr/>
          </p:nvSpPr>
          <p:spPr bwMode="auto">
            <a:xfrm>
              <a:off x="420" y="378"/>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1" name="Line 20"/>
            <p:cNvSpPr>
              <a:spLocks noChangeShapeType="1"/>
            </p:cNvSpPr>
            <p:nvPr/>
          </p:nvSpPr>
          <p:spPr bwMode="auto">
            <a:xfrm>
              <a:off x="948" y="920"/>
              <a:ext cx="288"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2" name="Line 21"/>
            <p:cNvSpPr>
              <a:spLocks noChangeShapeType="1"/>
            </p:cNvSpPr>
            <p:nvPr/>
          </p:nvSpPr>
          <p:spPr bwMode="auto">
            <a:xfrm flipH="1">
              <a:off x="936" y="378"/>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3" name="Line 22"/>
            <p:cNvSpPr>
              <a:spLocks noChangeShapeType="1"/>
            </p:cNvSpPr>
            <p:nvPr/>
          </p:nvSpPr>
          <p:spPr bwMode="auto">
            <a:xfrm flipH="1">
              <a:off x="432" y="906"/>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4" name="Line 23"/>
            <p:cNvSpPr>
              <a:spLocks noChangeShapeType="1"/>
            </p:cNvSpPr>
            <p:nvPr/>
          </p:nvSpPr>
          <p:spPr bwMode="auto">
            <a:xfrm>
              <a:off x="1524" y="329"/>
              <a:ext cx="564" cy="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5" name="Line 24"/>
            <p:cNvSpPr>
              <a:spLocks noChangeShapeType="1"/>
            </p:cNvSpPr>
            <p:nvPr/>
          </p:nvSpPr>
          <p:spPr bwMode="auto">
            <a:xfrm flipH="1">
              <a:off x="1512" y="716"/>
              <a:ext cx="576" cy="6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6" name="Oval 25"/>
            <p:cNvSpPr/>
            <p:nvPr/>
          </p:nvSpPr>
          <p:spPr>
            <a:xfrm>
              <a:off x="1968" y="574"/>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77" name="Text Box 26"/>
            <p:cNvSpPr txBox="1"/>
            <p:nvPr/>
          </p:nvSpPr>
          <p:spPr>
            <a:xfrm>
              <a:off x="2016" y="545"/>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6278" name="Text Box 27"/>
            <p:cNvSpPr txBox="1"/>
            <p:nvPr/>
          </p:nvSpPr>
          <p:spPr>
            <a:xfrm>
              <a:off x="720" y="1248"/>
              <a:ext cx="432"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18</a:t>
              </a:r>
            </a:p>
          </p:txBody>
        </p:sp>
        <p:sp>
          <p:nvSpPr>
            <p:cNvPr id="136279" name="Text Box 28"/>
            <p:cNvSpPr txBox="1"/>
            <p:nvPr/>
          </p:nvSpPr>
          <p:spPr>
            <a:xfrm>
              <a:off x="1728" y="932"/>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0" name="Text Box 29"/>
            <p:cNvSpPr txBox="1"/>
            <p:nvPr/>
          </p:nvSpPr>
          <p:spPr>
            <a:xfrm>
              <a:off x="960" y="757"/>
              <a:ext cx="432" cy="29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14</a:t>
              </a:r>
            </a:p>
          </p:txBody>
        </p:sp>
        <p:sp>
          <p:nvSpPr>
            <p:cNvPr id="136281" name="Text Box 30"/>
            <p:cNvSpPr txBox="1"/>
            <p:nvPr/>
          </p:nvSpPr>
          <p:spPr>
            <a:xfrm>
              <a:off x="0" y="58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36282" name="Text Box 31"/>
            <p:cNvSpPr txBox="1"/>
            <p:nvPr/>
          </p:nvSpPr>
          <p:spPr>
            <a:xfrm>
              <a:off x="67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sp>
          <p:nvSpPr>
            <p:cNvPr id="136283" name="Text Box 32"/>
            <p:cNvSpPr txBox="1"/>
            <p:nvPr/>
          </p:nvSpPr>
          <p:spPr>
            <a:xfrm>
              <a:off x="528"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21</a:t>
              </a:r>
            </a:p>
          </p:txBody>
        </p:sp>
        <p:sp>
          <p:nvSpPr>
            <p:cNvPr id="136284" name="Text Box 33"/>
            <p:cNvSpPr txBox="1"/>
            <p:nvPr/>
          </p:nvSpPr>
          <p:spPr>
            <a:xfrm>
              <a:off x="864"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136285" name="Text Box 34"/>
            <p:cNvSpPr txBox="1"/>
            <p:nvPr/>
          </p:nvSpPr>
          <p:spPr>
            <a:xfrm>
              <a:off x="1632" y="15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86" name="Text Box 35"/>
            <p:cNvSpPr txBox="1"/>
            <p:nvPr/>
          </p:nvSpPr>
          <p:spPr>
            <a:xfrm>
              <a:off x="1344" y="53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7" name="Text Box 36"/>
            <p:cNvSpPr txBox="1"/>
            <p:nvPr/>
          </p:nvSpPr>
          <p:spPr>
            <a:xfrm>
              <a:off x="336" y="77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33</a:t>
              </a:r>
            </a:p>
          </p:txBody>
        </p:sp>
      </p:grpSp>
      <p:sp>
        <p:nvSpPr>
          <p:cNvPr id="136196" name="AutoShape 37"/>
          <p:cNvSpPr/>
          <p:nvPr/>
        </p:nvSpPr>
        <p:spPr>
          <a:xfrm>
            <a:off x="5755704" y="1781175"/>
            <a:ext cx="762000" cy="304800"/>
          </a:xfrm>
          <a:prstGeom prst="rightArrow">
            <a:avLst>
              <a:gd name="adj1" fmla="val 50000"/>
              <a:gd name="adj2" fmla="val 62500"/>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grpSp>
        <p:nvGrpSpPr>
          <p:cNvPr id="95237" name="Group 38"/>
          <p:cNvGrpSpPr>
            <a:grpSpLocks/>
          </p:cNvGrpSpPr>
          <p:nvPr/>
        </p:nvGrpSpPr>
        <p:grpSpPr bwMode="auto">
          <a:xfrm>
            <a:off x="7013004" y="819150"/>
            <a:ext cx="3619500" cy="2362200"/>
            <a:chOff x="0" y="0"/>
            <a:chExt cx="2280" cy="1488"/>
          </a:xfrm>
        </p:grpSpPr>
        <p:sp>
          <p:nvSpPr>
            <p:cNvPr id="136244" name="Oval 39"/>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5" name="Text Box 40"/>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46" name="Oval 41"/>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7" name="Text Box 42"/>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48" name="Oval 43"/>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9" name="Text Box 44"/>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50" name="Oval 45"/>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1" name="Text Box 46"/>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52" name="Oval 47"/>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3" name="Text Box 48"/>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54" name="Oval 49"/>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5" name="Text Box 50"/>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38" name="Group 51"/>
          <p:cNvGrpSpPr>
            <a:grpSpLocks/>
          </p:cNvGrpSpPr>
          <p:nvPr/>
        </p:nvGrpSpPr>
        <p:grpSpPr bwMode="auto">
          <a:xfrm>
            <a:off x="9176768" y="1919289"/>
            <a:ext cx="769937" cy="803275"/>
            <a:chOff x="0" y="0"/>
            <a:chExt cx="485" cy="506"/>
          </a:xfrm>
        </p:grpSpPr>
        <p:sp>
          <p:nvSpPr>
            <p:cNvPr id="95282" name="Line 52"/>
            <p:cNvSpPr>
              <a:spLocks noChangeShapeType="1"/>
            </p:cNvSpPr>
            <p:nvPr/>
          </p:nvSpPr>
          <p:spPr bwMode="auto">
            <a:xfrm flipH="1">
              <a:off x="0" y="0"/>
              <a:ext cx="462"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3" name="Text Box 53"/>
            <p:cNvSpPr txBox="1"/>
            <p:nvPr/>
          </p:nvSpPr>
          <p:spPr>
            <a:xfrm>
              <a:off x="197" y="116"/>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grpSp>
        <p:nvGrpSpPr>
          <p:cNvPr id="95239" name="Group 54"/>
          <p:cNvGrpSpPr>
            <a:grpSpLocks/>
          </p:cNvGrpSpPr>
          <p:nvPr/>
        </p:nvGrpSpPr>
        <p:grpSpPr bwMode="auto">
          <a:xfrm>
            <a:off x="6751068" y="1333501"/>
            <a:ext cx="604837" cy="1173163"/>
            <a:chOff x="0" y="0"/>
            <a:chExt cx="381" cy="739"/>
          </a:xfrm>
        </p:grpSpPr>
        <p:sp>
          <p:nvSpPr>
            <p:cNvPr id="95280" name="Line 55"/>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1" name="Text Box 56"/>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0" name="Group 57"/>
          <p:cNvGrpSpPr>
            <a:grpSpLocks/>
          </p:cNvGrpSpPr>
          <p:nvPr/>
        </p:nvGrpSpPr>
        <p:grpSpPr bwMode="auto">
          <a:xfrm>
            <a:off x="7508304" y="638176"/>
            <a:ext cx="1143000" cy="519113"/>
            <a:chOff x="0" y="0"/>
            <a:chExt cx="720" cy="327"/>
          </a:xfrm>
        </p:grpSpPr>
        <p:sp>
          <p:nvSpPr>
            <p:cNvPr id="95278" name="Line 58"/>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Text Box 59"/>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1" name="Group 60"/>
          <p:cNvGrpSpPr>
            <a:grpSpLocks/>
          </p:cNvGrpSpPr>
          <p:nvPr/>
        </p:nvGrpSpPr>
        <p:grpSpPr bwMode="auto">
          <a:xfrm>
            <a:off x="8117904" y="1049338"/>
            <a:ext cx="609600" cy="717550"/>
            <a:chOff x="0" y="0"/>
            <a:chExt cx="384" cy="452"/>
          </a:xfrm>
        </p:grpSpPr>
        <p:sp>
          <p:nvSpPr>
            <p:cNvPr id="95276" name="Line 61"/>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Text Box 62"/>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2" name="Group 63"/>
          <p:cNvGrpSpPr>
            <a:grpSpLocks/>
          </p:cNvGrpSpPr>
          <p:nvPr/>
        </p:nvGrpSpPr>
        <p:grpSpPr bwMode="auto">
          <a:xfrm>
            <a:off x="9108504" y="1004888"/>
            <a:ext cx="914400" cy="690562"/>
            <a:chOff x="0" y="0"/>
            <a:chExt cx="576" cy="435"/>
          </a:xfrm>
        </p:grpSpPr>
        <p:sp>
          <p:nvSpPr>
            <p:cNvPr id="95274" name="Line 64"/>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Text Box 65"/>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sp>
        <p:nvSpPr>
          <p:cNvPr id="136203" name="Text Box 66"/>
          <p:cNvSpPr txBox="1"/>
          <p:nvPr/>
        </p:nvSpPr>
        <p:spPr>
          <a:xfrm>
            <a:off x="7355904" y="31527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最小生成树之一</a:t>
            </a:r>
          </a:p>
        </p:txBody>
      </p:sp>
      <p:grpSp>
        <p:nvGrpSpPr>
          <p:cNvPr id="95244" name="Group 67"/>
          <p:cNvGrpSpPr>
            <a:grpSpLocks/>
          </p:cNvGrpSpPr>
          <p:nvPr/>
        </p:nvGrpSpPr>
        <p:grpSpPr bwMode="auto">
          <a:xfrm>
            <a:off x="4188842" y="4095750"/>
            <a:ext cx="3619500" cy="2362200"/>
            <a:chOff x="0" y="0"/>
            <a:chExt cx="2280" cy="1488"/>
          </a:xfrm>
        </p:grpSpPr>
        <p:sp>
          <p:nvSpPr>
            <p:cNvPr id="136222" name="Oval 68"/>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3" name="Text Box 69"/>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24" name="Oval 70"/>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5" name="Text Box 71"/>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26" name="Oval 72"/>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7" name="Text Box 73"/>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28" name="Oval 74"/>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9" name="Text Box 75"/>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30" name="Oval 76"/>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1" name="Text Box 77"/>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32" name="Oval 78"/>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3" name="Text Box 79"/>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45" name="Group 80"/>
          <p:cNvGrpSpPr>
            <a:grpSpLocks/>
          </p:cNvGrpSpPr>
          <p:nvPr/>
        </p:nvGrpSpPr>
        <p:grpSpPr bwMode="auto">
          <a:xfrm>
            <a:off x="3926904" y="4610101"/>
            <a:ext cx="604838" cy="1173163"/>
            <a:chOff x="0" y="0"/>
            <a:chExt cx="381" cy="739"/>
          </a:xfrm>
        </p:grpSpPr>
        <p:sp>
          <p:nvSpPr>
            <p:cNvPr id="95260" name="Line 81"/>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Text Box 82"/>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6" name="Group 83"/>
          <p:cNvGrpSpPr>
            <a:grpSpLocks/>
          </p:cNvGrpSpPr>
          <p:nvPr/>
        </p:nvGrpSpPr>
        <p:grpSpPr bwMode="auto">
          <a:xfrm>
            <a:off x="4684142" y="3914776"/>
            <a:ext cx="1143000" cy="519113"/>
            <a:chOff x="0" y="0"/>
            <a:chExt cx="720" cy="327"/>
          </a:xfrm>
        </p:grpSpPr>
        <p:sp>
          <p:nvSpPr>
            <p:cNvPr id="95258" name="Line 84"/>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Text Box 85"/>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7" name="Group 86"/>
          <p:cNvGrpSpPr>
            <a:grpSpLocks/>
          </p:cNvGrpSpPr>
          <p:nvPr/>
        </p:nvGrpSpPr>
        <p:grpSpPr bwMode="auto">
          <a:xfrm>
            <a:off x="5293742" y="4325938"/>
            <a:ext cx="609600" cy="717550"/>
            <a:chOff x="0" y="0"/>
            <a:chExt cx="384" cy="452"/>
          </a:xfrm>
        </p:grpSpPr>
        <p:sp>
          <p:nvSpPr>
            <p:cNvPr id="95256" name="Line 87"/>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Text Box 88"/>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8" name="Group 89"/>
          <p:cNvGrpSpPr>
            <a:grpSpLocks/>
          </p:cNvGrpSpPr>
          <p:nvPr/>
        </p:nvGrpSpPr>
        <p:grpSpPr bwMode="auto">
          <a:xfrm>
            <a:off x="6284342" y="4281488"/>
            <a:ext cx="914400" cy="690562"/>
            <a:chOff x="0" y="0"/>
            <a:chExt cx="576" cy="435"/>
          </a:xfrm>
        </p:grpSpPr>
        <p:sp>
          <p:nvSpPr>
            <p:cNvPr id="95254" name="Line 90"/>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5" name="Text Box 91"/>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95249" name="Group 92"/>
          <p:cNvGrpSpPr>
            <a:grpSpLocks/>
          </p:cNvGrpSpPr>
          <p:nvPr/>
        </p:nvGrpSpPr>
        <p:grpSpPr bwMode="auto">
          <a:xfrm>
            <a:off x="6131942" y="4600575"/>
            <a:ext cx="609600" cy="1143000"/>
            <a:chOff x="0" y="0"/>
            <a:chExt cx="384" cy="720"/>
          </a:xfrm>
        </p:grpSpPr>
        <p:sp>
          <p:nvSpPr>
            <p:cNvPr id="95252" name="Line 93"/>
            <p:cNvSpPr>
              <a:spLocks noChangeShapeType="1"/>
            </p:cNvSpPr>
            <p:nvPr/>
          </p:nvSpPr>
          <p:spPr bwMode="auto">
            <a:xfrm>
              <a:off x="0" y="0"/>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Text Box 94"/>
            <p:cNvSpPr txBox="1"/>
            <p:nvPr/>
          </p:nvSpPr>
          <p:spPr>
            <a:xfrm>
              <a:off x="0" y="192"/>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136210" name="Text Box 95"/>
          <p:cNvSpPr txBox="1"/>
          <p:nvPr/>
        </p:nvSpPr>
        <p:spPr>
          <a:xfrm>
            <a:off x="4531742" y="6429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最小生成树之二</a:t>
            </a:r>
          </a:p>
        </p:txBody>
      </p:sp>
      <p:sp>
        <p:nvSpPr>
          <p:cNvPr id="136211" name="AutoShape 96"/>
          <p:cNvSpPr/>
          <p:nvPr/>
        </p:nvSpPr>
        <p:spPr>
          <a:xfrm>
            <a:off x="3088704" y="3381375"/>
            <a:ext cx="457200" cy="1143000"/>
          </a:xfrm>
          <a:prstGeom prst="curvedRightArrow">
            <a:avLst>
              <a:gd name="adj1" fmla="val 50000"/>
              <a:gd name="adj2" fmla="val 100000"/>
              <a:gd name="adj3" fmla="val 33314"/>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967258" y="53504"/>
            <a:ext cx="7793038" cy="711200"/>
          </a:xfrm>
        </p:spPr>
        <p:txBody>
          <a:bodyPr>
            <a:normAutofit/>
          </a:bodyPr>
          <a:lstStyle/>
          <a:p>
            <a:pPr eaLnBrk="1" hangingPunct="1">
              <a:buClr>
                <a:srgbClr val="FF0000"/>
              </a:buClr>
            </a:pPr>
            <a:r>
              <a:rPr lang="zh-CN" altLang="en-US" sz="4000" b="1" dirty="0" smtClean="0">
                <a:solidFill>
                  <a:srgbClr val="0000FF"/>
                </a:solidFill>
              </a:rPr>
              <a:t>构造最小生成树的准则</a:t>
            </a:r>
          </a:p>
        </p:txBody>
      </p:sp>
      <p:sp>
        <p:nvSpPr>
          <p:cNvPr id="151555" name="Rectangle 3"/>
          <p:cNvSpPr>
            <a:spLocks noGrp="1" noChangeArrowheads="1"/>
          </p:cNvSpPr>
          <p:nvPr>
            <p:ph type="body" idx="4294967295"/>
          </p:nvPr>
        </p:nvSpPr>
        <p:spPr>
          <a:xfrm>
            <a:off x="1991544" y="1245592"/>
            <a:ext cx="9217024" cy="3911600"/>
          </a:xfrm>
        </p:spPr>
        <p:txBody>
          <a:bodyPr/>
          <a:lstStyle/>
          <a:p>
            <a:pPr eaLnBrk="1" hangingPunct="1">
              <a:defRPr/>
            </a:pPr>
            <a:r>
              <a:rPr kumimoji="1" lang="zh-CN" altLang="en-US" b="1" dirty="0" smtClean="0">
                <a:latin typeface="Times New Roman" panose="02020603050405020304" pitchFamily="18" charset="0"/>
                <a:cs typeface="Times New Roman" panose="02020603050405020304" pitchFamily="18" charset="0"/>
              </a:rPr>
              <a:t>必须只使用图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chemeClr val="tx2"/>
                </a:solidFill>
                <a:latin typeface="Times New Roman" panose="02020603050405020304" pitchFamily="18" charset="0"/>
                <a:cs typeface="Times New Roman" panose="02020603050405020304" pitchFamily="18" charset="0"/>
              </a:rPr>
              <a:t>边</a:t>
            </a:r>
            <a:r>
              <a:rPr kumimoji="1" lang="zh-CN" altLang="en-US" b="1" dirty="0" smtClean="0">
                <a:latin typeface="Times New Roman" panose="02020603050405020304" pitchFamily="18" charset="0"/>
                <a:cs typeface="Times New Roman" panose="02020603050405020304" pitchFamily="18" charset="0"/>
              </a:rPr>
              <a:t>来构造最小生成树</a:t>
            </a: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必须使用且仅使用</a:t>
            </a:r>
            <a:r>
              <a:rPr kumimoji="1" lang="en-US" altLang="zh-CN" b="1" i="1" dirty="0" smtClean="0">
                <a:solidFill>
                  <a:schemeClr val="tx2"/>
                </a:solidFill>
                <a:latin typeface="Times New Roman" panose="02020603050405020304" pitchFamily="18" charset="0"/>
                <a:cs typeface="Times New Roman" panose="02020603050405020304" pitchFamily="18" charset="0"/>
              </a:rPr>
              <a:t>n</a:t>
            </a:r>
            <a:r>
              <a:rPr kumimoji="1" lang="en-US" altLang="zh-CN" b="1" dirty="0" smtClean="0">
                <a:solidFill>
                  <a:schemeClr val="tx2"/>
                </a:solidFill>
                <a:latin typeface="Times New Roman" panose="02020603050405020304" pitchFamily="18" charset="0"/>
                <a:cs typeface="Times New Roman" panose="02020603050405020304" pitchFamily="18" charset="0"/>
              </a:rPr>
              <a:t>-1</a:t>
            </a:r>
            <a:r>
              <a:rPr kumimoji="1" lang="zh-CN" altLang="en-US" b="1" dirty="0" smtClean="0">
                <a:solidFill>
                  <a:schemeClr val="tx2"/>
                </a:solidFill>
                <a:latin typeface="Times New Roman" panose="02020603050405020304" pitchFamily="18" charset="0"/>
                <a:cs typeface="Times New Roman" panose="02020603050405020304" pitchFamily="18" charset="0"/>
              </a:rPr>
              <a:t>条边</a:t>
            </a:r>
            <a:r>
              <a:rPr kumimoji="1" lang="zh-CN" altLang="en-US" b="1" dirty="0" smtClean="0">
                <a:latin typeface="Times New Roman" panose="02020603050405020304" pitchFamily="18" charset="0"/>
                <a:cs typeface="Times New Roman" panose="02020603050405020304" pitchFamily="18" charset="0"/>
              </a:rPr>
              <a:t>来连接图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中的</a:t>
            </a:r>
            <a:r>
              <a:rPr kumimoji="1" lang="en-US" altLang="zh-CN" b="1" i="1" dirty="0" smtClean="0">
                <a:latin typeface="Times New Roman" panose="02020603050405020304" pitchFamily="18" charset="0"/>
                <a:cs typeface="Times New Roman" panose="02020603050405020304" pitchFamily="18" charset="0"/>
              </a:rPr>
              <a:t>n</a:t>
            </a:r>
            <a:r>
              <a:rPr kumimoji="1" lang="zh-CN" altLang="en-US" b="1" dirty="0" smtClean="0">
                <a:latin typeface="Times New Roman" panose="02020603050405020304" pitchFamily="18" charset="0"/>
                <a:cs typeface="Times New Roman" panose="02020603050405020304" pitchFamily="18" charset="0"/>
              </a:rPr>
              <a:t>个顶点</a:t>
            </a:r>
          </a:p>
          <a:p>
            <a:pPr eaLnBrk="1" hangingPunct="1">
              <a:defRPr/>
            </a:pPr>
            <a:r>
              <a:rPr kumimoji="1" lang="zh-CN" altLang="en-US" b="1" dirty="0" smtClean="0">
                <a:solidFill>
                  <a:srgbClr val="0000FF"/>
                </a:solidFill>
                <a:latin typeface="Times New Roman" panose="02020603050405020304" pitchFamily="18" charset="0"/>
                <a:cs typeface="Times New Roman" panose="02020603050405020304" pitchFamily="18" charset="0"/>
              </a:rPr>
              <a:t>不能使用产生回路的边</a:t>
            </a:r>
          </a:p>
        </p:txBody>
      </p:sp>
      <p:sp>
        <p:nvSpPr>
          <p:cNvPr id="137220" name="Rectangle 4"/>
          <p:cNvSpPr/>
          <p:nvPr/>
        </p:nvSpPr>
        <p:spPr>
          <a:xfrm>
            <a:off x="2206626" y="3501008"/>
            <a:ext cx="7777163" cy="23575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FF0000"/>
              </a:buClr>
              <a:buSzPct val="100000"/>
              <a:buNone/>
              <a:defRPr/>
            </a:pPr>
            <a:r>
              <a:rPr lang="zh-CN" altLang="en-US" sz="3600" b="1" noProof="1" smtClean="0">
                <a:latin typeface="Times New Roman" panose="02020603050405020304" pitchFamily="18" charset="0"/>
                <a:ea typeface="宋体" panose="02010600030101010101" pitchFamily="2" charset="-122"/>
              </a:rPr>
              <a:t>方法：</a:t>
            </a:r>
            <a:endParaRPr lang="en-US" altLang="zh-CN" sz="3600" b="1" noProof="1">
              <a:latin typeface="Times New Roman" panose="02020603050405020304" pitchFamily="18" charset="0"/>
              <a:ea typeface="宋体" panose="02010600030101010101" pitchFamily="2" charset="-122"/>
            </a:endParaRPr>
          </a:p>
          <a:p>
            <a:pPr>
              <a:spcBef>
                <a:spcPct val="0"/>
              </a:spcBef>
              <a:buClr>
                <a:srgbClr val="FF0000"/>
              </a:buClr>
              <a:buSzPct val="100000"/>
              <a:buFont typeface="Wingdings" panose="05000000000000000000" pitchFamily="2" charset="2"/>
              <a:buChar char="u"/>
              <a:defRPr/>
            </a:pPr>
            <a:endParaRPr lang="en-US" altLang="zh-CN" sz="36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b="1" noProof="1">
                <a:latin typeface="Times New Roman" panose="02020603050405020304" pitchFamily="18" charset="0"/>
                <a:ea typeface="宋体" panose="02010600030101010101" pitchFamily="2" charset="-122"/>
              </a:rPr>
              <a:t>8.4.2 </a:t>
            </a:r>
            <a:r>
              <a:rPr lang="zh-CN" altLang="en-US" b="1" noProof="1">
                <a:solidFill>
                  <a:schemeClr val="hlink"/>
                </a:solidFill>
                <a:latin typeface="Times New Roman" panose="02020603050405020304" pitchFamily="18" charset="0"/>
                <a:ea typeface="宋体" panose="02010600030101010101" pitchFamily="2" charset="-122"/>
              </a:rPr>
              <a:t>普里姆</a:t>
            </a:r>
            <a:r>
              <a:rPr lang="en-US" altLang="zh-CN" b="1" noProof="1">
                <a:solidFill>
                  <a:schemeClr val="hlink"/>
                </a:solidFill>
                <a:latin typeface="Times New Roman" panose="02020603050405020304" pitchFamily="18" charset="0"/>
                <a:ea typeface="宋体" panose="02010600030101010101" pitchFamily="2" charset="-122"/>
              </a:rPr>
              <a:t>(Prim)</a:t>
            </a:r>
            <a:r>
              <a:rPr lang="zh-CN" altLang="en-US" b="1" noProof="1">
                <a:solidFill>
                  <a:schemeClr val="hlink"/>
                </a:solidFill>
                <a:latin typeface="Times New Roman" panose="02020603050405020304" pitchFamily="18" charset="0"/>
                <a:ea typeface="宋体" panose="02010600030101010101" pitchFamily="2" charset="-122"/>
              </a:rPr>
              <a:t>算法</a:t>
            </a:r>
          </a:p>
          <a:p>
            <a:pPr marL="0" indent="0">
              <a:spcBef>
                <a:spcPct val="35000"/>
              </a:spcBef>
              <a:spcAft>
                <a:spcPct val="20000"/>
              </a:spcAft>
              <a:buClr>
                <a:srgbClr val="000000"/>
              </a:buClr>
              <a:buNone/>
              <a:defRPr/>
            </a:pPr>
            <a:r>
              <a:rPr lang="en-US" altLang="zh-CN" b="1" noProof="1">
                <a:latin typeface="Times New Roman" panose="02020603050405020304" pitchFamily="18" charset="0"/>
                <a:ea typeface="宋体" panose="02010600030101010101" pitchFamily="2" charset="-122"/>
              </a:rPr>
              <a:t>8.4.1 </a:t>
            </a:r>
            <a:r>
              <a:rPr lang="zh-CN" altLang="en-US" b="1" noProof="1">
                <a:solidFill>
                  <a:schemeClr val="hlink"/>
                </a:solidFill>
                <a:latin typeface="Times New Roman" panose="02020603050405020304" pitchFamily="18" charset="0"/>
                <a:ea typeface="宋体" panose="02010600030101010101" pitchFamily="2" charset="-122"/>
              </a:rPr>
              <a:t>克鲁斯卡尔</a:t>
            </a:r>
            <a:r>
              <a:rPr lang="en-US" altLang="zh-CN" b="1" noProof="1">
                <a:solidFill>
                  <a:schemeClr val="hlink"/>
                </a:solidFill>
                <a:latin typeface="Times New Roman" panose="02020603050405020304" pitchFamily="18" charset="0"/>
                <a:ea typeface="宋体" panose="02010600030101010101" pitchFamily="2" charset="-122"/>
              </a:rPr>
              <a:t>(Kruskal)</a:t>
            </a:r>
            <a:r>
              <a:rPr lang="zh-CN" altLang="en-US" b="1" noProof="1">
                <a:solidFill>
                  <a:schemeClr val="hlink"/>
                </a:solidFill>
                <a:latin typeface="Times New Roman" panose="02020603050405020304" pitchFamily="18" charset="0"/>
                <a:ea typeface="宋体" panose="02010600030101010101" pitchFamily="2" charset="-122"/>
              </a:rPr>
              <a:t>算法</a:t>
            </a:r>
            <a:endParaRPr lang="en-US" altLang="zh-CN" b="1" noProof="1">
              <a:solidFill>
                <a:schemeClr va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112"/>
          <p:cNvSpPr/>
          <p:nvPr/>
        </p:nvSpPr>
        <p:spPr>
          <a:xfrm>
            <a:off x="7320136" y="49214"/>
            <a:ext cx="3341687" cy="3811587"/>
          </a:xfrm>
          <a:prstGeom prst="rect">
            <a:avLst/>
          </a:prstGeom>
          <a:no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    (c) MST</a:t>
            </a:r>
            <a:r>
              <a:rPr lang="zh-CN" altLang="en-US" sz="2400" b="1" noProof="1">
                <a:solidFill>
                  <a:srgbClr val="FF0000"/>
                </a:solidFill>
                <a:latin typeface="Times New Roman" panose="02020603050405020304" pitchFamily="18" charset="0"/>
                <a:ea typeface="宋体" panose="02010600030101010101" pitchFamily="2" charset="-122"/>
              </a:rPr>
              <a:t>的存储结构</a:t>
            </a:r>
          </a:p>
        </p:txBody>
      </p:sp>
      <p:sp>
        <p:nvSpPr>
          <p:cNvPr id="152578" name="内容占位符 2"/>
          <p:cNvSpPr>
            <a:spLocks noGrp="1" noChangeArrowheads="1"/>
          </p:cNvSpPr>
          <p:nvPr>
            <p:ph idx="4294967295"/>
          </p:nvPr>
        </p:nvSpPr>
        <p:spPr>
          <a:xfrm>
            <a:off x="555848" y="49213"/>
            <a:ext cx="7772400" cy="4114800"/>
          </a:xfrm>
        </p:spPr>
        <p:txBody>
          <a:bodyPr>
            <a:normAutofit/>
          </a:bodyPr>
          <a:lstStyle/>
          <a:p>
            <a:pPr marL="0" indent="0" eaLnBrk="1" hangingPunct="1">
              <a:buNone/>
              <a:defRPr/>
            </a:pPr>
            <a:r>
              <a:rPr kumimoji="1" lang="zh-CN" altLang="en-US" sz="3200" b="1" dirty="0" smtClean="0">
                <a:solidFill>
                  <a:srgbClr val="0000FF"/>
                </a:solidFill>
              </a:rPr>
              <a:t>最小生成树的存储结构设计</a:t>
            </a:r>
          </a:p>
        </p:txBody>
      </p:sp>
      <p:graphicFrame>
        <p:nvGraphicFramePr>
          <p:cNvPr id="2" name="表格 1"/>
          <p:cNvGraphicFramePr>
            <a:graphicFrameLocks noGrp="1"/>
          </p:cNvGraphicFramePr>
          <p:nvPr>
            <p:extLst>
              <p:ext uri="{D42A27DB-BD31-4B8C-83A1-F6EECF244321}">
                <p14:modId xmlns:p14="http://schemas.microsoft.com/office/powerpoint/2010/main" val="1190635036"/>
              </p:ext>
            </p:extLst>
          </p:nvPr>
        </p:nvGraphicFramePr>
        <p:xfrm>
          <a:off x="7351142" y="106364"/>
          <a:ext cx="3281363" cy="3209927"/>
        </p:xfrm>
        <a:graphic>
          <a:graphicData uri="http://schemas.openxmlformats.org/drawingml/2006/table">
            <a:tbl>
              <a:tblPr firstRow="1" bandRow="1">
                <a:tableStyleId>{5C22544A-7EE6-4342-B048-85BDC9FD1C3A}</a:tableStyleId>
              </a:tblPr>
              <a:tblGrid>
                <a:gridCol w="820341"/>
                <a:gridCol w="635136"/>
                <a:gridCol w="935733"/>
                <a:gridCol w="890153"/>
              </a:tblGrid>
              <a:tr h="458561">
                <a:tc>
                  <a:txBody>
                    <a:bodyPr/>
                    <a:lstStyle/>
                    <a:p>
                      <a:endParaRPr lang="zh-CN" altLang="en-US" sz="2400" dirty="0"/>
                    </a:p>
                  </a:txBody>
                  <a:tcPr marL="91404" marR="91404" marT="45846" marB="45846">
                    <a:lnR w="12700" cap="flat" cmpd="sng" algn="ctr">
                      <a:noFill/>
                      <a:prstDash val="solid"/>
                      <a:round/>
                      <a:headEnd type="none" w="med" len="med"/>
                      <a:tailEnd type="none" w="med" len="med"/>
                    </a:lnR>
                    <a:solidFill>
                      <a:schemeClr val="bg1"/>
                    </a:solidFill>
                  </a:tcPr>
                </a:tc>
                <a:tc>
                  <a:txBody>
                    <a:bodyPr/>
                    <a:lstStyle/>
                    <a:p>
                      <a:r>
                        <a:rPr lang="en-US" altLang="zh-CN" sz="2400" b="0" cap="none" spc="0" dirty="0" smtClean="0">
                          <a:ln>
                            <a:noFill/>
                          </a:ln>
                          <a:solidFill>
                            <a:schemeClr val="tx1"/>
                          </a:solidFill>
                          <a:effectLst/>
                        </a:rPr>
                        <a:t>tail</a:t>
                      </a:r>
                      <a:endParaRPr lang="zh-CN" altLang="en-US" sz="2400" b="0" cap="none" spc="0" dirty="0">
                        <a:ln>
                          <a:noFill/>
                        </a:ln>
                        <a:solidFill>
                          <a:schemeClr val="tx1"/>
                        </a:solidFill>
                        <a:effectLst/>
                      </a:endParaRPr>
                    </a:p>
                  </a:txBody>
                  <a:tcPr marL="91404" marR="91404" marT="45846" marB="45846">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head</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key</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r>
              <a:tr h="458561">
                <a:tc>
                  <a:txBody>
                    <a:bodyPr/>
                    <a:lstStyle/>
                    <a:p>
                      <a:r>
                        <a:rPr lang="en-US" altLang="zh-CN" sz="2400" dirty="0" smtClean="0"/>
                        <a:t>0</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0</a:t>
                      </a:r>
                      <a:endParaRPr lang="zh-CN" altLang="en-US" sz="2400" dirty="0"/>
                    </a:p>
                  </a:txBody>
                  <a:tcPr marL="91404" marR="91404" marT="45846" marB="4584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400" dirty="0" smtClean="0"/>
                        <a:t>5</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c>
                  <a:txBody>
                    <a:bodyPr/>
                    <a:lstStyle/>
                    <a:p>
                      <a:r>
                        <a:rPr lang="en-US" altLang="zh-CN" sz="2400" dirty="0" smtClean="0"/>
                        <a:t>10</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r>
              <a:tr h="458561">
                <a:tc>
                  <a:txBody>
                    <a:bodyPr/>
                    <a:lstStyle/>
                    <a:p>
                      <a:r>
                        <a:rPr lang="en-US" altLang="zh-CN" sz="2400" dirty="0" smtClean="0"/>
                        <a:t>1</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5</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4</a:t>
                      </a:r>
                      <a:endParaRPr lang="zh-CN" altLang="en-US" sz="2400" dirty="0"/>
                    </a:p>
                  </a:txBody>
                  <a:tcPr marL="91404" marR="91404" marT="45846" marB="45846"/>
                </a:tc>
                <a:tc>
                  <a:txBody>
                    <a:bodyPr/>
                    <a:lstStyle/>
                    <a:p>
                      <a:r>
                        <a:rPr lang="en-US" altLang="zh-CN" sz="2400" dirty="0" smtClean="0"/>
                        <a:t>25</a:t>
                      </a:r>
                      <a:endParaRPr lang="zh-CN" altLang="en-US" sz="2400" dirty="0"/>
                    </a:p>
                  </a:txBody>
                  <a:tcPr marL="91404" marR="91404" marT="45846" marB="45846"/>
                </a:tc>
              </a:tr>
              <a:tr h="458561">
                <a:tc>
                  <a:txBody>
                    <a:bodyPr/>
                    <a:lstStyle/>
                    <a:p>
                      <a:r>
                        <a:rPr lang="en-US" altLang="zh-CN" sz="2400" dirty="0" smtClean="0"/>
                        <a:t>2</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4</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3</a:t>
                      </a:r>
                      <a:endParaRPr lang="zh-CN" altLang="en-US" sz="2400" dirty="0"/>
                    </a:p>
                  </a:txBody>
                  <a:tcPr marL="91404" marR="91404" marT="45846" marB="45846"/>
                </a:tc>
                <a:tc>
                  <a:txBody>
                    <a:bodyPr/>
                    <a:lstStyle/>
                    <a:p>
                      <a:r>
                        <a:rPr lang="en-US" altLang="zh-CN" sz="2400" dirty="0" smtClean="0"/>
                        <a:t>22</a:t>
                      </a:r>
                      <a:endParaRPr lang="zh-CN" altLang="en-US" sz="2400" dirty="0"/>
                    </a:p>
                  </a:txBody>
                  <a:tcPr marL="91404" marR="91404" marT="45846" marB="45846"/>
                </a:tc>
              </a:tr>
              <a:tr h="458561">
                <a:tc>
                  <a:txBody>
                    <a:bodyPr/>
                    <a:lstStyle/>
                    <a:p>
                      <a:r>
                        <a:rPr lang="en-US" altLang="zh-CN" sz="2400" dirty="0" smtClean="0"/>
                        <a:t>3</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3</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2</a:t>
                      </a:r>
                      <a:endParaRPr lang="zh-CN" altLang="en-US" sz="2400" dirty="0"/>
                    </a:p>
                  </a:txBody>
                  <a:tcPr marL="91404" marR="91404" marT="45846" marB="45846"/>
                </a:tc>
                <a:tc>
                  <a:txBody>
                    <a:bodyPr/>
                    <a:lstStyle/>
                    <a:p>
                      <a:r>
                        <a:rPr lang="en-US" altLang="zh-CN" sz="2400" dirty="0" smtClean="0"/>
                        <a:t>12</a:t>
                      </a:r>
                      <a:endParaRPr lang="zh-CN" altLang="en-US" sz="2400" dirty="0"/>
                    </a:p>
                  </a:txBody>
                  <a:tcPr marL="91404" marR="91404" marT="45846" marB="45846"/>
                </a:tc>
              </a:tr>
              <a:tr h="458561">
                <a:tc>
                  <a:txBody>
                    <a:bodyPr/>
                    <a:lstStyle/>
                    <a:p>
                      <a:r>
                        <a:rPr lang="en-US" altLang="zh-CN" sz="2400" dirty="0" smtClean="0"/>
                        <a:t>4</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2</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1</a:t>
                      </a:r>
                      <a:endParaRPr lang="zh-CN" altLang="en-US" sz="2400" dirty="0"/>
                    </a:p>
                  </a:txBody>
                  <a:tcPr marL="91404" marR="91404" marT="45846" marB="45846"/>
                </a:tc>
                <a:tc>
                  <a:txBody>
                    <a:bodyPr/>
                    <a:lstStyle/>
                    <a:p>
                      <a:r>
                        <a:rPr lang="en-US" altLang="zh-CN" sz="2400" dirty="0" smtClean="0"/>
                        <a:t>16</a:t>
                      </a:r>
                      <a:endParaRPr lang="zh-CN" altLang="en-US" sz="2400" dirty="0"/>
                    </a:p>
                  </a:txBody>
                  <a:tcPr marL="91404" marR="91404" marT="45846" marB="45846"/>
                </a:tc>
              </a:tr>
              <a:tr h="458561">
                <a:tc>
                  <a:txBody>
                    <a:bodyPr/>
                    <a:lstStyle/>
                    <a:p>
                      <a:r>
                        <a:rPr lang="en-US" altLang="zh-CN" sz="2400" dirty="0" smtClean="0"/>
                        <a:t>5</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1</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6</a:t>
                      </a:r>
                      <a:endParaRPr lang="zh-CN" altLang="en-US" sz="2400" dirty="0"/>
                    </a:p>
                  </a:txBody>
                  <a:tcPr marL="91404" marR="91404" marT="45846" marB="45846"/>
                </a:tc>
                <a:tc>
                  <a:txBody>
                    <a:bodyPr/>
                    <a:lstStyle/>
                    <a:p>
                      <a:r>
                        <a:rPr lang="en-US" altLang="zh-CN" sz="2400" dirty="0" smtClean="0"/>
                        <a:t>14</a:t>
                      </a:r>
                      <a:endParaRPr lang="zh-CN" altLang="en-US" sz="2400" dirty="0"/>
                    </a:p>
                  </a:txBody>
                  <a:tcPr marL="91404" marR="91404" marT="45846" marB="45846"/>
                </a:tc>
              </a:tr>
            </a:tbl>
          </a:graphicData>
        </a:graphic>
      </p:graphicFrame>
      <p:sp>
        <p:nvSpPr>
          <p:cNvPr id="138287" name="矩形 111"/>
          <p:cNvSpPr/>
          <p:nvPr/>
        </p:nvSpPr>
        <p:spPr>
          <a:xfrm>
            <a:off x="1789113" y="3558095"/>
            <a:ext cx="8416106" cy="30777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最小生成树的类型定义：</a:t>
            </a:r>
            <a:endParaRPr lang="en-US" altLang="zh-CN" sz="2400" b="1" noProof="1">
              <a:latin typeface="Times New Roman" panose="02020603050405020304" pitchFamily="18" charset="0"/>
              <a:ea typeface="宋体" panose="02010600030101010101" pitchFamily="2" charset="-122"/>
            </a:endParaRPr>
          </a:p>
          <a:p>
            <a:pPr marL="0" indent="571500" algn="just">
              <a:lnSpc>
                <a:spcPts val="3000"/>
              </a:lnSpc>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E</a:t>
            </a:r>
            <a:r>
              <a:rPr lang="zh-CN" altLang="en-US" sz="2400"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grpSp>
        <p:nvGrpSpPr>
          <p:cNvPr id="97328" name="Group 57"/>
          <p:cNvGrpSpPr>
            <a:grpSpLocks/>
          </p:cNvGrpSpPr>
          <p:nvPr/>
        </p:nvGrpSpPr>
        <p:grpSpPr bwMode="auto">
          <a:xfrm>
            <a:off x="1560515" y="635002"/>
            <a:ext cx="2760663" cy="2797175"/>
            <a:chOff x="2767" y="429"/>
            <a:chExt cx="1739" cy="1762"/>
          </a:xfrm>
        </p:grpSpPr>
        <p:sp>
          <p:nvSpPr>
            <p:cNvPr id="97350"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1"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2"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3"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4"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5"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6"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17"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318"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319"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320"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21"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22"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23"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24" name="Text Box 18"/>
            <p:cNvSpPr txBox="1"/>
            <p:nvPr/>
          </p:nvSpPr>
          <p:spPr>
            <a:xfrm>
              <a:off x="3439" y="42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38325"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38326"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38327"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38328"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38329"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38330"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38331"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38332"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97373"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329" name="Group 32"/>
          <p:cNvGrpSpPr>
            <a:grpSpLocks/>
          </p:cNvGrpSpPr>
          <p:nvPr/>
        </p:nvGrpSpPr>
        <p:grpSpPr bwMode="auto">
          <a:xfrm>
            <a:off x="4427539" y="814389"/>
            <a:ext cx="2760663" cy="2617787"/>
            <a:chOff x="404" y="555"/>
            <a:chExt cx="1739" cy="1649"/>
          </a:xfrm>
        </p:grpSpPr>
        <p:sp>
          <p:nvSpPr>
            <p:cNvPr id="97330"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1"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2"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3"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4"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5"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96" name="Oval 12" descr="羊皮纸"/>
            <p:cNvSpPr/>
            <p:nvPr/>
          </p:nvSpPr>
          <p:spPr>
            <a:xfrm>
              <a:off x="40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297" name="Oval 13" descr="羊皮纸"/>
            <p:cNvSpPr/>
            <p:nvPr/>
          </p:nvSpPr>
          <p:spPr>
            <a:xfrm>
              <a:off x="74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298" name="Oval 14" descr="羊皮纸"/>
            <p:cNvSpPr/>
            <p:nvPr/>
          </p:nvSpPr>
          <p:spPr>
            <a:xfrm>
              <a:off x="74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299" name="Oval 15" descr="羊皮纸"/>
            <p:cNvSpPr/>
            <p:nvPr/>
          </p:nvSpPr>
          <p:spPr>
            <a:xfrm>
              <a:off x="112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00" name="Oval 16" descr="羊皮纸"/>
            <p:cNvSpPr/>
            <p:nvPr/>
          </p:nvSpPr>
          <p:spPr>
            <a:xfrm>
              <a:off x="146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01" name="Oval 17" descr="羊皮纸"/>
            <p:cNvSpPr/>
            <p:nvPr/>
          </p:nvSpPr>
          <p:spPr>
            <a:xfrm>
              <a:off x="146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02" name="Oval 18" descr="羊皮纸"/>
            <p:cNvSpPr/>
            <p:nvPr/>
          </p:nvSpPr>
          <p:spPr>
            <a:xfrm flipH="1">
              <a:off x="184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03"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4"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5"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6"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38307"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8"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9"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2114872" y="3041090"/>
            <a:ext cx="8229600" cy="3844294"/>
          </a:xfrm>
        </p:spPr>
        <p:txBody>
          <a:bodyPr>
            <a:prstTxWarp prst="textNoShape">
              <a:avLst/>
            </a:prstTxWarp>
            <a:normAutofit lnSpcReduction="10000"/>
          </a:bodyPr>
          <a:lstStyle/>
          <a:p>
            <a:pPr eaLnBrk="1" hangingPunct="1">
              <a:spcBef>
                <a:spcPct val="10000"/>
              </a:spcBef>
              <a:buNone/>
              <a:defRPr/>
            </a:pPr>
            <a:r>
              <a:rPr lang="zh-CN" altLang="en-US" sz="2000" b="1" dirty="0">
                <a:solidFill>
                  <a:srgbClr val="0000FF"/>
                </a:solidFill>
                <a:latin typeface="宋体" panose="02010600030101010101" pitchFamily="2" charset="-122"/>
                <a:ea typeface="宋体" panose="02010600030101010101" pitchFamily="2" charset="-122"/>
              </a:rPr>
              <a:t>最小生成树的类定义</a:t>
            </a:r>
            <a:endParaRPr lang="en-US" altLang="zh-CN" sz="2000" b="1" dirty="0">
              <a:solidFill>
                <a:srgbClr val="0000FF"/>
              </a:solidFill>
              <a:latin typeface="宋体" panose="02010600030101010101" pitchFamily="2" charset="-122"/>
              <a:ea typeface="宋体" panose="02010600030101010101" pitchFamily="2"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MinSpanTree</a:t>
            </a:r>
            <a:r>
              <a:rPr lang="en-US" altLang="zh-CN" sz="2000" b="1" dirty="0">
                <a:latin typeface="Times New Roman" panose="02020603050405020304" pitchFamily="18" charset="0"/>
                <a:ea typeface="隶书" panose="02010509060101010101" pitchFamily="49" charset="-122"/>
              </a:rPr>
              <a:t> {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edgevalue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边值数组</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maxSize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最大元素个数和当前个数</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MinSpanTree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DefaultSize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MaxSize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(0)</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edgevalue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Insert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矩形 111"/>
          <p:cNvSpPr/>
          <p:nvPr/>
        </p:nvSpPr>
        <p:spPr>
          <a:xfrm>
            <a:off x="1541241" y="216510"/>
            <a:ext cx="7335986" cy="27084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000" b="1" noProof="1">
                <a:solidFill>
                  <a:srgbClr val="0000FF"/>
                </a:solidFill>
                <a:latin typeface="宋体" panose="02010600030101010101" pitchFamily="2" charset="-122"/>
                <a:ea typeface="宋体" panose="02010600030101010101" pitchFamily="2" charset="-122"/>
              </a:rPr>
              <a:t>最小生成树的类型定义：</a:t>
            </a:r>
            <a:endParaRPr lang="en-US" altLang="zh-CN" sz="2000" b="1" noProof="1">
              <a:solidFill>
                <a:srgbClr val="0000FF"/>
              </a:solidFill>
              <a:latin typeface="宋体" panose="02010600030101010101" pitchFamily="2" charset="-122"/>
              <a:ea typeface="宋体" panose="02010600030101010101" pitchFamily="2" charset="-122"/>
            </a:endParaRPr>
          </a:p>
          <a:p>
            <a:pPr marL="0" indent="571500" algn="just">
              <a:lnSpc>
                <a:spcPts val="3000"/>
              </a:lnSpc>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E</a:t>
            </a: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t>
            </a:r>
            <a:endParaRPr lang="zh-CN" altLang="en-US" sz="1800" b="1" noProof="1">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1055440" y="0"/>
            <a:ext cx="267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dirty="0">
                <a:solidFill>
                  <a:srgbClr val="0000FF"/>
                </a:solidFill>
              </a:rPr>
              <a:t>第八章   图</a:t>
            </a:r>
            <a:endParaRPr lang="zh-CN" altLang="en-US" sz="4000" dirty="0">
              <a:solidFill>
                <a:srgbClr val="0000FF"/>
              </a:solidFill>
            </a:endParaRPr>
          </a:p>
        </p:txBody>
      </p:sp>
      <p:sp>
        <p:nvSpPr>
          <p:cNvPr id="3" name="矩形 2"/>
          <p:cNvSpPr/>
          <p:nvPr/>
        </p:nvSpPr>
        <p:spPr>
          <a:xfrm>
            <a:off x="2855640" y="1124744"/>
            <a:ext cx="5832475" cy="5202237"/>
          </a:xfrm>
          <a:prstGeom prst="rect">
            <a:avLst/>
          </a:prstGeom>
        </p:spPr>
        <p:txBody>
          <a:bodyPr>
            <a:spAutoFit/>
          </a:bodyPr>
          <a:lstStyle/>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8.1  </a:t>
            </a:r>
            <a:r>
              <a:rPr lang="zh-CN" altLang="en-US" sz="2800" b="1" noProof="1">
                <a:solidFill>
                  <a:srgbClr val="000000"/>
                </a:solidFill>
                <a:latin typeface="Times New Roman" panose="02020603050405020304" pitchFamily="18" charset="0"/>
              </a:rPr>
              <a:t>图的定义及</a:t>
            </a:r>
            <a:r>
              <a:rPr lang="en-US" altLang="zh-CN" sz="2800" b="1" noProof="1">
                <a:solidFill>
                  <a:srgbClr val="000000"/>
                </a:solidFill>
                <a:latin typeface="Times New Roman" panose="02020603050405020304" pitchFamily="18" charset="0"/>
              </a:rPr>
              <a:t>ADT</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8.2  </a:t>
            </a:r>
            <a:r>
              <a:rPr lang="zh-CN" altLang="en-US" sz="2800" b="1" noProof="1">
                <a:solidFill>
                  <a:srgbClr val="000000"/>
                </a:solidFill>
                <a:latin typeface="Times New Roman" panose="02020603050405020304" pitchFamily="18" charset="0"/>
              </a:rPr>
              <a:t>存储结构和实现</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8.3  </a:t>
            </a:r>
            <a:r>
              <a:rPr lang="zh-CN" altLang="en-US" sz="2800" b="1" noProof="1">
                <a:solidFill>
                  <a:srgbClr val="000000"/>
                </a:solidFill>
                <a:latin typeface="Times New Roman" panose="02020603050405020304" pitchFamily="18" charset="0"/>
              </a:rPr>
              <a:t>图的遍历</a:t>
            </a:r>
            <a:endParaRPr lang="en-US" altLang="zh-CN" sz="2800" b="1" noProof="1">
              <a:solidFill>
                <a:srgbClr val="000000"/>
              </a:solidFill>
              <a:latin typeface="Times New Roman" panose="02020603050405020304" pitchFamily="18" charset="0"/>
            </a:endParaRPr>
          </a:p>
          <a:p>
            <a:pPr marL="800100" lvl="1" indent="-342900" eaLnBrk="1" hangingPunct="1">
              <a:buClr>
                <a:srgbClr val="3366FF"/>
              </a:buClr>
              <a:buFont typeface="Wingdings" panose="05000000000000000000" pitchFamily="2" charset="2"/>
              <a:buChar char="Ø"/>
              <a:defRPr/>
            </a:pPr>
            <a:r>
              <a:rPr lang="zh-CN" altLang="en-US" noProof="1">
                <a:solidFill>
                  <a:srgbClr val="000000"/>
                </a:solidFill>
                <a:latin typeface="Times New Roman" panose="02020603050405020304" pitchFamily="18" charset="0"/>
              </a:rPr>
              <a:t>深度优先搜索；广度优先搜索</a:t>
            </a:r>
            <a:endParaRPr lang="en-US" altLang="zh-CN"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8.4  </a:t>
            </a:r>
            <a:r>
              <a:rPr lang="zh-CN" altLang="en-US" sz="2800" b="1" noProof="1">
                <a:solidFill>
                  <a:srgbClr val="000000"/>
                </a:solidFill>
                <a:latin typeface="Times New Roman" panose="02020603050405020304" pitchFamily="18" charset="0"/>
              </a:rPr>
              <a:t>最小生成树</a:t>
            </a:r>
            <a:endParaRPr lang="en-US" altLang="zh-CN" sz="2800" b="1" noProof="1">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noProof="1">
                <a:solidFill>
                  <a:srgbClr val="000000"/>
                </a:solidFill>
                <a:latin typeface="Times New Roman" panose="02020603050405020304" pitchFamily="18" charset="0"/>
              </a:rPr>
              <a:t>Prim</a:t>
            </a:r>
            <a:r>
              <a:rPr lang="zh-CN" altLang="en-US" sz="2800" noProof="1">
                <a:solidFill>
                  <a:srgbClr val="000000"/>
                </a:solidFill>
                <a:latin typeface="Times New Roman" panose="02020603050405020304" pitchFamily="18" charset="0"/>
              </a:rPr>
              <a:t>算法；</a:t>
            </a:r>
            <a:r>
              <a:rPr lang="en-US" altLang="zh-CN" sz="2800" noProof="1">
                <a:solidFill>
                  <a:srgbClr val="000000"/>
                </a:solidFill>
                <a:latin typeface="Times New Roman" panose="02020603050405020304" pitchFamily="18" charset="0"/>
              </a:rPr>
              <a:t>Kruskul</a:t>
            </a:r>
            <a:r>
              <a:rPr lang="zh-CN" altLang="en-US" sz="2800" noProof="1">
                <a:solidFill>
                  <a:srgbClr val="000000"/>
                </a:solidFill>
                <a:latin typeface="Times New Roman" panose="02020603050405020304" pitchFamily="18" charset="0"/>
              </a:rPr>
              <a:t>算法</a:t>
            </a:r>
            <a:endParaRPr lang="en-US" altLang="zh-CN" sz="2800"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dirty="0">
                <a:solidFill>
                  <a:srgbClr val="000000"/>
                </a:solidFill>
                <a:latin typeface="Times New Roman" panose="02020603050405020304" pitchFamily="18" charset="0"/>
              </a:rPr>
              <a:t>8.5  </a:t>
            </a:r>
            <a:r>
              <a:rPr lang="zh-CN" altLang="en-US" sz="2800" b="1" dirty="0">
                <a:solidFill>
                  <a:srgbClr val="000000"/>
                </a:solidFill>
                <a:latin typeface="Times New Roman" panose="02020603050405020304" pitchFamily="18" charset="0"/>
              </a:rPr>
              <a:t>最短路径</a:t>
            </a:r>
            <a:endParaRPr lang="en-US" altLang="zh-CN" sz="2800" b="1" dirty="0">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dirty="0" err="1">
                <a:latin typeface="Times New Roman" panose="02020603050405020304" pitchFamily="18" charset="0"/>
              </a:rPr>
              <a:t>Dijkstra</a:t>
            </a:r>
            <a:r>
              <a:rPr lang="zh-CN" altLang="en-US" sz="2800" dirty="0">
                <a:latin typeface="Times New Roman" panose="02020603050405020304" pitchFamily="18" charset="0"/>
              </a:rPr>
              <a:t>算法；</a:t>
            </a:r>
            <a:r>
              <a:rPr lang="en-US" altLang="zh-CN" sz="2800" dirty="0">
                <a:latin typeface="Times New Roman" panose="02020603050405020304" pitchFamily="18" charset="0"/>
              </a:rPr>
              <a:t>Floyd</a:t>
            </a:r>
            <a:r>
              <a:rPr lang="zh-CN" altLang="en-US" sz="2800" dirty="0">
                <a:latin typeface="Times New Roman" panose="02020603050405020304" pitchFamily="18" charset="0"/>
              </a:rPr>
              <a:t>算法</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rPr>
              <a:t>8.</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Arial" panose="020B0604020202020204" pitchFamily="34" charset="0"/>
              </a:rPr>
              <a:t>拓扑排序</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AOV</a:t>
            </a:r>
            <a:r>
              <a:rPr lang="zh-CN" altLang="en-US" sz="2800" dirty="0">
                <a:latin typeface="Times New Roman" panose="02020603050405020304" pitchFamily="18" charset="0"/>
              </a:rPr>
              <a:t>网</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sym typeface="Arial" panose="020B0604020202020204" pitchFamily="34" charset="0"/>
              </a:rPr>
              <a:t>8.</a:t>
            </a:r>
            <a:r>
              <a:rPr lang="en-US" altLang="zh-CN" sz="2800" b="1" dirty="0">
                <a:latin typeface="Times New Roman" panose="02020603050405020304" pitchFamily="18" charset="0"/>
                <a:sym typeface="Arial" panose="020B0604020202020204" pitchFamily="34" charset="0"/>
              </a:rPr>
              <a:t>7</a:t>
            </a:r>
            <a:r>
              <a:rPr lang="zh-CN" altLang="en-US" sz="2800" b="1" dirty="0">
                <a:latin typeface="Times New Roman" panose="02020603050405020304" pitchFamily="18" charset="0"/>
                <a:sym typeface="Arial" panose="020B0604020202020204" pitchFamily="34" charset="0"/>
              </a:rPr>
              <a:t>  关键路径</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AOE</a:t>
            </a:r>
            <a:r>
              <a:rPr lang="zh-CN" altLang="en-US" sz="2800" dirty="0">
                <a:latin typeface="Times New Roman" panose="02020603050405020304" pitchFamily="18" charset="0"/>
              </a:rPr>
              <a:t>网</a:t>
            </a:r>
            <a:endParaRPr lang="en-US" altLang="zh-CN" sz="2800" noProof="1">
              <a:solidFill>
                <a:srgbClr val="00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767408" y="1387698"/>
            <a:ext cx="10937602" cy="4273550"/>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defRPr/>
            </a:pPr>
            <a:r>
              <a:rPr kumimoji="1" lang="zh-CN" altLang="en-US" sz="2400" b="1" dirty="0">
                <a:latin typeface="Times New Roman" panose="02020603050405020304" pitchFamily="18" charset="0"/>
              </a:rPr>
              <a:t>算法于</a:t>
            </a:r>
            <a:r>
              <a:rPr kumimoji="1" lang="en-US" altLang="zh-CN" sz="2400" b="1" dirty="0">
                <a:latin typeface="Times New Roman" panose="02020603050405020304" pitchFamily="18" charset="0"/>
              </a:rPr>
              <a:t>1930</a:t>
            </a:r>
            <a:r>
              <a:rPr kumimoji="1" lang="zh-CN" altLang="en-US" sz="2400" b="1" dirty="0">
                <a:latin typeface="Times New Roman" panose="02020603050405020304" pitchFamily="18" charset="0"/>
              </a:rPr>
              <a:t>年由捷克数学家沃伊捷赫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亚尔尼克（</a:t>
            </a:r>
            <a:r>
              <a:rPr kumimoji="1" lang="en-US" altLang="zh-CN" sz="2400" b="1" dirty="0" err="1">
                <a:latin typeface="Times New Roman" panose="02020603050405020304" pitchFamily="18" charset="0"/>
              </a:rPr>
              <a:t>Vojtěch</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Jarník</a:t>
            </a:r>
            <a:r>
              <a:rPr kumimoji="1" lang="zh-CN" altLang="en-US" sz="2400" b="1" dirty="0">
                <a:latin typeface="Times New Roman" panose="02020603050405020304" pitchFamily="18" charset="0"/>
              </a:rPr>
              <a:t>）发现；</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并在</a:t>
            </a:r>
            <a:r>
              <a:rPr kumimoji="1" lang="en-US" altLang="zh-CN" sz="2400" b="1" dirty="0">
                <a:latin typeface="Times New Roman" panose="02020603050405020304" pitchFamily="18" charset="0"/>
              </a:rPr>
              <a:t>1957</a:t>
            </a:r>
            <a:r>
              <a:rPr kumimoji="1" lang="zh-CN" altLang="en-US" sz="2400" b="1" dirty="0">
                <a:latin typeface="Times New Roman" panose="02020603050405020304" pitchFamily="18" charset="0"/>
              </a:rPr>
              <a:t>年由美国计算机科学家罗伯特</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普里姆（</a:t>
            </a:r>
            <a:r>
              <a:rPr kumimoji="1" lang="en-US" altLang="zh-CN" sz="2400" b="1" dirty="0">
                <a:latin typeface="Times New Roman" panose="02020603050405020304" pitchFamily="18" charset="0"/>
              </a:rPr>
              <a:t>Robert C. Prim</a:t>
            </a:r>
            <a:r>
              <a:rPr kumimoji="1" lang="zh-CN" altLang="en-US" sz="2400" b="1" dirty="0">
                <a:latin typeface="Times New Roman" panose="02020603050405020304" pitchFamily="18" charset="0"/>
              </a:rPr>
              <a:t>）独立发现；</a:t>
            </a:r>
            <a:endParaRPr kumimoji="1" lang="en-US" altLang="zh-CN" sz="2400" b="1" dirty="0">
              <a:latin typeface="Times New Roman" panose="02020603050405020304" pitchFamily="18" charset="0"/>
            </a:endParaRPr>
          </a:p>
          <a:p>
            <a:pPr eaLnBrk="1" hangingPunct="1">
              <a:lnSpc>
                <a:spcPct val="90000"/>
              </a:lnSpc>
              <a:defRPr/>
            </a:pPr>
            <a:r>
              <a:rPr kumimoji="1" lang="en-US" altLang="zh-CN" sz="2400" b="1" dirty="0">
                <a:latin typeface="Times New Roman" panose="02020603050405020304" pitchFamily="18" charset="0"/>
              </a:rPr>
              <a:t>1959</a:t>
            </a:r>
            <a:r>
              <a:rPr kumimoji="1" lang="zh-CN" altLang="en-US" sz="2400" b="1" dirty="0">
                <a:latin typeface="Times New Roman" panose="02020603050405020304" pitchFamily="18" charset="0"/>
              </a:rPr>
              <a:t>年，艾兹格</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迪杰斯特拉（</a:t>
            </a:r>
            <a:r>
              <a:rPr kumimoji="1" lang="en-US" altLang="zh-CN" sz="2400" b="1" dirty="0" err="1">
                <a:latin typeface="Times New Roman" panose="02020603050405020304" pitchFamily="18" charset="0"/>
              </a:rPr>
              <a:t>Edsger</a:t>
            </a:r>
            <a:r>
              <a:rPr kumimoji="1" lang="en-US" altLang="zh-CN" sz="2400" b="1" dirty="0">
                <a:latin typeface="Times New Roman" panose="02020603050405020304" pitchFamily="18" charset="0"/>
              </a:rPr>
              <a:t> W. </a:t>
            </a:r>
            <a:r>
              <a:rPr kumimoji="1" lang="en-US" altLang="zh-CN" sz="2400" b="1" dirty="0" err="1">
                <a:latin typeface="Times New Roman" panose="02020603050405020304" pitchFamily="18" charset="0"/>
              </a:rPr>
              <a:t>Dijkstra</a:t>
            </a:r>
            <a:r>
              <a:rPr kumimoji="1" lang="zh-CN" altLang="en-US" sz="2400" b="1" dirty="0">
                <a:latin typeface="Times New Roman" panose="02020603050405020304" pitchFamily="18" charset="0"/>
              </a:rPr>
              <a:t>）再次发现了该算法。</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因此，在某些场合，普里姆算法又被称为</a:t>
            </a:r>
            <a:r>
              <a:rPr kumimoji="1" lang="en-US" altLang="zh-CN" sz="2400" b="1" dirty="0">
                <a:latin typeface="Times New Roman" panose="02020603050405020304" pitchFamily="18" charset="0"/>
              </a:rPr>
              <a:t>DJP</a:t>
            </a:r>
            <a:r>
              <a:rPr kumimoji="1" lang="zh-CN" altLang="en-US" sz="2400" b="1" dirty="0">
                <a:latin typeface="Times New Roman" panose="02020603050405020304" pitchFamily="18" charset="0"/>
              </a:rPr>
              <a:t>算法、亚尔尼克算法或普里姆－亚尔尼克算法。</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solidFill>
                  <a:srgbClr val="0000FF"/>
                </a:solidFill>
                <a:latin typeface="Times New Roman" panose="02020603050405020304" pitchFamily="18" charset="0"/>
              </a:rPr>
              <a:t>    </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911424"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4149080"/>
            <a:ext cx="1729796" cy="1829592"/>
          </a:xfrm>
          <a:prstGeom prst="rect">
            <a:avLst/>
          </a:prstGeom>
        </p:spPr>
      </p:pic>
      <p:pic>
        <p:nvPicPr>
          <p:cNvPr id="179202" name="Picture 2" descr="A photo of Robert Pr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991" y="4151801"/>
            <a:ext cx="1607406" cy="182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0" y="1052736"/>
            <a:ext cx="11784632" cy="3745136"/>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算法思想：</a:t>
            </a:r>
            <a:r>
              <a:rPr kumimoji="1" lang="zh-CN" altLang="en-US" sz="2400" b="1" dirty="0">
                <a:latin typeface="Times New Roman" panose="02020603050405020304" pitchFamily="18" charset="0"/>
              </a:rPr>
              <a:t>设集合</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和</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的初态均为空。首先从网</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V(G)</a:t>
            </a:r>
            <a:r>
              <a:rPr kumimoji="1" lang="zh-CN" altLang="en-US" sz="2400" b="1" dirty="0">
                <a:latin typeface="Times New Roman" panose="02020603050405020304" pitchFamily="18" charset="0"/>
              </a:rPr>
              <a:t>中任选一个顶点，把它加到生成树</a:t>
            </a:r>
            <a:r>
              <a:rPr kumimoji="1" lang="en-US" altLang="zh-CN" sz="2400" b="1" dirty="0">
                <a:latin typeface="Times New Roman" panose="02020603050405020304" pitchFamily="18" charset="0"/>
              </a:rPr>
              <a:t>MST</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中。然后，依次选出</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条这样的边</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en-US" altLang="zh-CN" sz="2400" b="1" dirty="0">
                <a:latin typeface="Times New Roman" panose="02020603050405020304" pitchFamily="18" charset="0"/>
                <a:sym typeface="Symbol" panose="05050102010706020507" pitchFamily="18" charset="2"/>
              </a:rPr>
              <a:t></a:t>
            </a:r>
            <a:r>
              <a:rPr kumimoji="1" lang="en-US" altLang="zh-CN" sz="2400" b="1" dirty="0">
                <a:latin typeface="Times New Roman" panose="02020603050405020304" pitchFamily="18" charset="0"/>
              </a:rPr>
              <a:t>E(G)</a:t>
            </a:r>
            <a:r>
              <a:rPr kumimoji="1" lang="zh-CN" altLang="en-US" sz="2400" b="1" dirty="0">
                <a:latin typeface="Times New Roman" panose="02020603050405020304" pitchFamily="18" charset="0"/>
              </a:rPr>
              <a:t>，</a:t>
            </a:r>
            <a:r>
              <a:rPr kumimoji="1" lang="en-US" altLang="zh-CN" sz="2400" b="1" dirty="0">
                <a:solidFill>
                  <a:srgbClr val="FF0000"/>
                </a:solidFill>
                <a:latin typeface="Times New Roman" panose="02020603050405020304" pitchFamily="18" charset="0"/>
              </a:rPr>
              <a:t>v</a:t>
            </a:r>
            <a:r>
              <a:rPr kumimoji="1" lang="en-US" altLang="zh-CN" sz="2400" b="1" baseline="-30000" dirty="0">
                <a:solidFill>
                  <a:srgbClr val="FF0000"/>
                </a:solidFill>
                <a:latin typeface="Times New Roman" panose="02020603050405020304" pitchFamily="18" charset="0"/>
              </a:rPr>
              <a:t>i</a:t>
            </a:r>
            <a:r>
              <a:rPr kumimoji="1" lang="zh-CN" altLang="en-US" sz="2400" b="1" dirty="0">
                <a:solidFill>
                  <a:srgbClr val="FF0000"/>
                </a:solidFill>
                <a:latin typeface="Times New Roman" panose="02020603050405020304" pitchFamily="18" charset="0"/>
              </a:rPr>
              <a:t>是</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的顶点，而</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solidFill>
                  <a:srgbClr val="FF0000"/>
                </a:solidFill>
                <a:latin typeface="Times New Roman" panose="02020603050405020304" pitchFamily="18" charset="0"/>
              </a:rPr>
              <a:t>是还未加入</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a:t>
            </a:r>
            <a:r>
              <a:rPr kumimoji="1" lang="zh-CN" altLang="en-US" sz="2400" b="1" dirty="0">
                <a:latin typeface="Times New Roman" panose="02020603050405020304" pitchFamily="18" charset="0"/>
              </a:rPr>
              <a:t>。此时</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一定均未加入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。先找出所有这样的边；</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a:t>
            </a:r>
            <a:r>
              <a:rPr kumimoji="1" lang="zh-CN" altLang="en-US" sz="2400" b="1" dirty="0">
                <a:solidFill>
                  <a:srgbClr val="FF0000"/>
                </a:solidFill>
                <a:latin typeface="Times New Roman" panose="02020603050405020304" pitchFamily="18" charset="0"/>
              </a:rPr>
              <a:t>关联于</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中</a:t>
            </a:r>
            <a:r>
              <a:rPr kumimoji="1" lang="zh-CN" altLang="en-US" sz="2400" b="1" dirty="0" smtClean="0">
                <a:solidFill>
                  <a:srgbClr val="FF0000"/>
                </a:solidFill>
                <a:latin typeface="Times New Roman" panose="02020603050405020304" pitchFamily="18" charset="0"/>
              </a:rPr>
              <a:t>顶点的边中</a:t>
            </a:r>
            <a:endParaRPr kumimoji="1" lang="en-US" altLang="zh-CN" sz="2400" b="1" dirty="0" smtClean="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权</a:t>
            </a:r>
            <a:r>
              <a:rPr kumimoji="1" lang="zh-CN" altLang="en-US" sz="2400" b="1" dirty="0">
                <a:solidFill>
                  <a:srgbClr val="FF0000"/>
                </a:solidFill>
                <a:latin typeface="Times New Roman" panose="02020603050405020304" pitchFamily="18" charset="0"/>
              </a:rPr>
              <a:t>值最小的边</a:t>
            </a:r>
            <a:r>
              <a:rPr kumimoji="1" lang="zh-CN" altLang="en-US" sz="2400" b="1" dirty="0" smtClean="0">
                <a:latin typeface="Times New Roman" panose="02020603050405020304" pitchFamily="18" charset="0"/>
              </a:rPr>
              <a:t>。选出满足该</a:t>
            </a:r>
            <a:r>
              <a:rPr kumimoji="1" lang="zh-CN" altLang="en-US" sz="2400" b="1" dirty="0">
                <a:latin typeface="Times New Roman" panose="02020603050405020304" pitchFamily="18" charset="0"/>
              </a:rPr>
              <a:t>条件的边</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将</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smtClean="0">
                <a:latin typeface="Times New Roman" panose="02020603050405020304" pitchFamily="18" charset="0"/>
              </a:rPr>
              <a:t>，</a:t>
            </a:r>
            <a:r>
              <a:rPr kumimoji="1" lang="en-US" altLang="zh-CN" sz="2400" b="1" dirty="0" smtClean="0">
                <a:solidFill>
                  <a:srgbClr val="FF0000"/>
                </a:solidFill>
                <a:latin typeface="Times New Roman" panose="02020603050405020304" pitchFamily="18" charset="0"/>
              </a:rPr>
              <a:t>(</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i</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en-US" altLang="zh-CN" sz="2400" b="1" dirty="0">
                <a:solidFill>
                  <a:srgbClr val="FF0000"/>
                </a:solidFill>
                <a:latin typeface="Times New Roman" panose="02020603050405020304" pitchFamily="18" charset="0"/>
              </a:rPr>
              <a:t>)</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baseline="-25000" dirty="0">
                <a:latin typeface="Times New Roman" panose="02020603050405020304" pitchFamily="18" charset="0"/>
              </a:rPr>
              <a:t>；</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1183283"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3349501"/>
            <a:ext cx="3672408" cy="337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80176" y="3212976"/>
            <a:ext cx="1440160"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9764142" y="3222501"/>
            <a:ext cx="1804466"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zh-CN" altLang="en-US" sz="2800" noProof="1">
                <a:latin typeface="Times New Roman" panose="02020603050405020304" pitchFamily="18" charset="0"/>
                <a:ea typeface="宋体" panose="02010600030101010101" pitchFamily="2" charset="-122"/>
              </a:rPr>
              <a:t>－</a:t>
            </a: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8904312" y="4222328"/>
            <a:ext cx="887974"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9901976" y="4892551"/>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7896200" y="4941168"/>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9698334" y="48068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8174334" y="49084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8175922" y="4702051"/>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8328322" y="4806827"/>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8328322" y="4878264"/>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文本框 14">
            <a:hlinkClick r:id="rId3"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107173508"/>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30"/>
          <p:cNvGrpSpPr>
            <a:grpSpLocks/>
          </p:cNvGrpSpPr>
          <p:nvPr/>
        </p:nvGrpSpPr>
        <p:grpSpPr bwMode="auto">
          <a:xfrm>
            <a:off x="7169276" y="766764"/>
            <a:ext cx="428625" cy="1616075"/>
            <a:chOff x="0" y="0"/>
            <a:chExt cx="270" cy="1018"/>
          </a:xfrm>
        </p:grpSpPr>
        <p:sp>
          <p:nvSpPr>
            <p:cNvPr id="142449" name="Oval 31"/>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50" name="Oval 32"/>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7" name="Line 33"/>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52" name="Text Box 34"/>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grpSp>
        <p:nvGrpSpPr>
          <p:cNvPr id="43015" name="Group 35"/>
          <p:cNvGrpSpPr>
            <a:grpSpLocks/>
          </p:cNvGrpSpPr>
          <p:nvPr/>
        </p:nvGrpSpPr>
        <p:grpSpPr bwMode="auto">
          <a:xfrm>
            <a:off x="8432926" y="742951"/>
            <a:ext cx="1658937" cy="2544763"/>
            <a:chOff x="0" y="0"/>
            <a:chExt cx="1045" cy="1603"/>
          </a:xfrm>
        </p:grpSpPr>
        <p:sp>
          <p:nvSpPr>
            <p:cNvPr id="142442" name="Oval 36"/>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43" name="Oval 37"/>
            <p:cNvSpPr/>
            <p:nvPr/>
          </p:nvSpPr>
          <p:spPr>
            <a:xfrm>
              <a:off x="823"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44" name="Oval 38"/>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1" name="Line 39"/>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6" name="Text Box 40"/>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63" name="Line 41"/>
            <p:cNvSpPr>
              <a:spLocks noChangeShapeType="1"/>
            </p:cNvSpPr>
            <p:nvPr/>
          </p:nvSpPr>
          <p:spPr bwMode="auto">
            <a:xfrm>
              <a:off x="234"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8" name="Text Box 42"/>
            <p:cNvSpPr txBox="1"/>
            <p:nvPr/>
          </p:nvSpPr>
          <p:spPr>
            <a:xfrm>
              <a:off x="459" y="1013"/>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grpSp>
        <p:nvGrpSpPr>
          <p:cNvPr id="43023" name="Group 43"/>
          <p:cNvGrpSpPr>
            <a:grpSpLocks/>
          </p:cNvGrpSpPr>
          <p:nvPr/>
        </p:nvGrpSpPr>
        <p:grpSpPr bwMode="auto">
          <a:xfrm>
            <a:off x="2333750" y="3913188"/>
            <a:ext cx="1663700" cy="2335212"/>
            <a:chOff x="0" y="0"/>
            <a:chExt cx="1102" cy="1603"/>
          </a:xfrm>
        </p:grpSpPr>
        <p:sp>
          <p:nvSpPr>
            <p:cNvPr id="142432" name="Oval 44"/>
            <p:cNvSpPr/>
            <p:nvPr/>
          </p:nvSpPr>
          <p:spPr>
            <a:xfrm>
              <a:off x="53" y="0"/>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33" name="Oval 45"/>
            <p:cNvSpPr/>
            <p:nvPr/>
          </p:nvSpPr>
          <p:spPr>
            <a:xfrm>
              <a:off x="828" y="1392"/>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34" name="Oval 46"/>
            <p:cNvSpPr/>
            <p:nvPr/>
          </p:nvSpPr>
          <p:spPr>
            <a:xfrm>
              <a:off x="828" y="477"/>
              <a:ext cx="223" cy="209"/>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35" name="Oval 47"/>
            <p:cNvSpPr/>
            <p:nvPr/>
          </p:nvSpPr>
          <p:spPr>
            <a:xfrm>
              <a:off x="49" y="807"/>
              <a:ext cx="222" cy="20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52" name="Line 48"/>
            <p:cNvSpPr>
              <a:spLocks noChangeShapeType="1"/>
            </p:cNvSpPr>
            <p:nvPr/>
          </p:nvSpPr>
          <p:spPr bwMode="auto">
            <a:xfrm>
              <a:off x="159"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7" name="Text Box 49"/>
            <p:cNvSpPr txBox="1"/>
            <p:nvPr/>
          </p:nvSpPr>
          <p:spPr>
            <a:xfrm>
              <a:off x="0" y="387"/>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54" name="Line 50"/>
            <p:cNvSpPr>
              <a:spLocks noChangeShapeType="1"/>
            </p:cNvSpPr>
            <p:nvPr/>
          </p:nvSpPr>
          <p:spPr bwMode="auto">
            <a:xfrm>
              <a:off x="239"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9" name="Text Box 51"/>
            <p:cNvSpPr txBox="1"/>
            <p:nvPr/>
          </p:nvSpPr>
          <p:spPr>
            <a:xfrm>
              <a:off x="460" y="1003"/>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56" name="Line 52"/>
            <p:cNvSpPr>
              <a:spLocks noChangeShapeType="1"/>
            </p:cNvSpPr>
            <p:nvPr/>
          </p:nvSpPr>
          <p:spPr bwMode="auto">
            <a:xfrm flipH="1">
              <a:off x="932"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1" name="Text Box 53"/>
            <p:cNvSpPr txBox="1"/>
            <p:nvPr/>
          </p:nvSpPr>
          <p:spPr>
            <a:xfrm>
              <a:off x="896" y="918"/>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43034" name="Freeform 55"/>
          <p:cNvSpPr>
            <a:spLocks noChangeArrowheads="1"/>
          </p:cNvSpPr>
          <p:nvPr/>
        </p:nvSpPr>
        <p:spPr bwMode="auto">
          <a:xfrm>
            <a:off x="3183063" y="188914"/>
            <a:ext cx="1357313" cy="1082675"/>
          </a:xfrm>
          <a:custGeom>
            <a:avLst/>
            <a:gdLst>
              <a:gd name="T0" fmla="*/ 0 w 855"/>
              <a:gd name="T1" fmla="*/ 0 h 682"/>
              <a:gd name="T2" fmla="*/ 2147483647 w 855"/>
              <a:gd name="T3" fmla="*/ 2147483647 h 682"/>
              <a:gd name="T4" fmla="*/ 2147483647 w 855"/>
              <a:gd name="T5" fmla="*/ 2147483647 h 682"/>
              <a:gd name="T6" fmla="*/ 2147483647 w 855"/>
              <a:gd name="T7" fmla="*/ 2147483647 h 682"/>
              <a:gd name="T8" fmla="*/ 2147483647 w 855"/>
              <a:gd name="T9" fmla="*/ 2147483647 h 682"/>
              <a:gd name="T10" fmla="*/ 2147483647 w 855"/>
              <a:gd name="T11" fmla="*/ 2147483647 h 682"/>
              <a:gd name="T12" fmla="*/ 2147483647 w 855"/>
              <a:gd name="T13" fmla="*/ 2147483647 h 682"/>
              <a:gd name="T14" fmla="*/ 2147483647 w 855"/>
              <a:gd name="T15" fmla="*/ 2147483647 h 682"/>
              <a:gd name="T16" fmla="*/ 2147483647 w 855"/>
              <a:gd name="T17" fmla="*/ 2147483647 h 682"/>
              <a:gd name="T18" fmla="*/ 2147483647 w 855"/>
              <a:gd name="T19" fmla="*/ 2147483647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3035" name="Group 57"/>
          <p:cNvGrpSpPr>
            <a:grpSpLocks/>
          </p:cNvGrpSpPr>
          <p:nvPr/>
        </p:nvGrpSpPr>
        <p:grpSpPr bwMode="auto">
          <a:xfrm>
            <a:off x="2814762" y="160338"/>
            <a:ext cx="2597150" cy="2457450"/>
            <a:chOff x="0" y="0"/>
            <a:chExt cx="1636" cy="1548"/>
          </a:xfrm>
        </p:grpSpPr>
        <p:sp>
          <p:nvSpPr>
            <p:cNvPr id="100446" name="Freeform 58"/>
            <p:cNvSpPr>
              <a:spLocks noChangeArrowheads="1"/>
            </p:cNvSpPr>
            <p:nvPr/>
          </p:nvSpPr>
          <p:spPr bwMode="auto">
            <a:xfrm>
              <a:off x="0" y="0"/>
              <a:ext cx="1456" cy="1548"/>
            </a:xfrm>
            <a:custGeom>
              <a:avLst/>
              <a:gdLst>
                <a:gd name="T0" fmla="*/ 0 w 1456"/>
                <a:gd name="T1" fmla="*/ 0 h 1548"/>
                <a:gd name="T2" fmla="*/ 89 w 1456"/>
                <a:gd name="T3" fmla="*/ 322 h 1548"/>
                <a:gd name="T4" fmla="*/ 189 w 1456"/>
                <a:gd name="T5" fmla="*/ 533 h 1548"/>
                <a:gd name="T6" fmla="*/ 200 w 1456"/>
                <a:gd name="T7" fmla="*/ 567 h 1548"/>
                <a:gd name="T8" fmla="*/ 223 w 1456"/>
                <a:gd name="T9" fmla="*/ 589 h 1548"/>
                <a:gd name="T10" fmla="*/ 245 w 1456"/>
                <a:gd name="T11" fmla="*/ 656 h 1548"/>
                <a:gd name="T12" fmla="*/ 334 w 1456"/>
                <a:gd name="T13" fmla="*/ 822 h 1548"/>
                <a:gd name="T14" fmla="*/ 412 w 1456"/>
                <a:gd name="T15" fmla="*/ 1044 h 1548"/>
                <a:gd name="T16" fmla="*/ 534 w 1456"/>
                <a:gd name="T17" fmla="*/ 1278 h 1548"/>
                <a:gd name="T18" fmla="*/ 600 w 1456"/>
                <a:gd name="T19" fmla="*/ 1378 h 1548"/>
                <a:gd name="T20" fmla="*/ 723 w 1456"/>
                <a:gd name="T21" fmla="*/ 1511 h 1548"/>
                <a:gd name="T22" fmla="*/ 823 w 1456"/>
                <a:gd name="T23" fmla="*/ 1533 h 1548"/>
                <a:gd name="T24" fmla="*/ 923 w 1456"/>
                <a:gd name="T25" fmla="*/ 1444 h 1548"/>
                <a:gd name="T26" fmla="*/ 978 w 1456"/>
                <a:gd name="T27" fmla="*/ 1344 h 1548"/>
                <a:gd name="T28" fmla="*/ 1000 w 1456"/>
                <a:gd name="T29" fmla="*/ 1278 h 1548"/>
                <a:gd name="T30" fmla="*/ 967 w 1456"/>
                <a:gd name="T31" fmla="*/ 1078 h 1548"/>
                <a:gd name="T32" fmla="*/ 1000 w 1456"/>
                <a:gd name="T33" fmla="*/ 878 h 1548"/>
                <a:gd name="T34" fmla="*/ 1267 w 1456"/>
                <a:gd name="T35" fmla="*/ 556 h 1548"/>
                <a:gd name="T36" fmla="*/ 1456 w 1456"/>
                <a:gd name="T37" fmla="*/ 322 h 15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431" name="Text Box 59"/>
            <p:cNvSpPr txBox="1"/>
            <p:nvPr/>
          </p:nvSpPr>
          <p:spPr>
            <a:xfrm>
              <a:off x="1520" y="208"/>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38" name="Freeform 61"/>
          <p:cNvSpPr>
            <a:spLocks noChangeArrowheads="1"/>
          </p:cNvSpPr>
          <p:nvPr/>
        </p:nvSpPr>
        <p:spPr bwMode="auto">
          <a:xfrm>
            <a:off x="2616325" y="447676"/>
            <a:ext cx="3244850" cy="2981325"/>
          </a:xfrm>
          <a:custGeom>
            <a:avLst/>
            <a:gdLst>
              <a:gd name="T0" fmla="*/ 0 w 2044"/>
              <a:gd name="T1" fmla="*/ 0 h 1878"/>
              <a:gd name="T2" fmla="*/ 2147483647 w 2044"/>
              <a:gd name="T3" fmla="*/ 2147483647 h 1878"/>
              <a:gd name="T4" fmla="*/ 2147483647 w 2044"/>
              <a:gd name="T5" fmla="*/ 2147483647 h 1878"/>
              <a:gd name="T6" fmla="*/ 2147483647 w 2044"/>
              <a:gd name="T7" fmla="*/ 2147483647 h 1878"/>
              <a:gd name="T8" fmla="*/ 2147483647 w 2044"/>
              <a:gd name="T9" fmla="*/ 2147483647 h 1878"/>
              <a:gd name="T10" fmla="*/ 2147483647 w 2044"/>
              <a:gd name="T11" fmla="*/ 2147483647 h 1878"/>
              <a:gd name="T12" fmla="*/ 2147483647 w 2044"/>
              <a:gd name="T13" fmla="*/ 2147483647 h 1878"/>
              <a:gd name="T14" fmla="*/ 2147483647 w 2044"/>
              <a:gd name="T15" fmla="*/ 2147483647 h 1878"/>
              <a:gd name="T16" fmla="*/ 2147483647 w 2044"/>
              <a:gd name="T17" fmla="*/ 2147483647 h 1878"/>
              <a:gd name="T18" fmla="*/ 2147483647 w 2044"/>
              <a:gd name="T19" fmla="*/ 2147483647 h 1878"/>
              <a:gd name="T20" fmla="*/ 2147483647 w 2044"/>
              <a:gd name="T21" fmla="*/ 2147483647 h 1878"/>
              <a:gd name="T22" fmla="*/ 2147483647 w 2044"/>
              <a:gd name="T23" fmla="*/ 2147483647 h 1878"/>
              <a:gd name="T24" fmla="*/ 2147483647 w 2044"/>
              <a:gd name="T25" fmla="*/ 2147483647 h 1878"/>
              <a:gd name="T26" fmla="*/ 2147483647 w 2044"/>
              <a:gd name="T27" fmla="*/ 2147483647 h 1878"/>
              <a:gd name="T28" fmla="*/ 2147483647 w 2044"/>
              <a:gd name="T29" fmla="*/ 2147483647 h 1878"/>
              <a:gd name="T30" fmla="*/ 2147483647 w 2044"/>
              <a:gd name="T31" fmla="*/ 2147483647 h 1878"/>
              <a:gd name="T32" fmla="*/ 2147483647 w 2044"/>
              <a:gd name="T33" fmla="*/ 2147483647 h 1878"/>
              <a:gd name="T34" fmla="*/ 2147483647 w 2044"/>
              <a:gd name="T35" fmla="*/ 2147483647 h 1878"/>
              <a:gd name="T36" fmla="*/ 2147483647 w 2044"/>
              <a:gd name="T37" fmla="*/ 2147483647 h 1878"/>
              <a:gd name="T38" fmla="*/ 2147483647 w 2044"/>
              <a:gd name="T39" fmla="*/ 2147483647 h 1878"/>
              <a:gd name="T40" fmla="*/ 2147483647 w 2044"/>
              <a:gd name="T41" fmla="*/ 2147483647 h 1878"/>
              <a:gd name="T42" fmla="*/ 2147483647 w 2044"/>
              <a:gd name="T43" fmla="*/ 2147483647 h 1878"/>
              <a:gd name="T44" fmla="*/ 2147483647 w 2044"/>
              <a:gd name="T45" fmla="*/ 2147483647 h 1878"/>
              <a:gd name="T46" fmla="*/ 2147483647 w 2044"/>
              <a:gd name="T47" fmla="*/ 2147483647 h 1878"/>
              <a:gd name="T48" fmla="*/ 2147483647 w 2044"/>
              <a:gd name="T49" fmla="*/ 2147483647 h 1878"/>
              <a:gd name="T50" fmla="*/ 2147483647 w 2044"/>
              <a:gd name="T51" fmla="*/ 2147483647 h 1878"/>
              <a:gd name="T52" fmla="*/ 2147483647 w 2044"/>
              <a:gd name="T53" fmla="*/ 2147483647 h 1878"/>
              <a:gd name="T54" fmla="*/ 2147483647 w 2044"/>
              <a:gd name="T55" fmla="*/ 2147483647 h 1878"/>
              <a:gd name="T56" fmla="*/ 2147483647 w 2044"/>
              <a:gd name="T57" fmla="*/ 2147483647 h 1878"/>
              <a:gd name="T58" fmla="*/ 2147483647 w 2044"/>
              <a:gd name="T59" fmla="*/ 2147483647 h 1878"/>
              <a:gd name="T60" fmla="*/ 2147483647 w 2044"/>
              <a:gd name="T61" fmla="*/ 2147483647 h 1878"/>
              <a:gd name="T62" fmla="*/ 2147483647 w 2044"/>
              <a:gd name="T63" fmla="*/ 2147483647 h 1878"/>
              <a:gd name="T64" fmla="*/ 2147483647 w 2044"/>
              <a:gd name="T65" fmla="*/ 2147483647 h 1878"/>
              <a:gd name="T66" fmla="*/ 2147483647 w 2044"/>
              <a:gd name="T67" fmla="*/ 2147483647 h 1878"/>
              <a:gd name="T68" fmla="*/ 2147483647 w 2044"/>
              <a:gd name="T69" fmla="*/ 2147483647 h 1878"/>
              <a:gd name="T70" fmla="*/ 2147483647 w 2044"/>
              <a:gd name="T71" fmla="*/ 2147483647 h 18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Oval 63"/>
          <p:cNvSpPr/>
          <p:nvPr/>
        </p:nvSpPr>
        <p:spPr>
          <a:xfrm>
            <a:off x="6180263" y="763588"/>
            <a:ext cx="352425" cy="33496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nvGrpSpPr>
          <p:cNvPr id="43040" name="Group 64"/>
          <p:cNvGrpSpPr>
            <a:grpSpLocks/>
          </p:cNvGrpSpPr>
          <p:nvPr/>
        </p:nvGrpSpPr>
        <p:grpSpPr bwMode="auto">
          <a:xfrm>
            <a:off x="4351462" y="3938588"/>
            <a:ext cx="2692400" cy="2309812"/>
            <a:chOff x="0" y="0"/>
            <a:chExt cx="1767" cy="1603"/>
          </a:xfrm>
        </p:grpSpPr>
        <p:sp>
          <p:nvSpPr>
            <p:cNvPr id="142417" name="Oval 65"/>
            <p:cNvSpPr/>
            <p:nvPr/>
          </p:nvSpPr>
          <p:spPr>
            <a:xfrm>
              <a:off x="719" y="0"/>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8" name="Oval 66"/>
            <p:cNvSpPr/>
            <p:nvPr/>
          </p:nvSpPr>
          <p:spPr>
            <a:xfrm>
              <a:off x="1494" y="1391"/>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9" name="Oval 67"/>
            <p:cNvSpPr/>
            <p:nvPr/>
          </p:nvSpPr>
          <p:spPr>
            <a:xfrm>
              <a:off x="1494"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20" name="Oval 68"/>
            <p:cNvSpPr/>
            <p:nvPr/>
          </p:nvSpPr>
          <p:spPr>
            <a:xfrm>
              <a:off x="715" y="806"/>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21" name="Oval 69"/>
            <p:cNvSpPr/>
            <p:nvPr/>
          </p:nvSpPr>
          <p:spPr>
            <a:xfrm>
              <a:off x="0"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8" name="Line 70"/>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3" name="Text Box 71"/>
            <p:cNvSpPr txBox="1"/>
            <p:nvPr/>
          </p:nvSpPr>
          <p:spPr>
            <a:xfrm>
              <a:off x="667" y="38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40" name="Line 72"/>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5" name="Text Box 73"/>
            <p:cNvSpPr txBox="1"/>
            <p:nvPr/>
          </p:nvSpPr>
          <p:spPr>
            <a:xfrm>
              <a:off x="1125" y="997"/>
              <a:ext cx="205" cy="27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42" name="Line 74"/>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7" name="Text Box 75"/>
            <p:cNvSpPr txBox="1"/>
            <p:nvPr/>
          </p:nvSpPr>
          <p:spPr>
            <a:xfrm>
              <a:off x="1563" y="91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sp>
          <p:nvSpPr>
            <p:cNvPr id="100444" name="Line 76"/>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9" name="Text Box 77"/>
            <p:cNvSpPr txBox="1"/>
            <p:nvPr/>
          </p:nvSpPr>
          <p:spPr>
            <a:xfrm>
              <a:off x="345" y="553"/>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grpSp>
        <p:nvGrpSpPr>
          <p:cNvPr id="43054" name="Group 78"/>
          <p:cNvGrpSpPr>
            <a:grpSpLocks/>
          </p:cNvGrpSpPr>
          <p:nvPr/>
        </p:nvGrpSpPr>
        <p:grpSpPr bwMode="auto">
          <a:xfrm>
            <a:off x="7601076" y="3922714"/>
            <a:ext cx="2867025" cy="2325687"/>
            <a:chOff x="0" y="0"/>
            <a:chExt cx="1823" cy="1603"/>
          </a:xfrm>
        </p:grpSpPr>
        <p:grpSp>
          <p:nvGrpSpPr>
            <p:cNvPr id="100413" name="Group 79"/>
            <p:cNvGrpSpPr>
              <a:grpSpLocks/>
            </p:cNvGrpSpPr>
            <p:nvPr/>
          </p:nvGrpSpPr>
          <p:grpSpPr bwMode="auto">
            <a:xfrm>
              <a:off x="59" y="0"/>
              <a:ext cx="1764" cy="1603"/>
              <a:chOff x="0" y="0"/>
              <a:chExt cx="1764" cy="1603"/>
            </a:xfrm>
          </p:grpSpPr>
          <p:grpSp>
            <p:nvGrpSpPr>
              <p:cNvPr id="100416" name="Group 80"/>
              <p:cNvGrpSpPr>
                <a:grpSpLocks/>
              </p:cNvGrpSpPr>
              <p:nvPr/>
            </p:nvGrpSpPr>
            <p:grpSpPr bwMode="auto">
              <a:xfrm>
                <a:off x="0" y="0"/>
                <a:ext cx="1764" cy="1603"/>
                <a:chOff x="0" y="0"/>
                <a:chExt cx="1764" cy="1603"/>
              </a:xfrm>
            </p:grpSpPr>
            <p:grpSp>
              <p:nvGrpSpPr>
                <p:cNvPr id="100419" name="Group 81"/>
                <p:cNvGrpSpPr>
                  <a:grpSpLocks/>
                </p:cNvGrpSpPr>
                <p:nvPr/>
              </p:nvGrpSpPr>
              <p:grpSpPr bwMode="auto">
                <a:xfrm>
                  <a:off x="0" y="0"/>
                  <a:ext cx="1716" cy="1603"/>
                  <a:chOff x="0" y="0"/>
                  <a:chExt cx="1716" cy="1603"/>
                </a:xfrm>
              </p:grpSpPr>
              <p:grpSp>
                <p:nvGrpSpPr>
                  <p:cNvPr id="100422" name="Group 82"/>
                  <p:cNvGrpSpPr>
                    <a:grpSpLocks/>
                  </p:cNvGrpSpPr>
                  <p:nvPr/>
                </p:nvGrpSpPr>
                <p:grpSpPr bwMode="auto">
                  <a:xfrm>
                    <a:off x="0" y="0"/>
                    <a:ext cx="1716" cy="1603"/>
                    <a:chOff x="0" y="0"/>
                    <a:chExt cx="1716" cy="1603"/>
                  </a:xfrm>
                </p:grpSpPr>
                <p:sp>
                  <p:nvSpPr>
                    <p:cNvPr id="142409" name="Oval 83"/>
                    <p:cNvSpPr/>
                    <p:nvPr/>
                  </p:nvSpPr>
                  <p:spPr>
                    <a:xfrm>
                      <a:off x="713"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0" name="Oval 84"/>
                    <p:cNvSpPr/>
                    <p:nvPr/>
                  </p:nvSpPr>
                  <p:spPr>
                    <a:xfrm>
                      <a:off x="1488"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1" name="Oval 85"/>
                    <p:cNvSpPr/>
                    <p:nvPr/>
                  </p:nvSpPr>
                  <p:spPr>
                    <a:xfrm>
                      <a:off x="0"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412" name="Oval 86"/>
                    <p:cNvSpPr/>
                    <p:nvPr/>
                  </p:nvSpPr>
                  <p:spPr>
                    <a:xfrm>
                      <a:off x="1488"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13" name="Oval 87"/>
                    <p:cNvSpPr/>
                    <p:nvPr/>
                  </p:nvSpPr>
                  <p:spPr>
                    <a:xfrm>
                      <a:off x="709" y="808"/>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14" name="Oval 88"/>
                    <p:cNvSpPr/>
                    <p:nvPr/>
                  </p:nvSpPr>
                  <p:spPr>
                    <a:xfrm>
                      <a:off x="0"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1" name="Line 89"/>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16" name="Text Box 90"/>
                    <p:cNvSpPr txBox="1"/>
                    <p:nvPr/>
                  </p:nvSpPr>
                  <p:spPr>
                    <a:xfrm>
                      <a:off x="670" y="386"/>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grpSp>
              <p:sp>
                <p:nvSpPr>
                  <p:cNvPr id="100423" name="Line 91"/>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8" name="Text Box 92"/>
                  <p:cNvSpPr txBox="1"/>
                  <p:nvPr/>
                </p:nvSpPr>
                <p:spPr>
                  <a:xfrm>
                    <a:off x="1126" y="1001"/>
                    <a:ext cx="201"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sp>
              <p:nvSpPr>
                <p:cNvPr id="100420" name="Line 93"/>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5" name="Text Box 94"/>
                <p:cNvSpPr txBox="1"/>
                <p:nvPr/>
              </p:nvSpPr>
              <p:spPr>
                <a:xfrm>
                  <a:off x="1566" y="917"/>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100417" name="Line 95"/>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2" name="Text Box 96"/>
              <p:cNvSpPr txBox="1"/>
              <p:nvPr/>
            </p:nvSpPr>
            <p:spPr>
              <a:xfrm>
                <a:off x="348" y="55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sp>
          <p:nvSpPr>
            <p:cNvPr id="100414" name="Line 97"/>
            <p:cNvSpPr>
              <a:spLocks noChangeShapeType="1"/>
            </p:cNvSpPr>
            <p:nvPr/>
          </p:nvSpPr>
          <p:spPr bwMode="auto">
            <a:xfrm>
              <a:off x="154" y="695"/>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9" name="Text Box 98"/>
            <p:cNvSpPr txBox="1"/>
            <p:nvPr/>
          </p:nvSpPr>
          <p:spPr>
            <a:xfrm>
              <a:off x="0" y="91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3</a:t>
              </a:r>
            </a:p>
          </p:txBody>
        </p:sp>
      </p:grpSp>
      <p:grpSp>
        <p:nvGrpSpPr>
          <p:cNvPr id="43075" name="Group 99"/>
          <p:cNvGrpSpPr>
            <a:grpSpLocks/>
          </p:cNvGrpSpPr>
          <p:nvPr/>
        </p:nvGrpSpPr>
        <p:grpSpPr bwMode="auto">
          <a:xfrm>
            <a:off x="2305176" y="717550"/>
            <a:ext cx="2314575" cy="3143250"/>
            <a:chOff x="0" y="0"/>
            <a:chExt cx="1458" cy="1980"/>
          </a:xfrm>
        </p:grpSpPr>
        <p:sp>
          <p:nvSpPr>
            <p:cNvPr id="100411" name="Freeform 100"/>
            <p:cNvSpPr>
              <a:spLocks noChangeArrowheads="1"/>
            </p:cNvSpPr>
            <p:nvPr/>
          </p:nvSpPr>
          <p:spPr bwMode="auto">
            <a:xfrm>
              <a:off x="0" y="0"/>
              <a:ext cx="1270" cy="1900"/>
            </a:xfrm>
            <a:custGeom>
              <a:avLst/>
              <a:gdLst>
                <a:gd name="T0" fmla="*/ 0 w 1270"/>
                <a:gd name="T1" fmla="*/ 0 h 1900"/>
                <a:gd name="T2" fmla="*/ 156 w 1270"/>
                <a:gd name="T3" fmla="*/ 100 h 1900"/>
                <a:gd name="T4" fmla="*/ 311 w 1270"/>
                <a:gd name="T5" fmla="*/ 222 h 1900"/>
                <a:gd name="T6" fmla="*/ 422 w 1270"/>
                <a:gd name="T7" fmla="*/ 333 h 1900"/>
                <a:gd name="T8" fmla="*/ 467 w 1270"/>
                <a:gd name="T9" fmla="*/ 389 h 1900"/>
                <a:gd name="T10" fmla="*/ 478 w 1270"/>
                <a:gd name="T11" fmla="*/ 422 h 1900"/>
                <a:gd name="T12" fmla="*/ 522 w 1270"/>
                <a:gd name="T13" fmla="*/ 489 h 1900"/>
                <a:gd name="T14" fmla="*/ 556 w 1270"/>
                <a:gd name="T15" fmla="*/ 589 h 1900"/>
                <a:gd name="T16" fmla="*/ 567 w 1270"/>
                <a:gd name="T17" fmla="*/ 622 h 1900"/>
                <a:gd name="T18" fmla="*/ 534 w 1270"/>
                <a:gd name="T19" fmla="*/ 1044 h 1900"/>
                <a:gd name="T20" fmla="*/ 545 w 1270"/>
                <a:gd name="T21" fmla="*/ 1255 h 1900"/>
                <a:gd name="T22" fmla="*/ 634 w 1270"/>
                <a:gd name="T23" fmla="*/ 1466 h 1900"/>
                <a:gd name="T24" fmla="*/ 789 w 1270"/>
                <a:gd name="T25" fmla="*/ 1655 h 1900"/>
                <a:gd name="T26" fmla="*/ 923 w 1270"/>
                <a:gd name="T27" fmla="*/ 1744 h 1900"/>
                <a:gd name="T28" fmla="*/ 1089 w 1270"/>
                <a:gd name="T29" fmla="*/ 1788 h 1900"/>
                <a:gd name="T30" fmla="*/ 1189 w 1270"/>
                <a:gd name="T31" fmla="*/ 1844 h 1900"/>
                <a:gd name="T32" fmla="*/ 1234 w 1270"/>
                <a:gd name="T33" fmla="*/ 1877 h 1900"/>
                <a:gd name="T34" fmla="*/ 1267 w 1270"/>
                <a:gd name="T35" fmla="*/ 1888 h 1900"/>
                <a:gd name="T36" fmla="*/ 1267 w 1270"/>
                <a:gd name="T37" fmla="*/ 1900 h 19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96" name="Text Box 101"/>
            <p:cNvSpPr txBox="1"/>
            <p:nvPr/>
          </p:nvSpPr>
          <p:spPr>
            <a:xfrm>
              <a:off x="1342" y="1730"/>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78" name="Freeform 102"/>
          <p:cNvSpPr>
            <a:spLocks noChangeArrowheads="1"/>
          </p:cNvSpPr>
          <p:nvPr/>
        </p:nvSpPr>
        <p:spPr bwMode="auto">
          <a:xfrm>
            <a:off x="2190876" y="1628776"/>
            <a:ext cx="1131887" cy="2017713"/>
          </a:xfrm>
          <a:custGeom>
            <a:avLst/>
            <a:gdLst>
              <a:gd name="T0" fmla="*/ 0 w 713"/>
              <a:gd name="T1" fmla="*/ 2147483647 h 1271"/>
              <a:gd name="T2" fmla="*/ 2147483647 w 713"/>
              <a:gd name="T3" fmla="*/ 2147483647 h 1271"/>
              <a:gd name="T4" fmla="*/ 2147483647 w 713"/>
              <a:gd name="T5" fmla="*/ 2147483647 h 1271"/>
              <a:gd name="T6" fmla="*/ 2147483647 w 713"/>
              <a:gd name="T7" fmla="*/ 2147483647 h 1271"/>
              <a:gd name="T8" fmla="*/ 2147483647 w 713"/>
              <a:gd name="T9" fmla="*/ 2147483647 h 1271"/>
              <a:gd name="T10" fmla="*/ 2147483647 w 713"/>
              <a:gd name="T11" fmla="*/ 2147483647 h 1271"/>
              <a:gd name="T12" fmla="*/ 2147483647 w 713"/>
              <a:gd name="T13" fmla="*/ 2147483647 h 1271"/>
              <a:gd name="T14" fmla="*/ 2147483647 w 713"/>
              <a:gd name="T15" fmla="*/ 2147483647 h 1271"/>
              <a:gd name="T16" fmla="*/ 2147483647 w 713"/>
              <a:gd name="T17" fmla="*/ 2147483647 h 1271"/>
              <a:gd name="T18" fmla="*/ 2147483647 w 713"/>
              <a:gd name="T19" fmla="*/ 2147483647 h 1271"/>
              <a:gd name="T20" fmla="*/ 2147483647 w 713"/>
              <a:gd name="T21" fmla="*/ 2147483647 h 1271"/>
              <a:gd name="T22" fmla="*/ 2147483647 w 713"/>
              <a:gd name="T23" fmla="*/ 2147483647 h 1271"/>
              <a:gd name="T24" fmla="*/ 2147483647 w 713"/>
              <a:gd name="T25" fmla="*/ 2147483647 h 1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00365" name="直接连接符 103"/>
          <p:cNvCxnSpPr>
            <a:cxnSpLocks noChangeShapeType="1"/>
          </p:cNvCxnSpPr>
          <p:nvPr/>
        </p:nvCxnSpPr>
        <p:spPr bwMode="auto">
          <a:xfrm flipV="1">
            <a:off x="1703512" y="3573464"/>
            <a:ext cx="91440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直接连接符 107"/>
          <p:cNvCxnSpPr>
            <a:cxnSpLocks noChangeShapeType="1"/>
          </p:cNvCxnSpPr>
          <p:nvPr/>
        </p:nvCxnSpPr>
        <p:spPr bwMode="auto">
          <a:xfrm rot="5400000">
            <a:off x="4079206" y="1808956"/>
            <a:ext cx="3671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直接连接符 108"/>
          <p:cNvCxnSpPr>
            <a:cxnSpLocks noChangeShapeType="1"/>
          </p:cNvCxnSpPr>
          <p:nvPr/>
        </p:nvCxnSpPr>
        <p:spPr bwMode="auto">
          <a:xfrm rot="5400000">
            <a:off x="5583362" y="5256213"/>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直接连接符 113"/>
          <p:cNvCxnSpPr>
            <a:cxnSpLocks noChangeShapeType="1"/>
          </p:cNvCxnSpPr>
          <p:nvPr/>
        </p:nvCxnSpPr>
        <p:spPr bwMode="auto">
          <a:xfrm rot="5400000">
            <a:off x="5015037"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直接连接符 114"/>
          <p:cNvCxnSpPr>
            <a:cxnSpLocks noChangeShapeType="1"/>
          </p:cNvCxnSpPr>
          <p:nvPr/>
        </p:nvCxnSpPr>
        <p:spPr bwMode="auto">
          <a:xfrm rot="5400000">
            <a:off x="6167562"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直接连接符 115"/>
          <p:cNvCxnSpPr>
            <a:cxnSpLocks noChangeShapeType="1"/>
          </p:cNvCxnSpPr>
          <p:nvPr/>
        </p:nvCxnSpPr>
        <p:spPr bwMode="auto">
          <a:xfrm rot="5400000">
            <a:off x="2559175" y="5329238"/>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85" name="组合 123"/>
          <p:cNvGrpSpPr>
            <a:grpSpLocks/>
          </p:cNvGrpSpPr>
          <p:nvPr/>
        </p:nvGrpSpPr>
        <p:grpSpPr bwMode="auto">
          <a:xfrm>
            <a:off x="3251325" y="817563"/>
            <a:ext cx="1511300" cy="882650"/>
            <a:chOff x="0" y="0"/>
            <a:chExt cx="1511806" cy="882609"/>
          </a:xfrm>
        </p:grpSpPr>
        <p:sp>
          <p:nvSpPr>
            <p:cNvPr id="142392" name="矩形 118"/>
            <p:cNvSpPr/>
            <p:nvPr/>
          </p:nvSpPr>
          <p:spPr>
            <a:xfrm>
              <a:off x="0" y="161917"/>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3" name="矩形 119"/>
            <p:cNvSpPr/>
            <p:nvPr/>
          </p:nvSpPr>
          <p:spPr>
            <a:xfrm>
              <a:off x="503405" y="549249"/>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4" name="矩形 120"/>
            <p:cNvSpPr/>
            <p:nvPr/>
          </p:nvSpPr>
          <p:spPr>
            <a:xfrm>
              <a:off x="1187848" y="0"/>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grpSp>
        <p:nvGrpSpPr>
          <p:cNvPr id="100372" name="Group 2"/>
          <p:cNvGrpSpPr>
            <a:grpSpLocks/>
          </p:cNvGrpSpPr>
          <p:nvPr/>
        </p:nvGrpSpPr>
        <p:grpSpPr bwMode="auto">
          <a:xfrm>
            <a:off x="2436937" y="692151"/>
            <a:ext cx="3036888" cy="2544763"/>
            <a:chOff x="0" y="0"/>
            <a:chExt cx="1913" cy="1603"/>
          </a:xfrm>
        </p:grpSpPr>
        <p:sp>
          <p:nvSpPr>
            <p:cNvPr id="142365" name="Text Box 3"/>
            <p:cNvSpPr txBox="1"/>
            <p:nvPr/>
          </p:nvSpPr>
          <p:spPr>
            <a:xfrm>
              <a:off x="0" y="87"/>
              <a:ext cx="27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zh-CN" altLang="en-US" sz="2000" noProof="1">
                  <a:latin typeface="Times New Roman" panose="02020603050405020304" pitchFamily="18" charset="0"/>
                  <a:ea typeface="宋体" panose="02010600030101010101" pitchFamily="2" charset="-122"/>
                </a:rPr>
                <a:t>例</a:t>
              </a:r>
            </a:p>
          </p:txBody>
        </p:sp>
        <p:sp>
          <p:nvSpPr>
            <p:cNvPr id="142366" name="Oval 4"/>
            <p:cNvSpPr/>
            <p:nvPr/>
          </p:nvSpPr>
          <p:spPr>
            <a:xfrm>
              <a:off x="876"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367" name="Oval 5"/>
            <p:cNvSpPr/>
            <p:nvPr/>
          </p:nvSpPr>
          <p:spPr>
            <a:xfrm>
              <a:off x="1651"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68" name="Oval 6"/>
            <p:cNvSpPr/>
            <p:nvPr/>
          </p:nvSpPr>
          <p:spPr>
            <a:xfrm>
              <a:off x="157"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69" name="Oval 7"/>
            <p:cNvSpPr/>
            <p:nvPr/>
          </p:nvSpPr>
          <p:spPr>
            <a:xfrm>
              <a:off x="1651"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70" name="Oval 8"/>
            <p:cNvSpPr/>
            <p:nvPr/>
          </p:nvSpPr>
          <p:spPr>
            <a:xfrm>
              <a:off x="872"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71" name="Oval 9"/>
            <p:cNvSpPr/>
            <p:nvPr/>
          </p:nvSpPr>
          <p:spPr>
            <a:xfrm>
              <a:off x="157"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388" name="Line 10"/>
            <p:cNvSpPr>
              <a:spLocks noChangeShapeType="1"/>
            </p:cNvSpPr>
            <p:nvPr/>
          </p:nvSpPr>
          <p:spPr bwMode="auto">
            <a:xfrm>
              <a:off x="982"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Line 11"/>
            <p:cNvSpPr>
              <a:spLocks noChangeShapeType="1"/>
            </p:cNvSpPr>
            <p:nvPr/>
          </p:nvSpPr>
          <p:spPr bwMode="auto">
            <a:xfrm flipH="1">
              <a:off x="371" y="156"/>
              <a:ext cx="533" cy="3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Line 12"/>
            <p:cNvSpPr>
              <a:spLocks noChangeShapeType="1"/>
            </p:cNvSpPr>
            <p:nvPr/>
          </p:nvSpPr>
          <p:spPr bwMode="auto">
            <a:xfrm>
              <a:off x="237" y="701"/>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13"/>
            <p:cNvSpPr>
              <a:spLocks noChangeShapeType="1"/>
            </p:cNvSpPr>
            <p:nvPr/>
          </p:nvSpPr>
          <p:spPr bwMode="auto">
            <a:xfrm flipH="1">
              <a:off x="1748" y="701"/>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Line 14"/>
            <p:cNvSpPr>
              <a:spLocks noChangeShapeType="1"/>
            </p:cNvSpPr>
            <p:nvPr/>
          </p:nvSpPr>
          <p:spPr bwMode="auto">
            <a:xfrm>
              <a:off x="371" y="1512"/>
              <a:ext cx="1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Line 15"/>
            <p:cNvSpPr>
              <a:spLocks noChangeShapeType="1"/>
            </p:cNvSpPr>
            <p:nvPr/>
          </p:nvSpPr>
          <p:spPr bwMode="auto">
            <a:xfrm>
              <a:off x="1082" y="134"/>
              <a:ext cx="611" cy="3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Line 16"/>
            <p:cNvSpPr>
              <a:spLocks noChangeShapeType="1"/>
            </p:cNvSpPr>
            <p:nvPr/>
          </p:nvSpPr>
          <p:spPr bwMode="auto">
            <a:xfrm>
              <a:off x="359" y="656"/>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17"/>
            <p:cNvSpPr>
              <a:spLocks noChangeShapeType="1"/>
            </p:cNvSpPr>
            <p:nvPr/>
          </p:nvSpPr>
          <p:spPr bwMode="auto">
            <a:xfrm flipH="1">
              <a:off x="1072" y="645"/>
              <a:ext cx="588" cy="2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18"/>
            <p:cNvSpPr>
              <a:spLocks noChangeShapeType="1"/>
            </p:cNvSpPr>
            <p:nvPr/>
          </p:nvSpPr>
          <p:spPr bwMode="auto">
            <a:xfrm flipH="1">
              <a:off x="348" y="989"/>
              <a:ext cx="556" cy="4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Line 19"/>
            <p:cNvSpPr>
              <a:spLocks noChangeShapeType="1"/>
            </p:cNvSpPr>
            <p:nvPr/>
          </p:nvSpPr>
          <p:spPr bwMode="auto">
            <a:xfrm>
              <a:off x="1048" y="1011"/>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Text Box 20"/>
            <p:cNvSpPr txBox="1"/>
            <p:nvPr/>
          </p:nvSpPr>
          <p:spPr>
            <a:xfrm>
              <a:off x="495" y="16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3" name="Text Box 21"/>
            <p:cNvSpPr txBox="1"/>
            <p:nvPr/>
          </p:nvSpPr>
          <p:spPr>
            <a:xfrm>
              <a:off x="1284" y="8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4" name="Text Box 22"/>
            <p:cNvSpPr txBox="1"/>
            <p:nvPr/>
          </p:nvSpPr>
          <p:spPr>
            <a:xfrm>
              <a:off x="828"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42385" name="Text Box 23"/>
            <p:cNvSpPr txBox="1"/>
            <p:nvPr/>
          </p:nvSpPr>
          <p:spPr>
            <a:xfrm>
              <a:off x="106" y="93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86" name="Text Box 24"/>
            <p:cNvSpPr txBox="1"/>
            <p:nvPr/>
          </p:nvSpPr>
          <p:spPr>
            <a:xfrm>
              <a:off x="495" y="54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7" name="Text Box 25"/>
            <p:cNvSpPr txBox="1"/>
            <p:nvPr/>
          </p:nvSpPr>
          <p:spPr>
            <a:xfrm>
              <a:off x="484" y="102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8" name="Text Box 26"/>
            <p:cNvSpPr txBox="1"/>
            <p:nvPr/>
          </p:nvSpPr>
          <p:spPr>
            <a:xfrm>
              <a:off x="851" y="129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9" name="Text Box 27"/>
            <p:cNvSpPr txBox="1"/>
            <p:nvPr/>
          </p:nvSpPr>
          <p:spPr>
            <a:xfrm>
              <a:off x="1273" y="9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90" name="Text Box 28"/>
            <p:cNvSpPr txBox="1"/>
            <p:nvPr/>
          </p:nvSpPr>
          <p:spPr>
            <a:xfrm>
              <a:off x="1717" y="942"/>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42391" name="Text Box 29"/>
            <p:cNvSpPr txBox="1"/>
            <p:nvPr/>
          </p:nvSpPr>
          <p:spPr>
            <a:xfrm>
              <a:off x="1262" y="566"/>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grpSp>
      <p:grpSp>
        <p:nvGrpSpPr>
          <p:cNvPr id="43117" name="组合 140"/>
          <p:cNvGrpSpPr>
            <a:grpSpLocks/>
          </p:cNvGrpSpPr>
          <p:nvPr/>
        </p:nvGrpSpPr>
        <p:grpSpPr bwMode="auto">
          <a:xfrm>
            <a:off x="3214812" y="836614"/>
            <a:ext cx="1601788" cy="1844675"/>
            <a:chOff x="0" y="0"/>
            <a:chExt cx="1601743" cy="1844824"/>
          </a:xfrm>
        </p:grpSpPr>
        <p:sp>
          <p:nvSpPr>
            <p:cNvPr id="142359" name="矩形 141"/>
            <p:cNvSpPr/>
            <p:nvPr/>
          </p:nvSpPr>
          <p:spPr>
            <a:xfrm>
              <a:off x="1277902" y="0"/>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0" name="矩形 142"/>
            <p:cNvSpPr/>
            <p:nvPr/>
          </p:nvSpPr>
          <p:spPr>
            <a:xfrm>
              <a:off x="1223929" y="774763"/>
              <a:ext cx="323841" cy="331814"/>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1" name="矩形 143"/>
            <p:cNvSpPr/>
            <p:nvPr/>
          </p:nvSpPr>
          <p:spPr>
            <a:xfrm>
              <a:off x="1241390" y="1503483"/>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2" name="矩形 144"/>
            <p:cNvSpPr/>
            <p:nvPr/>
          </p:nvSpPr>
          <p:spPr>
            <a:xfrm>
              <a:off x="0" y="1511422"/>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3" name="矩形 145"/>
            <p:cNvSpPr/>
            <p:nvPr/>
          </p:nvSpPr>
          <p:spPr>
            <a:xfrm>
              <a:off x="0" y="792226"/>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4" name="矩形 146"/>
            <p:cNvSpPr/>
            <p:nvPr/>
          </p:nvSpPr>
          <p:spPr>
            <a:xfrm>
              <a:off x="90485" y="144474"/>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sp>
        <p:nvSpPr>
          <p:cNvPr id="43124" name="TextBox 147"/>
          <p:cNvSpPr txBox="1"/>
          <p:nvPr/>
        </p:nvSpPr>
        <p:spPr>
          <a:xfrm>
            <a:off x="8291638" y="6165851"/>
            <a:ext cx="1112805"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i="1" noProof="1">
                <a:solidFill>
                  <a:srgbClr val="FF0000"/>
                </a:solidFill>
                <a:latin typeface="Times New Roman" panose="02020603050405020304" pitchFamily="18" charset="0"/>
                <a:ea typeface="宋体" panose="02010600030101010101" pitchFamily="2" charset="-122"/>
              </a:rPr>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039"/>
                                        </p:tgtEl>
                                        <p:attrNameLst>
                                          <p:attrName>style.visibility</p:attrName>
                                        </p:attrNameLst>
                                      </p:cBhvr>
                                      <p:to>
                                        <p:strVal val="visible"/>
                                      </p:to>
                                    </p:set>
                                    <p:animEffect transition="in" filter="box(out)">
                                      <p:cBhvr>
                                        <p:cTn id="7" dur="500"/>
                                        <p:tgtEl>
                                          <p:spTgt spid="430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blinds(horizontal)">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3010"/>
                                        </p:tgtEl>
                                        <p:attrNameLst>
                                          <p:attrName>style.visibility</p:attrName>
                                        </p:attrNameLst>
                                      </p:cBhvr>
                                      <p:to>
                                        <p:strVal val="visible"/>
                                      </p:to>
                                    </p:set>
                                    <p:animEffect transition="in" filter="box(out)">
                                      <p:cBhvr>
                                        <p:cTn id="21" dur="500"/>
                                        <p:tgtEl>
                                          <p:spTgt spid="43010"/>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43035"/>
                                        </p:tgtEl>
                                        <p:attrNameLst>
                                          <p:attrName>style.visibility</p:attrName>
                                        </p:attrNameLst>
                                      </p:cBhvr>
                                      <p:to>
                                        <p:strVal val="visible"/>
                                      </p:to>
                                    </p:set>
                                    <p:animEffect transition="in" filter="box(out)">
                                      <p:cBhvr>
                                        <p:cTn id="26" dur="500"/>
                                        <p:tgtEl>
                                          <p:spTgt spid="43035"/>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1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3015"/>
                                        </p:tgtEl>
                                        <p:attrNameLst>
                                          <p:attrName>style.visibility</p:attrName>
                                        </p:attrNameLst>
                                      </p:cBhvr>
                                      <p:to>
                                        <p:strVal val="visible"/>
                                      </p:to>
                                    </p:set>
                                    <p:animEffect transition="in" filter="box(out)">
                                      <p:cBhvr>
                                        <p:cTn id="35" dur="500"/>
                                        <p:tgtEl>
                                          <p:spTgt spid="4301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38"/>
                                        </p:tgtEl>
                                        <p:attrNameLst>
                                          <p:attrName>style.visibility</p:attrName>
                                        </p:attrNameLst>
                                      </p:cBhvr>
                                      <p:to>
                                        <p:strVal val="visible"/>
                                      </p:to>
                                    </p:set>
                                    <p:animEffect transition="in" filter="blinds(horizontal)">
                                      <p:cBhvr>
                                        <p:cTn id="40" dur="500"/>
                                        <p:tgtEl>
                                          <p:spTgt spid="430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43023"/>
                                        </p:tgtEl>
                                        <p:attrNameLst>
                                          <p:attrName>style.visibility</p:attrName>
                                        </p:attrNameLst>
                                      </p:cBhvr>
                                      <p:to>
                                        <p:strVal val="visible"/>
                                      </p:to>
                                    </p:set>
                                    <p:animEffect transition="in" filter="box(out)">
                                      <p:cBhvr>
                                        <p:cTn id="45" dur="500"/>
                                        <p:tgtEl>
                                          <p:spTgt spid="43023"/>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43075"/>
                                        </p:tgtEl>
                                        <p:attrNameLst>
                                          <p:attrName>style.visibility</p:attrName>
                                        </p:attrNameLst>
                                      </p:cBhvr>
                                      <p:to>
                                        <p:strVal val="visible"/>
                                      </p:to>
                                    </p:set>
                                    <p:animEffect transition="in" filter="box(out)">
                                      <p:cBhvr>
                                        <p:cTn id="50" dur="500"/>
                                        <p:tgtEl>
                                          <p:spTgt spid="43075"/>
                                        </p:tgtEl>
                                      </p:cBhvr>
                                    </p:animEffect>
                                  </p:childTnLst>
                                  <p:subTnLst>
                                    <p:audio>
                                      <p:cMediaNode>
                                        <p:cTn display="0" masterRel="sameClick">
                                          <p:stCondLst>
                                            <p:cond evt="begin" delay="0">
                                              <p:tn val="48"/>
                                            </p:cond>
                                          </p:stCondLst>
                                          <p:endCondLst>
                                            <p:cond evt="onStopAudio" delay="0">
                                              <p:tgtEl>
                                                <p:sldTgt/>
                                              </p:tgtEl>
                                            </p:cond>
                                          </p:endCondLst>
                                        </p:cTn>
                                        <p:tgtEl>
                                          <p:sndTgt r:embed="rId2" name="CAMERA.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43040"/>
                                        </p:tgtEl>
                                        <p:attrNameLst>
                                          <p:attrName>style.visibility</p:attrName>
                                        </p:attrNameLst>
                                      </p:cBhvr>
                                      <p:to>
                                        <p:strVal val="visible"/>
                                      </p:to>
                                    </p:set>
                                    <p:animEffect transition="in" filter="box(out)">
                                      <p:cBhvr>
                                        <p:cTn id="55" dur="500"/>
                                        <p:tgtEl>
                                          <p:spTgt spid="43040"/>
                                        </p:tgtEl>
                                      </p:cBhvr>
                                    </p:animEffec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43078"/>
                                        </p:tgtEl>
                                        <p:attrNameLst>
                                          <p:attrName>style.visibility</p:attrName>
                                        </p:attrNameLst>
                                      </p:cBhvr>
                                      <p:to>
                                        <p:strVal val="visible"/>
                                      </p:to>
                                    </p:set>
                                    <p:animEffect transition="in" filter="box(out)">
                                      <p:cBhvr>
                                        <p:cTn id="60" dur="500"/>
                                        <p:tgtEl>
                                          <p:spTgt spid="43078"/>
                                        </p:tgtEl>
                                      </p:cBhvr>
                                    </p:animEffec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43054"/>
                                        </p:tgtEl>
                                        <p:attrNameLst>
                                          <p:attrName>style.visibility</p:attrName>
                                        </p:attrNameLst>
                                      </p:cBhvr>
                                      <p:to>
                                        <p:strVal val="visible"/>
                                      </p:to>
                                    </p:set>
                                    <p:animEffect transition="in" filter="box(out)">
                                      <p:cBhvr>
                                        <p:cTn id="65" dur="500"/>
                                        <p:tgtEl>
                                          <p:spTgt spid="43054"/>
                                        </p:tgtEl>
                                      </p:cBhvr>
                                    </p:animEffect>
                                  </p:childTnLst>
                                  <p:subTnLst>
                                    <p:audio>
                                      <p:cMediaNode>
                                        <p:cTn display="0" masterRel="sameClick">
                                          <p:stCondLst>
                                            <p:cond evt="begin" delay="0">
                                              <p:tn val="63"/>
                                            </p:cond>
                                          </p:stCondLst>
                                          <p:endCondLst>
                                            <p:cond evt="onStopAudio" delay="0">
                                              <p:tgtEl>
                                                <p:sldTgt/>
                                              </p:tgtEl>
                                            </p:cond>
                                          </p:endCondLst>
                                        </p:cTn>
                                        <p:tgtEl>
                                          <p:sndTgt r:embed="rId2" name="CAMERA.WAV"/>
                                        </p:tgtEl>
                                      </p:cMediaNode>
                                    </p:audio>
                                  </p:sub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animBg="1"/>
      <p:bldP spid="43038" grpId="0" animBg="1"/>
      <p:bldP spid="43039" grpId="0" animBg="1"/>
      <p:bldP spid="43078" grpId="0" animBg="1"/>
      <p:bldP spid="431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39416" y="-111522"/>
            <a:ext cx="7540625" cy="890588"/>
          </a:xfrm>
        </p:spPr>
        <p:txBody>
          <a:bodyPr/>
          <a:lstStyle/>
          <a:p>
            <a:pPr eaLnBrk="1" hangingPunct="1"/>
            <a:r>
              <a:rPr lang="zh-CN" altLang="en-US" sz="4000" b="1" dirty="0">
                <a:solidFill>
                  <a:srgbClr val="0000FF"/>
                </a:solidFill>
                <a:latin typeface="华文新魏" panose="02010800040101010101" pitchFamily="2" charset="-122"/>
                <a:ea typeface="华文新魏" panose="02010800040101010101" pitchFamily="2" charset="-122"/>
              </a:rPr>
              <a:t>普里姆</a:t>
            </a:r>
            <a:r>
              <a:rPr lang="en-US" altLang="zh-CN" sz="4000" b="1" dirty="0">
                <a:solidFill>
                  <a:srgbClr val="0000FF"/>
                </a:solidFill>
                <a:latin typeface="华文新魏" panose="02010800040101010101" pitchFamily="2" charset="-122"/>
                <a:ea typeface="华文新魏" panose="02010800040101010101" pitchFamily="2" charset="-122"/>
              </a:rPr>
              <a:t>(Prim)</a:t>
            </a:r>
            <a:r>
              <a:rPr lang="zh-CN" altLang="en-US" sz="4000" b="1" dirty="0">
                <a:solidFill>
                  <a:srgbClr val="0000FF"/>
                </a:solidFill>
                <a:latin typeface="华文新魏" panose="02010800040101010101" pitchFamily="2" charset="-122"/>
                <a:ea typeface="华文新魏" panose="02010800040101010101" pitchFamily="2" charset="-122"/>
              </a:rPr>
              <a:t>算法的伪代码</a:t>
            </a:r>
          </a:p>
        </p:txBody>
      </p:sp>
      <p:sp>
        <p:nvSpPr>
          <p:cNvPr id="395267" name="Rectangle 3"/>
          <p:cNvSpPr>
            <a:spLocks noGrp="1" noChangeArrowheads="1"/>
          </p:cNvSpPr>
          <p:nvPr>
            <p:ph idx="1"/>
          </p:nvPr>
        </p:nvSpPr>
        <p:spPr>
          <a:xfrm>
            <a:off x="803136" y="1219448"/>
            <a:ext cx="7992888" cy="5257800"/>
          </a:xfrm>
        </p:spPr>
        <p:txBody>
          <a:bodyPr/>
          <a:lstStyle/>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选定构造最小生成树的出发顶点</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while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&amp;&amp;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不空</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1</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中选一条边</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且具有最小代价</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(cost);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2</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令</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3</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将新选出的边从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中剔除：</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if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cout &lt;&lt;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不是最小生成树</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&lt;&lt; endl;</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465" y="2479274"/>
            <a:ext cx="2864743" cy="26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976320" y="2348880"/>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10710657" y="2348880"/>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9989484" y="2806080"/>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10781994" y="3757786"/>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9188144" y="3848273"/>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10856607" y="36720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9332607" y="37736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9334195" y="3567286"/>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9486595" y="3672062"/>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9486595" y="3743499"/>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xfrm>
            <a:off x="990482" y="38102"/>
            <a:ext cx="7793038" cy="714375"/>
          </a:xfrm>
        </p:spPr>
        <p:txBody>
          <a:bodyPr>
            <a:normAutofit/>
          </a:bodyPr>
          <a:lstStyle/>
          <a:p>
            <a:pPr eaLnBrk="1" hangingPunct="1"/>
            <a:r>
              <a:rPr lang="en-US" altLang="zh-CN" sz="4000" b="1" dirty="0" smtClean="0">
                <a:solidFill>
                  <a:srgbClr val="0000FF"/>
                </a:solidFill>
              </a:rPr>
              <a:t>Prim</a:t>
            </a:r>
            <a:r>
              <a:rPr lang="zh-CN" altLang="en-US" sz="4000" b="1" dirty="0" smtClean="0">
                <a:solidFill>
                  <a:srgbClr val="0000FF"/>
                </a:solidFill>
              </a:rPr>
              <a:t>算法的设计</a:t>
            </a:r>
          </a:p>
        </p:txBody>
      </p:sp>
      <p:sp>
        <p:nvSpPr>
          <p:cNvPr id="159747" name="内容占位符 2"/>
          <p:cNvSpPr>
            <a:spLocks noGrp="1"/>
          </p:cNvSpPr>
          <p:nvPr>
            <p:ph idx="4294967295"/>
          </p:nvPr>
        </p:nvSpPr>
        <p:spPr>
          <a:xfrm>
            <a:off x="871616" y="1046554"/>
            <a:ext cx="6842599" cy="4114800"/>
          </a:xfrm>
        </p:spPr>
        <p:txBody>
          <a:bodyPr/>
          <a:lstStyle/>
          <a:p>
            <a:pPr eaLnBrk="1" hangingPunct="1">
              <a:defRPr/>
            </a:pPr>
            <a:r>
              <a:rPr kumimoji="1" lang="zh-CN" altLang="en-US" sz="2800" b="1" noProof="1">
                <a:latin typeface="Times New Roman" panose="02020603050405020304" pitchFamily="18" charset="0"/>
                <a:cs typeface="Times New Roman" panose="02020603050405020304" pitchFamily="18" charset="0"/>
              </a:rPr>
              <a:t>引入最小推</a:t>
            </a:r>
            <a:r>
              <a:rPr kumimoji="1" lang="en-US" altLang="zh-CN" sz="2800" b="1" noProof="1">
                <a:latin typeface="Times New Roman" panose="02020603050405020304" pitchFamily="18" charset="0"/>
                <a:cs typeface="Times New Roman" panose="02020603050405020304" pitchFamily="18" charset="0"/>
              </a:rPr>
              <a:t>H</a:t>
            </a:r>
            <a:endParaRPr kumimoji="1" lang="en-US" altLang="en-US" sz="2800" b="1" noProof="1">
              <a:latin typeface="Times New Roman" panose="02020603050405020304" pitchFamily="18" charset="0"/>
              <a:cs typeface="Times New Roman" panose="02020603050405020304" pitchFamily="18" charset="0"/>
            </a:endParaRPr>
          </a:p>
          <a:p>
            <a:pPr lvl="1" eaLnBrk="1" hangingPunct="1">
              <a:defRPr/>
            </a:pPr>
            <a:r>
              <a:rPr kumimoji="1" lang="en-US" altLang="zh-CN" sz="2400" b="1" noProof="1">
                <a:latin typeface="Times New Roman" panose="02020603050405020304" pitchFamily="18" charset="0"/>
                <a:cs typeface="Times New Roman" panose="02020603050405020304" pitchFamily="18" charset="0"/>
              </a:rPr>
              <a:t>H</a:t>
            </a:r>
            <a:r>
              <a:rPr kumimoji="1" lang="zh-CN" altLang="en-US" sz="2400" b="1" noProof="1">
                <a:latin typeface="Times New Roman" panose="02020603050405020304" pitchFamily="18" charset="0"/>
                <a:cs typeface="Times New Roman" panose="02020603050405020304" pitchFamily="18" charset="0"/>
              </a:rPr>
              <a:t>保存</a:t>
            </a:r>
            <a:r>
              <a:rPr kumimoji="1" lang="zh-CN" altLang="en-US" sz="2400" b="1" noProof="1">
                <a:solidFill>
                  <a:srgbClr val="0000FF"/>
                </a:solidFill>
                <a:latin typeface="Times New Roman" panose="02020603050405020304" pitchFamily="18" charset="0"/>
                <a:cs typeface="Times New Roman" panose="02020603050405020304" pitchFamily="18" charset="0"/>
              </a:rPr>
              <a:t>当前</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zh-CN" altLang="en-US" sz="2400" b="1" noProof="1">
                <a:solidFill>
                  <a:srgbClr val="0000FF"/>
                </a:solidFill>
                <a:latin typeface="Times New Roman" panose="02020603050405020304" pitchFamily="18" charset="0"/>
                <a:cs typeface="Times New Roman" panose="02020603050405020304" pitchFamily="18" charset="0"/>
              </a:rPr>
              <a:t>与</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en-US"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zh-CN" altLang="en-US" sz="2400" b="1" noProof="1">
                <a:solidFill>
                  <a:srgbClr val="0000FF"/>
                </a:solidFill>
                <a:latin typeface="Times New Roman" panose="02020603050405020304" pitchFamily="18" charset="0"/>
                <a:cs typeface="Times New Roman" panose="02020603050405020304" pitchFamily="18" charset="0"/>
              </a:rPr>
              <a:t>的所有边(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zh-CN" altLang="en-US" sz="2400" b="1" noProof="1">
                <a:solidFill>
                  <a:srgbClr val="0000FF"/>
                </a:solidFill>
                <a:latin typeface="Times New Roman" panose="02020603050405020304" pitchFamily="18" charset="0"/>
                <a:cs typeface="Times New Roman" panose="02020603050405020304" pitchFamily="18" charset="0"/>
              </a:rPr>
              <a:t>并调整为最小</a:t>
            </a:r>
            <a:r>
              <a:rPr kumimoji="1" lang="zh-CN" altLang="en-US" sz="2400" b="1" noProof="1" smtClean="0">
                <a:solidFill>
                  <a:srgbClr val="0000FF"/>
                </a:solidFill>
                <a:latin typeface="Times New Roman" panose="02020603050405020304" pitchFamily="18" charset="0"/>
                <a:cs typeface="Times New Roman" panose="02020603050405020304" pitchFamily="18" charset="0"/>
              </a:rPr>
              <a:t>堆。</a:t>
            </a:r>
            <a:endParaRPr kumimoji="1" lang="zh-CN" altLang="en-US" sz="2400" b="1" noProof="1">
              <a:solidFill>
                <a:srgbClr val="0000FF"/>
              </a:solidFill>
              <a:latin typeface="Times New Roman" panose="02020603050405020304" pitchFamily="18" charset="0"/>
              <a:cs typeface="Times New Roman" panose="02020603050405020304" pitchFamily="18" charset="0"/>
            </a:endParaRPr>
          </a:p>
          <a:p>
            <a:pPr eaLnBrk="1" hangingPunct="1">
              <a:defRPr/>
            </a:pPr>
            <a:r>
              <a:rPr kumimoji="1" lang="zh-CN" altLang="en-US" sz="2800" b="1" noProof="1">
                <a:solidFill>
                  <a:srgbClr val="080808"/>
                </a:solidFill>
                <a:latin typeface="Times New Roman" panose="02020603050405020304" pitchFamily="18" charset="0"/>
                <a:cs typeface="Times New Roman" panose="02020603050405020304" pitchFamily="18" charset="0"/>
              </a:rPr>
              <a:t>引入</a:t>
            </a:r>
            <a:r>
              <a:rPr kumimoji="1" lang="en-US" altLang="zh-CN" sz="2800" b="1" noProof="1">
                <a:solidFill>
                  <a:srgbClr val="080808"/>
                </a:solidFill>
                <a:latin typeface="Times New Roman" panose="02020603050405020304" pitchFamily="18" charset="0"/>
                <a:cs typeface="Times New Roman" panose="02020603050405020304" pitchFamily="18" charset="0"/>
              </a:rPr>
              <a:t>Vmst[v]=true</a:t>
            </a:r>
            <a:r>
              <a:rPr kumimoji="1" lang="zh-CN" altLang="en-US" sz="2800" b="1" noProof="1">
                <a:solidFill>
                  <a:srgbClr val="080808"/>
                </a:solidFill>
                <a:latin typeface="Times New Roman" panose="02020603050405020304" pitchFamily="18" charset="0"/>
                <a:cs typeface="Times New Roman" panose="02020603050405020304" pitchFamily="18" charset="0"/>
              </a:rPr>
              <a:t>表示第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个顶点加入到了</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rPr>
              <a:t>MST</a:t>
            </a:r>
            <a:r>
              <a:rPr kumimoji="1" lang="zh-CN" altLang="en-US" sz="2800" b="1" noProof="1">
                <a:solidFill>
                  <a:srgbClr val="080808"/>
                </a:solidFill>
                <a:latin typeface="Times New Roman" panose="02020603050405020304" pitchFamily="18" charset="0"/>
                <a:cs typeface="Times New Roman" panose="02020603050405020304" pitchFamily="18" charset="0"/>
              </a:rPr>
              <a:t>中；否则第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a:t>
            </a:r>
            <a:r>
              <a:rPr kumimoji="1" lang="zh-CN" altLang="en-US" sz="2800" b="1" noProof="1">
                <a:latin typeface="Times New Roman" panose="02020603050405020304" pitchFamily="18" charset="0"/>
                <a:cs typeface="Times New Roman" panose="02020603050405020304" pitchFamily="18" charset="0"/>
              </a:rPr>
              <a:t>不</a:t>
            </a:r>
            <a:r>
              <a:rPr kumimoji="1" lang="zh-CN" altLang="en-US" sz="2800" b="1" noProof="1" smtClean="0">
                <a:latin typeface="Times New Roman" panose="02020603050405020304" pitchFamily="18" charset="0"/>
                <a:cs typeface="Times New Roman" panose="02020603050405020304" pitchFamily="18" charset="0"/>
              </a:rPr>
              <a:t>属于</a:t>
            </a:r>
            <a:r>
              <a:rPr kumimoji="1" lang="en-US" altLang="zh-CN" sz="2800" b="1" noProof="1">
                <a:solidFill>
                  <a:srgbClr val="080808"/>
                </a:solidFill>
                <a:latin typeface="Times New Roman" panose="02020603050405020304" pitchFamily="18" charset="0"/>
                <a:cs typeface="Times New Roman" panose="02020603050405020304" pitchFamily="18" charset="0"/>
                <a:sym typeface="+mn-ea"/>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sym typeface="+mn-ea"/>
              </a:rPr>
              <a:t>MST</a:t>
            </a:r>
            <a:r>
              <a:rPr kumimoji="1" lang="en-US" altLang="en-US" sz="2800" b="1" noProof="1">
                <a:latin typeface="Times New Roman" panose="02020603050405020304" pitchFamily="18" charset="0"/>
                <a:cs typeface="Times New Roman" panose="02020603050405020304" pitchFamily="18" charset="0"/>
              </a:rPr>
              <a:t>。</a:t>
            </a:r>
          </a:p>
        </p:txBody>
      </p:sp>
      <p:pic>
        <p:nvPicPr>
          <p:cNvPr id="102404" name="Picture 40" descr="图片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240" y="100013"/>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4"/>
          <p:cNvSpPr txBox="1"/>
          <p:nvPr/>
        </p:nvSpPr>
        <p:spPr>
          <a:xfrm>
            <a:off x="8328172" y="-9524"/>
            <a:ext cx="1153046"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4" name="TextBox 5"/>
          <p:cNvSpPr txBox="1"/>
          <p:nvPr/>
        </p:nvSpPr>
        <p:spPr>
          <a:xfrm>
            <a:off x="9768333" y="-27384"/>
            <a:ext cx="1817439"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5" name="上箭头 48"/>
          <p:cNvSpPr/>
          <p:nvPr/>
        </p:nvSpPr>
        <p:spPr>
          <a:xfrm>
            <a:off x="9704040" y="2706689"/>
            <a:ext cx="287337" cy="504825"/>
          </a:xfrm>
          <a:prstGeom prst="upArrow">
            <a:avLst>
              <a:gd name="adj1" fmla="val 50000"/>
              <a:gd name="adj2" fmla="val 50161"/>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6" name="矩形 49"/>
          <p:cNvSpPr/>
          <p:nvPr/>
        </p:nvSpPr>
        <p:spPr>
          <a:xfrm>
            <a:off x="9407176" y="54768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7" name="Text Box 9"/>
          <p:cNvSpPr txBox="1"/>
          <p:nvPr/>
        </p:nvSpPr>
        <p:spPr>
          <a:xfrm>
            <a:off x="10343801" y="1643063"/>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102410" name="Freeform 50"/>
          <p:cNvSpPr>
            <a:spLocks noChangeArrowheads="1"/>
          </p:cNvSpPr>
          <p:nvPr/>
        </p:nvSpPr>
        <p:spPr bwMode="auto">
          <a:xfrm>
            <a:off x="11064526" y="4292601"/>
            <a:ext cx="323850" cy="288925"/>
          </a:xfrm>
          <a:custGeom>
            <a:avLst/>
            <a:gdLst>
              <a:gd name="T0" fmla="*/ 2147483647 w 183"/>
              <a:gd name="T1" fmla="*/ 2147483647 h 280"/>
              <a:gd name="T2" fmla="*/ 2147483647 w 183"/>
              <a:gd name="T3" fmla="*/ 2147483647 h 280"/>
              <a:gd name="T4" fmla="*/ 2147483647 w 183"/>
              <a:gd name="T5" fmla="*/ 2147483647 h 280"/>
              <a:gd name="T6" fmla="*/ 2147483647 w 183"/>
              <a:gd name="T7" fmla="*/ 2147483647 h 280"/>
              <a:gd name="T8" fmla="*/ 2147483647 w 183"/>
              <a:gd name="T9" fmla="*/ 2147483647 h 280"/>
              <a:gd name="T10" fmla="*/ 2147483647 w 183"/>
              <a:gd name="T11" fmla="*/ 2147483647 h 280"/>
              <a:gd name="T12" fmla="*/ 2147483647 w 183"/>
              <a:gd name="T13" fmla="*/ 2147483647 h 280"/>
              <a:gd name="T14" fmla="*/ 2147483647 w 183"/>
              <a:gd name="T15" fmla="*/ 0 h 280"/>
              <a:gd name="T16" fmla="*/ 2147483647 w 183"/>
              <a:gd name="T17" fmla="*/ 0 h 280"/>
              <a:gd name="T18" fmla="*/ 2147483647 w 183"/>
              <a:gd name="T19" fmla="*/ 2147483647 h 280"/>
              <a:gd name="T20" fmla="*/ 2147483647 w 183"/>
              <a:gd name="T21" fmla="*/ 2147483647 h 280"/>
              <a:gd name="T22" fmla="*/ 2147483647 w 183"/>
              <a:gd name="T23" fmla="*/ 2147483647 h 280"/>
              <a:gd name="T24" fmla="*/ 2147483647 w 183"/>
              <a:gd name="T25" fmla="*/ 2147483647 h 280"/>
              <a:gd name="T26" fmla="*/ 2147483647 w 183"/>
              <a:gd name="T27" fmla="*/ 2147483647 h 280"/>
              <a:gd name="T28" fmla="*/ 2147483647 w 183"/>
              <a:gd name="T29" fmla="*/ 2147483647 h 280"/>
              <a:gd name="T30" fmla="*/ 2147483647 w 183"/>
              <a:gd name="T31" fmla="*/ 2147483647 h 280"/>
              <a:gd name="T32" fmla="*/ 2147483647 w 183"/>
              <a:gd name="T33" fmla="*/ 2147483647 h 280"/>
              <a:gd name="T34" fmla="*/ 2147483647 w 183"/>
              <a:gd name="T35" fmla="*/ 2147483647 h 280"/>
              <a:gd name="T36" fmla="*/ 2147483647 w 183"/>
              <a:gd name="T37" fmla="*/ 2147483647 h 280"/>
              <a:gd name="T38" fmla="*/ 2147483647 w 183"/>
              <a:gd name="T39" fmla="*/ 2147483647 h 280"/>
              <a:gd name="T40" fmla="*/ 2147483647 w 183"/>
              <a:gd name="T41" fmla="*/ 2147483647 h 280"/>
              <a:gd name="T42" fmla="*/ 2147483647 w 183"/>
              <a:gd name="T43" fmla="*/ 2147483647 h 280"/>
              <a:gd name="T44" fmla="*/ 2147483647 w 183"/>
              <a:gd name="T45" fmla="*/ 2147483647 h 280"/>
              <a:gd name="T46" fmla="*/ 2147483647 w 183"/>
              <a:gd name="T47" fmla="*/ 2147483647 h 280"/>
              <a:gd name="T48" fmla="*/ 2147483647 w 183"/>
              <a:gd name="T49" fmla="*/ 2147483647 h 280"/>
              <a:gd name="T50" fmla="*/ 2147483647 w 183"/>
              <a:gd name="T51" fmla="*/ 2147483647 h 280"/>
              <a:gd name="T52" fmla="*/ 2147483647 w 183"/>
              <a:gd name="T53" fmla="*/ 2147483647 h 280"/>
              <a:gd name="T54" fmla="*/ 2147483647 w 183"/>
              <a:gd name="T55" fmla="*/ 2147483647 h 280"/>
              <a:gd name="T56" fmla="*/ 2147483647 w 183"/>
              <a:gd name="T57" fmla="*/ 2147483647 h 280"/>
              <a:gd name="T58" fmla="*/ 2147483647 w 183"/>
              <a:gd name="T59" fmla="*/ 2147483647 h 280"/>
              <a:gd name="T60" fmla="*/ 2147483647 w 183"/>
              <a:gd name="T61" fmla="*/ 2147483647 h 280"/>
              <a:gd name="T62" fmla="*/ 2147483647 w 183"/>
              <a:gd name="T63" fmla="*/ 2147483647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3" h="280">
                <a:moveTo>
                  <a:pt x="0" y="140"/>
                </a:moveTo>
                <a:lnTo>
                  <a:pt x="1" y="125"/>
                </a:lnTo>
                <a:lnTo>
                  <a:pt x="2" y="112"/>
                </a:lnTo>
                <a:lnTo>
                  <a:pt x="4" y="98"/>
                </a:lnTo>
                <a:lnTo>
                  <a:pt x="7" y="85"/>
                </a:lnTo>
                <a:lnTo>
                  <a:pt x="11" y="73"/>
                </a:lnTo>
                <a:lnTo>
                  <a:pt x="16" y="62"/>
                </a:lnTo>
                <a:lnTo>
                  <a:pt x="21" y="50"/>
                </a:lnTo>
                <a:lnTo>
                  <a:pt x="27" y="40"/>
                </a:lnTo>
                <a:lnTo>
                  <a:pt x="33" y="32"/>
                </a:lnTo>
                <a:lnTo>
                  <a:pt x="40" y="23"/>
                </a:lnTo>
                <a:lnTo>
                  <a:pt x="48" y="17"/>
                </a:lnTo>
                <a:lnTo>
                  <a:pt x="56" y="10"/>
                </a:lnTo>
                <a:lnTo>
                  <a:pt x="64" y="7"/>
                </a:lnTo>
                <a:lnTo>
                  <a:pt x="73" y="2"/>
                </a:lnTo>
                <a:lnTo>
                  <a:pt x="82" y="0"/>
                </a:lnTo>
                <a:lnTo>
                  <a:pt x="91" y="0"/>
                </a:lnTo>
                <a:lnTo>
                  <a:pt x="101" y="0"/>
                </a:lnTo>
                <a:lnTo>
                  <a:pt x="110" y="2"/>
                </a:lnTo>
                <a:lnTo>
                  <a:pt x="119" y="7"/>
                </a:lnTo>
                <a:lnTo>
                  <a:pt x="127" y="10"/>
                </a:lnTo>
                <a:lnTo>
                  <a:pt x="135" y="17"/>
                </a:lnTo>
                <a:lnTo>
                  <a:pt x="143" y="23"/>
                </a:lnTo>
                <a:lnTo>
                  <a:pt x="150" y="32"/>
                </a:lnTo>
                <a:lnTo>
                  <a:pt x="157" y="40"/>
                </a:lnTo>
                <a:lnTo>
                  <a:pt x="162" y="50"/>
                </a:lnTo>
                <a:lnTo>
                  <a:pt x="167" y="62"/>
                </a:lnTo>
                <a:lnTo>
                  <a:pt x="172" y="73"/>
                </a:lnTo>
                <a:lnTo>
                  <a:pt x="176" y="85"/>
                </a:lnTo>
                <a:lnTo>
                  <a:pt x="180" y="98"/>
                </a:lnTo>
                <a:lnTo>
                  <a:pt x="181" y="112"/>
                </a:lnTo>
                <a:lnTo>
                  <a:pt x="183" y="125"/>
                </a:lnTo>
                <a:lnTo>
                  <a:pt x="183" y="140"/>
                </a:lnTo>
                <a:lnTo>
                  <a:pt x="183" y="153"/>
                </a:lnTo>
                <a:lnTo>
                  <a:pt x="181" y="168"/>
                </a:lnTo>
                <a:lnTo>
                  <a:pt x="180" y="182"/>
                </a:lnTo>
                <a:lnTo>
                  <a:pt x="176" y="193"/>
                </a:lnTo>
                <a:lnTo>
                  <a:pt x="172" y="207"/>
                </a:lnTo>
                <a:lnTo>
                  <a:pt x="167" y="218"/>
                </a:lnTo>
                <a:lnTo>
                  <a:pt x="162" y="228"/>
                </a:lnTo>
                <a:lnTo>
                  <a:pt x="157" y="238"/>
                </a:lnTo>
                <a:lnTo>
                  <a:pt x="150" y="248"/>
                </a:lnTo>
                <a:lnTo>
                  <a:pt x="143" y="255"/>
                </a:lnTo>
                <a:lnTo>
                  <a:pt x="135" y="263"/>
                </a:lnTo>
                <a:lnTo>
                  <a:pt x="127" y="268"/>
                </a:lnTo>
                <a:lnTo>
                  <a:pt x="119" y="273"/>
                </a:lnTo>
                <a:lnTo>
                  <a:pt x="110" y="277"/>
                </a:lnTo>
                <a:lnTo>
                  <a:pt x="101" y="278"/>
                </a:lnTo>
                <a:lnTo>
                  <a:pt x="91" y="280"/>
                </a:lnTo>
                <a:lnTo>
                  <a:pt x="82" y="278"/>
                </a:lnTo>
                <a:lnTo>
                  <a:pt x="73" y="277"/>
                </a:lnTo>
                <a:lnTo>
                  <a:pt x="64" y="273"/>
                </a:lnTo>
                <a:lnTo>
                  <a:pt x="56" y="268"/>
                </a:lnTo>
                <a:lnTo>
                  <a:pt x="48" y="263"/>
                </a:lnTo>
                <a:lnTo>
                  <a:pt x="40" y="255"/>
                </a:lnTo>
                <a:lnTo>
                  <a:pt x="33" y="248"/>
                </a:lnTo>
                <a:lnTo>
                  <a:pt x="27" y="238"/>
                </a:lnTo>
                <a:lnTo>
                  <a:pt x="21" y="228"/>
                </a:lnTo>
                <a:lnTo>
                  <a:pt x="16" y="218"/>
                </a:lnTo>
                <a:lnTo>
                  <a:pt x="11" y="207"/>
                </a:lnTo>
                <a:lnTo>
                  <a:pt x="7" y="193"/>
                </a:lnTo>
                <a:lnTo>
                  <a:pt x="4" y="182"/>
                </a:lnTo>
                <a:lnTo>
                  <a:pt x="2" y="168"/>
                </a:lnTo>
                <a:lnTo>
                  <a:pt x="1" y="153"/>
                </a:lnTo>
                <a:lnTo>
                  <a:pt x="0" y="140"/>
                </a:lnTo>
              </a:path>
            </a:pathLst>
          </a:cu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20" name="Rectangle 51"/>
          <p:cNvSpPr/>
          <p:nvPr/>
        </p:nvSpPr>
        <p:spPr>
          <a:xfrm>
            <a:off x="11135964" y="4292601"/>
            <a:ext cx="146050" cy="24447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600" b="1">
                <a:solidFill>
                  <a:srgbClr val="0000FF"/>
                </a:solidFill>
                <a:effectLst>
                  <a:outerShdw blurRad="38100" dist="38100" dir="2700000" algn="tl">
                    <a:srgbClr val="C0C0C0"/>
                  </a:outerShdw>
                </a:effectLst>
                <a:latin typeface="Times New Roman" panose="02020603050405020304" pitchFamily="18" charset="0"/>
              </a:rPr>
              <a:t>A</a:t>
            </a:r>
            <a:endParaRPr lang="en-US" altLang="zh-CN" sz="16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21" name="Rectangle 71"/>
          <p:cNvSpPr/>
          <p:nvPr/>
        </p:nvSpPr>
        <p:spPr>
          <a:xfrm>
            <a:off x="10500964" y="6381751"/>
            <a:ext cx="351058" cy="276999"/>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a:t>
            </a:r>
            <a:r>
              <a:rPr lang="en-US" altLang="zh-CN" sz="1800" b="1">
                <a:solidFill>
                  <a:srgbClr val="0000FF"/>
                </a:solidFill>
                <a:effectLst>
                  <a:outerShdw blurRad="38100" dist="38100" dir="2700000" algn="tl">
                    <a:srgbClr val="C0C0C0"/>
                  </a:outerShdw>
                </a:effectLst>
                <a:latin typeface="宋体" panose="02010600030101010101" pitchFamily="2" charset="-122"/>
              </a:rPr>
              <a:t>b)</a:t>
            </a: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grpSp>
        <p:nvGrpSpPr>
          <p:cNvPr id="102413" name="组合 93"/>
          <p:cNvGrpSpPr>
            <a:grpSpLocks/>
          </p:cNvGrpSpPr>
          <p:nvPr/>
        </p:nvGrpSpPr>
        <p:grpSpPr bwMode="auto">
          <a:xfrm>
            <a:off x="9253190" y="3343275"/>
            <a:ext cx="1247775" cy="3168650"/>
            <a:chOff x="0" y="0"/>
            <a:chExt cx="748314" cy="2638426"/>
          </a:xfrm>
        </p:grpSpPr>
        <p:sp>
          <p:nvSpPr>
            <p:cNvPr id="145431" name="Rectangle 73"/>
            <p:cNvSpPr/>
            <p:nvPr/>
          </p:nvSpPr>
          <p:spPr>
            <a:xfrm>
              <a:off x="0" y="358224"/>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0</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2" name="Rectangle 77"/>
            <p:cNvSpPr/>
            <p:nvPr/>
          </p:nvSpPr>
          <p:spPr>
            <a:xfrm>
              <a:off x="0" y="69529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1</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3" name="Rectangle 81"/>
            <p:cNvSpPr/>
            <p:nvPr/>
          </p:nvSpPr>
          <p:spPr>
            <a:xfrm>
              <a:off x="0" y="1032371"/>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2</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4" name="Rectangle 82"/>
            <p:cNvSpPr/>
            <p:nvPr/>
          </p:nvSpPr>
          <p:spPr>
            <a:xfrm>
              <a:off x="0" y="1366800"/>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3</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5" name="Rectangle 84"/>
            <p:cNvSpPr/>
            <p:nvPr/>
          </p:nvSpPr>
          <p:spPr>
            <a:xfrm>
              <a:off x="0" y="1705195"/>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4</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6" name="Rectangle 86"/>
            <p:cNvSpPr/>
            <p:nvPr/>
          </p:nvSpPr>
          <p:spPr>
            <a:xfrm>
              <a:off x="0" y="204094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5</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7" name="Rectangle 88"/>
            <p:cNvSpPr/>
            <p:nvPr/>
          </p:nvSpPr>
          <p:spPr>
            <a:xfrm>
              <a:off x="0" y="2378021"/>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6</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8" name="Rectangle 91"/>
            <p:cNvSpPr/>
            <p:nvPr/>
          </p:nvSpPr>
          <p:spPr>
            <a:xfrm>
              <a:off x="201835" y="0"/>
              <a:ext cx="409383" cy="22868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Vmst</a:t>
              </a:r>
            </a:p>
          </p:txBody>
        </p:sp>
        <p:grpSp>
          <p:nvGrpSpPr>
            <p:cNvPr id="102455" name="组合 92"/>
            <p:cNvGrpSpPr>
              <a:grpSpLocks/>
            </p:cNvGrpSpPr>
            <p:nvPr/>
          </p:nvGrpSpPr>
          <p:grpSpPr bwMode="auto">
            <a:xfrm>
              <a:off x="181842" y="278912"/>
              <a:ext cx="566472" cy="2359514"/>
              <a:chOff x="253" y="-488"/>
              <a:chExt cx="566472" cy="2359514"/>
            </a:xfrm>
          </p:grpSpPr>
          <p:sp>
            <p:nvSpPr>
              <p:cNvPr id="145440" name="Rectangle 74"/>
              <p:cNvSpPr/>
              <p:nvPr/>
            </p:nvSpPr>
            <p:spPr>
              <a:xfrm>
                <a:off x="253" y="-488"/>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1" name="Rectangle 75"/>
              <p:cNvSpPr/>
              <p:nvPr/>
            </p:nvSpPr>
            <p:spPr>
              <a:xfrm>
                <a:off x="160198" y="78823"/>
                <a:ext cx="243726"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FF3300"/>
                    </a:solidFill>
                    <a:latin typeface="Times New Roman" panose="02020603050405020304" pitchFamily="18" charset="0"/>
                  </a:rPr>
                  <a:t>true</a:t>
                </a:r>
              </a:p>
            </p:txBody>
          </p:sp>
          <p:sp>
            <p:nvSpPr>
              <p:cNvPr id="145442" name="Rectangle 78"/>
              <p:cNvSpPr/>
              <p:nvPr/>
            </p:nvSpPr>
            <p:spPr>
              <a:xfrm>
                <a:off x="253" y="336585"/>
                <a:ext cx="454130" cy="335752"/>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3" name="Rectangle 79"/>
              <p:cNvSpPr/>
              <p:nvPr/>
            </p:nvSpPr>
            <p:spPr>
              <a:xfrm>
                <a:off x="160198" y="415897"/>
                <a:ext cx="269178" cy="46129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rPr>
                  <a:t>false</a:t>
                </a:r>
              </a:p>
              <a:p>
                <a:pPr>
                  <a:buSzPct val="60000"/>
                  <a:buFont typeface="Arial" panose="020B0604020202020204" pitchFamily="34" charset="0"/>
                  <a:buNone/>
                  <a:defRPr/>
                </a:pP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44" name="Rectangle 83"/>
              <p:cNvSpPr/>
              <p:nvPr/>
            </p:nvSpPr>
            <p:spPr>
              <a:xfrm>
                <a:off x="253" y="1010732"/>
                <a:ext cx="454130" cy="337074"/>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5" name="Rectangle 85"/>
              <p:cNvSpPr/>
              <p:nvPr/>
            </p:nvSpPr>
            <p:spPr>
              <a:xfrm>
                <a:off x="253" y="1347806"/>
                <a:ext cx="454130" cy="334429"/>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6" name="Rectangle 87"/>
              <p:cNvSpPr/>
              <p:nvPr/>
            </p:nvSpPr>
            <p:spPr>
              <a:xfrm>
                <a:off x="253" y="1682235"/>
                <a:ext cx="454130" cy="339718"/>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7" name="Rectangle 89"/>
              <p:cNvSpPr/>
              <p:nvPr/>
            </p:nvSpPr>
            <p:spPr>
              <a:xfrm>
                <a:off x="253" y="2021953"/>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8" name="Rectangle 97"/>
              <p:cNvSpPr/>
              <p:nvPr/>
            </p:nvSpPr>
            <p:spPr>
              <a:xfrm>
                <a:off x="253" y="672337"/>
                <a:ext cx="454130" cy="338395"/>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9" name="Rectangle 98"/>
              <p:cNvSpPr/>
              <p:nvPr/>
            </p:nvSpPr>
            <p:spPr>
              <a:xfrm>
                <a:off x="160198" y="751648"/>
                <a:ext cx="39" cy="230648"/>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50" name="Rectangle 99"/>
              <p:cNvSpPr/>
              <p:nvPr/>
            </p:nvSpPr>
            <p:spPr>
              <a:xfrm>
                <a:off x="143061" y="751648"/>
                <a:ext cx="266575" cy="2286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1" name="Rectangle 100"/>
              <p:cNvSpPr/>
              <p:nvPr/>
            </p:nvSpPr>
            <p:spPr>
              <a:xfrm>
                <a:off x="138301" y="1067572"/>
                <a:ext cx="266575"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2" name="Rectangle 101"/>
              <p:cNvSpPr/>
              <p:nvPr/>
            </p:nvSpPr>
            <p:spPr>
              <a:xfrm>
                <a:off x="311575" y="1054354"/>
                <a:ext cx="34274" cy="23000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1800" b="1" noProof="1">
                    <a:solidFill>
                      <a:srgbClr val="0000FF"/>
                    </a:solidFill>
                    <a:latin typeface="Times New Roman" panose="02020603050405020304" pitchFamily="18" charset="0"/>
                  </a:rPr>
                  <a:t> </a:t>
                </a:r>
              </a:p>
            </p:txBody>
          </p:sp>
          <p:sp>
            <p:nvSpPr>
              <p:cNvPr id="145453" name="Rectangle 102"/>
              <p:cNvSpPr/>
              <p:nvPr/>
            </p:nvSpPr>
            <p:spPr>
              <a:xfrm>
                <a:off x="143061" y="1405968"/>
                <a:ext cx="423664"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sp>
            <p:nvSpPr>
              <p:cNvPr id="145454" name="Rectangle 104"/>
              <p:cNvSpPr/>
              <p:nvPr/>
            </p:nvSpPr>
            <p:spPr>
              <a:xfrm>
                <a:off x="143061" y="1741719"/>
                <a:ext cx="311322"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5" name="Rectangle 106"/>
              <p:cNvSpPr/>
              <p:nvPr/>
            </p:nvSpPr>
            <p:spPr>
              <a:xfrm>
                <a:off x="147822" y="2080115"/>
                <a:ext cx="369397" cy="23064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grpSp>
      </p:grpSp>
      <p:sp>
        <p:nvSpPr>
          <p:cNvPr id="145423" name="Rectangle 94"/>
          <p:cNvSpPr/>
          <p:nvPr/>
        </p:nvSpPr>
        <p:spPr>
          <a:xfrm>
            <a:off x="9192864" y="3284539"/>
            <a:ext cx="2374900" cy="34575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45424" name="Text Box 9"/>
          <p:cNvSpPr txBox="1"/>
          <p:nvPr/>
        </p:nvSpPr>
        <p:spPr>
          <a:xfrm>
            <a:off x="8749951" y="1733550"/>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45425" name="TextBox 94"/>
          <p:cNvSpPr txBox="1"/>
          <p:nvPr/>
        </p:nvSpPr>
        <p:spPr>
          <a:xfrm>
            <a:off x="9164290" y="3287713"/>
            <a:ext cx="42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chemeClr val="tx2"/>
                </a:solidFill>
                <a:latin typeface="Times New Roman" panose="02020603050405020304" pitchFamily="18" charset="0"/>
                <a:ea typeface="宋体" panose="02010600030101010101" pitchFamily="2" charset="-122"/>
              </a:rPr>
              <a:t>v</a:t>
            </a:r>
            <a:endParaRPr lang="zh-CN" altLang="en-US" sz="2400" b="1" baseline="-25000" noProof="1">
              <a:solidFill>
                <a:schemeClr val="tx2"/>
              </a:solidFill>
              <a:latin typeface="Times New Roman" panose="02020603050405020304" pitchFamily="18" charset="0"/>
              <a:ea typeface="宋体" panose="02010600030101010101" pitchFamily="2" charset="-122"/>
            </a:endParaRPr>
          </a:p>
        </p:txBody>
      </p:sp>
      <p:sp>
        <p:nvSpPr>
          <p:cNvPr id="102417" name="花边圆形 2315"/>
          <p:cNvSpPr>
            <a:spLocks noChangeArrowheads="1"/>
          </p:cNvSpPr>
          <p:nvPr/>
        </p:nvSpPr>
        <p:spPr bwMode="auto">
          <a:xfrm>
            <a:off x="10418414" y="15573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花边圆形 2315"/>
          <p:cNvSpPr>
            <a:spLocks noChangeArrowheads="1"/>
          </p:cNvSpPr>
          <p:nvPr/>
        </p:nvSpPr>
        <p:spPr bwMode="auto">
          <a:xfrm>
            <a:off x="8894414" y="16589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花边圆形 2315"/>
          <p:cNvSpPr>
            <a:spLocks noChangeArrowheads="1"/>
          </p:cNvSpPr>
          <p:nvPr/>
        </p:nvSpPr>
        <p:spPr bwMode="auto">
          <a:xfrm>
            <a:off x="8896002" y="1452563"/>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直接连接符 46178"/>
          <p:cNvSpPr>
            <a:spLocks noChangeShapeType="1"/>
          </p:cNvSpPr>
          <p:nvPr/>
        </p:nvSpPr>
        <p:spPr bwMode="auto">
          <a:xfrm>
            <a:off x="9048402" y="1557339"/>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直接连接符 46179"/>
          <p:cNvSpPr>
            <a:spLocks noChangeShapeType="1"/>
          </p:cNvSpPr>
          <p:nvPr/>
        </p:nvSpPr>
        <p:spPr bwMode="auto">
          <a:xfrm flipV="1">
            <a:off x="9048402" y="1628776"/>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22" name="Group 57"/>
          <p:cNvGrpSpPr>
            <a:grpSpLocks/>
          </p:cNvGrpSpPr>
          <p:nvPr/>
        </p:nvGrpSpPr>
        <p:grpSpPr bwMode="auto">
          <a:xfrm>
            <a:off x="3698831" y="3731693"/>
            <a:ext cx="2376339" cy="2426740"/>
            <a:chOff x="2767" y="384"/>
            <a:chExt cx="1728" cy="1740"/>
          </a:xfrm>
        </p:grpSpPr>
        <p:sp>
          <p:nvSpPr>
            <p:cNvPr id="102423"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4"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5"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6"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7"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8"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9"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38317" name="Oval 11" descr="羊皮纸"/>
            <p:cNvSpPr/>
            <p:nvPr/>
          </p:nvSpPr>
          <p:spPr>
            <a:xfrm>
              <a:off x="2767" y="1184"/>
              <a:ext cx="289"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5</a:t>
              </a:r>
            </a:p>
          </p:txBody>
        </p:sp>
        <p:sp>
          <p:nvSpPr>
            <p:cNvPr id="138318" name="Oval 12" descr="羊皮纸"/>
            <p:cNvSpPr/>
            <p:nvPr/>
          </p:nvSpPr>
          <p:spPr>
            <a:xfrm>
              <a:off x="3103" y="5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0</a:t>
              </a:r>
            </a:p>
          </p:txBody>
        </p:sp>
        <p:sp>
          <p:nvSpPr>
            <p:cNvPr id="138319" name="Oval 13" descr="羊皮纸"/>
            <p:cNvSpPr/>
            <p:nvPr/>
          </p:nvSpPr>
          <p:spPr>
            <a:xfrm>
              <a:off x="3103" y="17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4</a:t>
              </a:r>
            </a:p>
          </p:txBody>
        </p:sp>
        <p:sp>
          <p:nvSpPr>
            <p:cNvPr id="138320" name="Oval 14" descr="羊皮纸"/>
            <p:cNvSpPr/>
            <p:nvPr/>
          </p:nvSpPr>
          <p:spPr>
            <a:xfrm>
              <a:off x="3487" y="1184"/>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6</a:t>
              </a:r>
            </a:p>
          </p:txBody>
        </p:sp>
        <p:sp>
          <p:nvSpPr>
            <p:cNvPr id="138321" name="Oval 15" descr="羊皮纸"/>
            <p:cNvSpPr/>
            <p:nvPr/>
          </p:nvSpPr>
          <p:spPr>
            <a:xfrm>
              <a:off x="3824" y="5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1</a:t>
              </a:r>
            </a:p>
          </p:txBody>
        </p:sp>
        <p:sp>
          <p:nvSpPr>
            <p:cNvPr id="138322" name="Oval 16" descr="羊皮纸"/>
            <p:cNvSpPr/>
            <p:nvPr/>
          </p:nvSpPr>
          <p:spPr>
            <a:xfrm>
              <a:off x="3824" y="17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3</a:t>
              </a:r>
            </a:p>
          </p:txBody>
        </p:sp>
        <p:sp>
          <p:nvSpPr>
            <p:cNvPr id="138323" name="Oval 17" descr="羊皮纸"/>
            <p:cNvSpPr/>
            <p:nvPr/>
          </p:nvSpPr>
          <p:spPr>
            <a:xfrm flipH="1">
              <a:off x="4208" y="1184"/>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2</a:t>
              </a:r>
            </a:p>
          </p:txBody>
        </p:sp>
        <p:sp>
          <p:nvSpPr>
            <p:cNvPr id="138324" name="Text Box 18"/>
            <p:cNvSpPr txBox="1"/>
            <p:nvPr/>
          </p:nvSpPr>
          <p:spPr>
            <a:xfrm>
              <a:off x="3440" y="384"/>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28</a:t>
              </a:r>
            </a:p>
          </p:txBody>
        </p:sp>
        <p:sp>
          <p:nvSpPr>
            <p:cNvPr id="138325" name="Text Box 19"/>
            <p:cNvSpPr txBox="1"/>
            <p:nvPr/>
          </p:nvSpPr>
          <p:spPr>
            <a:xfrm>
              <a:off x="2767" y="77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10</a:t>
              </a:r>
            </a:p>
          </p:txBody>
        </p:sp>
        <p:sp>
          <p:nvSpPr>
            <p:cNvPr id="138326" name="Text Box 20"/>
            <p:cNvSpPr txBox="1"/>
            <p:nvPr/>
          </p:nvSpPr>
          <p:spPr>
            <a:xfrm>
              <a:off x="2767" y="154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25</a:t>
              </a:r>
            </a:p>
          </p:txBody>
        </p:sp>
        <p:sp>
          <p:nvSpPr>
            <p:cNvPr id="138327" name="Text Box 21"/>
            <p:cNvSpPr txBox="1"/>
            <p:nvPr/>
          </p:nvSpPr>
          <p:spPr>
            <a:xfrm>
              <a:off x="3440"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14</a:t>
              </a:r>
            </a:p>
          </p:txBody>
        </p:sp>
        <p:sp>
          <p:nvSpPr>
            <p:cNvPr id="138328" name="Text Box 22"/>
            <p:cNvSpPr txBox="1"/>
            <p:nvPr/>
          </p:nvSpPr>
          <p:spPr>
            <a:xfrm>
              <a:off x="3151" y="1402"/>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24</a:t>
              </a:r>
            </a:p>
          </p:txBody>
        </p:sp>
        <p:sp>
          <p:nvSpPr>
            <p:cNvPr id="138329" name="Text Box 23"/>
            <p:cNvSpPr txBox="1"/>
            <p:nvPr/>
          </p:nvSpPr>
          <p:spPr>
            <a:xfrm>
              <a:off x="3440" y="1881"/>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22</a:t>
              </a:r>
            </a:p>
          </p:txBody>
        </p:sp>
        <p:sp>
          <p:nvSpPr>
            <p:cNvPr id="138330" name="Text Box 24"/>
            <p:cNvSpPr txBox="1"/>
            <p:nvPr/>
          </p:nvSpPr>
          <p:spPr>
            <a:xfrm>
              <a:off x="4155"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16</a:t>
              </a:r>
            </a:p>
          </p:txBody>
        </p:sp>
        <p:sp>
          <p:nvSpPr>
            <p:cNvPr id="138331" name="Text Box 25"/>
            <p:cNvSpPr txBox="1"/>
            <p:nvPr/>
          </p:nvSpPr>
          <p:spPr>
            <a:xfrm>
              <a:off x="3771" y="1393"/>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18</a:t>
              </a:r>
            </a:p>
          </p:txBody>
        </p:sp>
        <p:sp>
          <p:nvSpPr>
            <p:cNvPr id="138332" name="Text Box 26"/>
            <p:cNvSpPr txBox="1"/>
            <p:nvPr/>
          </p:nvSpPr>
          <p:spPr>
            <a:xfrm>
              <a:off x="4155" y="148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12</a:t>
              </a:r>
            </a:p>
          </p:txBody>
        </p:sp>
        <p:sp>
          <p:nvSpPr>
            <p:cNvPr id="102446"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gr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idx="1"/>
          </p:nvPr>
        </p:nvSpPr>
        <p:spPr>
          <a:xfrm>
            <a:off x="1123950" y="885032"/>
            <a:ext cx="8382000" cy="708025"/>
          </a:xfrm>
        </p:spPr>
        <p:txBody>
          <a:bodyPr/>
          <a:lstStyle/>
          <a:p>
            <a:pPr algn="just" eaLnBrk="1" hangingPunct="1">
              <a:spcBef>
                <a:spcPct val="5000"/>
              </a:spcBef>
              <a:buClr>
                <a:srgbClr val="800080"/>
              </a:buClr>
              <a:buSzPct val="50000"/>
              <a:defRPr/>
            </a:pPr>
            <a:r>
              <a:rPr lang="zh-CN" altLang="en-US" sz="3000" b="1" noProof="1">
                <a:effectLst>
                  <a:outerShdw blurRad="38100" dist="38100" dir="2700000">
                    <a:srgbClr val="C0C0C0"/>
                  </a:outerShdw>
                </a:effectLst>
                <a:latin typeface="宋体" panose="02010600030101010101" pitchFamily="2" charset="-122"/>
                <a:ea typeface="宋体" panose="02010600030101010101" pitchFamily="2" charset="-122"/>
              </a:rPr>
              <a:t>例子</a:t>
            </a:r>
          </a:p>
        </p:txBody>
      </p:sp>
      <p:grpSp>
        <p:nvGrpSpPr>
          <p:cNvPr id="103427" name="Group 57"/>
          <p:cNvGrpSpPr>
            <a:grpSpLocks/>
          </p:cNvGrpSpPr>
          <p:nvPr/>
        </p:nvGrpSpPr>
        <p:grpSpPr bwMode="auto">
          <a:xfrm>
            <a:off x="4997299" y="587375"/>
            <a:ext cx="2760663" cy="2868613"/>
            <a:chOff x="2767" y="384"/>
            <a:chExt cx="1739" cy="1807"/>
          </a:xfrm>
        </p:grpSpPr>
        <p:sp>
          <p:nvSpPr>
            <p:cNvPr id="103456"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49544"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49545"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46"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47"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48"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49"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50" name="Text Box 18"/>
            <p:cNvSpPr txBox="1"/>
            <p:nvPr/>
          </p:nvSpPr>
          <p:spPr>
            <a:xfrm>
              <a:off x="3439" y="38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49551"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52"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49553"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49554"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49555"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49556"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49557"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49558"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103479"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3428" name="Object 28"/>
          <p:cNvGraphicFramePr>
            <a:graphicFrameLocks noChangeAspect="1"/>
          </p:cNvGraphicFramePr>
          <p:nvPr/>
        </p:nvGraphicFramePr>
        <p:xfrm>
          <a:off x="8258176" y="847726"/>
          <a:ext cx="112713" cy="214313"/>
        </p:xfrm>
        <a:graphic>
          <a:graphicData uri="http://schemas.openxmlformats.org/presentationml/2006/ole">
            <mc:AlternateContent xmlns:mc="http://schemas.openxmlformats.org/markup-compatibility/2006">
              <mc:Choice xmlns:v="urn:schemas-microsoft-com:vml" Requires="v">
                <p:oleObj spid="_x0000_s103622" r:id="rId4" imgW="114798" imgH="216841" progId="Equation.3">
                  <p:embed/>
                </p:oleObj>
              </mc:Choice>
              <mc:Fallback>
                <p:oleObj r:id="rId4" imgW="114798" imgH="216841"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6" y="847726"/>
                        <a:ext cx="1127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3429" name="Group 58"/>
          <p:cNvGrpSpPr>
            <a:grpSpLocks/>
          </p:cNvGrpSpPr>
          <p:nvPr/>
        </p:nvGrpSpPr>
        <p:grpSpPr bwMode="auto">
          <a:xfrm>
            <a:off x="2273301" y="3582988"/>
            <a:ext cx="2760663" cy="2868612"/>
            <a:chOff x="472" y="2257"/>
            <a:chExt cx="1739" cy="1807"/>
          </a:xfrm>
        </p:grpSpPr>
        <p:sp>
          <p:nvSpPr>
            <p:cNvPr id="103432" name="Line 31"/>
            <p:cNvSpPr>
              <a:spLocks noChangeShapeType="1"/>
            </p:cNvSpPr>
            <p:nvPr/>
          </p:nvSpPr>
          <p:spPr bwMode="auto">
            <a:xfrm>
              <a:off x="1720" y="267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32"/>
            <p:cNvSpPr>
              <a:spLocks noChangeShapeType="1"/>
            </p:cNvSpPr>
            <p:nvPr/>
          </p:nvSpPr>
          <p:spPr bwMode="auto">
            <a:xfrm>
              <a:off x="1336" y="320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4" name="Line 33"/>
            <p:cNvSpPr>
              <a:spLocks noChangeShapeType="1"/>
            </p:cNvSpPr>
            <p:nvPr/>
          </p:nvSpPr>
          <p:spPr bwMode="auto">
            <a:xfrm>
              <a:off x="616" y="3201"/>
              <a:ext cx="336"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5" name="Line 34"/>
            <p:cNvSpPr>
              <a:spLocks noChangeShapeType="1"/>
            </p:cNvSpPr>
            <p:nvPr/>
          </p:nvSpPr>
          <p:spPr bwMode="auto">
            <a:xfrm flipH="1">
              <a:off x="616" y="262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6" name="Line 35"/>
            <p:cNvSpPr>
              <a:spLocks noChangeShapeType="1"/>
            </p:cNvSpPr>
            <p:nvPr/>
          </p:nvSpPr>
          <p:spPr bwMode="auto">
            <a:xfrm>
              <a:off x="1096" y="37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36"/>
            <p:cNvSpPr>
              <a:spLocks noChangeShapeType="1"/>
            </p:cNvSpPr>
            <p:nvPr/>
          </p:nvSpPr>
          <p:spPr bwMode="auto">
            <a:xfrm flipH="1">
              <a:off x="1720" y="3249"/>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37"/>
            <p:cNvSpPr>
              <a:spLocks noChangeShapeType="1"/>
            </p:cNvSpPr>
            <p:nvPr/>
          </p:nvSpPr>
          <p:spPr bwMode="auto">
            <a:xfrm flipV="1">
              <a:off x="1048" y="257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Oval 38" descr="羊皮纸"/>
            <p:cNvSpPr/>
            <p:nvPr/>
          </p:nvSpPr>
          <p:spPr>
            <a:xfrm>
              <a:off x="47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chemeClr val="tx2"/>
                  </a:solidFill>
                  <a:latin typeface="Arial" panose="020B0604020202020204" pitchFamily="34" charset="0"/>
                  <a:ea typeface="宋体" panose="02010600030101010101" pitchFamily="2" charset="-122"/>
                </a:rPr>
                <a:t>5</a:t>
              </a:r>
              <a:endParaRPr lang="en-US" altLang="zh-CN" sz="2400" noProof="1">
                <a:solidFill>
                  <a:schemeClr val="tx2"/>
                </a:solidFill>
                <a:latin typeface="Arial" panose="020B0604020202020204" pitchFamily="34" charset="0"/>
                <a:ea typeface="宋体" panose="02010600030101010101" pitchFamily="2" charset="-122"/>
              </a:endParaRPr>
            </a:p>
          </p:txBody>
        </p:sp>
        <p:sp>
          <p:nvSpPr>
            <p:cNvPr id="149520" name="Oval 39" descr="羊皮纸"/>
            <p:cNvSpPr/>
            <p:nvPr/>
          </p:nvSpPr>
          <p:spPr>
            <a:xfrm>
              <a:off x="80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49521" name="Oval 40" descr="羊皮纸"/>
            <p:cNvSpPr/>
            <p:nvPr/>
          </p:nvSpPr>
          <p:spPr>
            <a:xfrm>
              <a:off x="80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22" name="Oval 41" descr="羊皮纸"/>
            <p:cNvSpPr/>
            <p:nvPr/>
          </p:nvSpPr>
          <p:spPr>
            <a:xfrm>
              <a:off x="119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23" name="Oval 42" descr="羊皮纸"/>
            <p:cNvSpPr/>
            <p:nvPr/>
          </p:nvSpPr>
          <p:spPr>
            <a:xfrm>
              <a:off x="152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24" name="Oval 43" descr="羊皮纸"/>
            <p:cNvSpPr/>
            <p:nvPr/>
          </p:nvSpPr>
          <p:spPr>
            <a:xfrm>
              <a:off x="152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25" name="Oval 44" descr="羊皮纸"/>
            <p:cNvSpPr/>
            <p:nvPr/>
          </p:nvSpPr>
          <p:spPr>
            <a:xfrm flipH="1">
              <a:off x="191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26" name="Text Box 45"/>
            <p:cNvSpPr txBox="1"/>
            <p:nvPr/>
          </p:nvSpPr>
          <p:spPr>
            <a:xfrm>
              <a:off x="1144" y="225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7" name="Text Box 46"/>
            <p:cNvSpPr txBox="1"/>
            <p:nvPr/>
          </p:nvSpPr>
          <p:spPr>
            <a:xfrm>
              <a:off x="472" y="265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28" name="Text Box 47"/>
            <p:cNvSpPr txBox="1"/>
            <p:nvPr/>
          </p:nvSpPr>
          <p:spPr>
            <a:xfrm>
              <a:off x="472" y="34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25</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9" name="Text Box 48"/>
            <p:cNvSpPr txBox="1"/>
            <p:nvPr/>
          </p:nvSpPr>
          <p:spPr>
            <a:xfrm>
              <a:off x="1144"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0" name="Text Box 49"/>
            <p:cNvSpPr txBox="1"/>
            <p:nvPr/>
          </p:nvSpPr>
          <p:spPr>
            <a:xfrm>
              <a:off x="856" y="327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1" name="Text Box 50"/>
            <p:cNvSpPr txBox="1"/>
            <p:nvPr/>
          </p:nvSpPr>
          <p:spPr>
            <a:xfrm>
              <a:off x="1144" y="375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2" name="Text Box 51"/>
            <p:cNvSpPr txBox="1"/>
            <p:nvPr/>
          </p:nvSpPr>
          <p:spPr>
            <a:xfrm>
              <a:off x="1860"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3" name="Text Box 52"/>
            <p:cNvSpPr txBox="1"/>
            <p:nvPr/>
          </p:nvSpPr>
          <p:spPr>
            <a:xfrm>
              <a:off x="1476" y="326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4" name="Text Box 53"/>
            <p:cNvSpPr txBox="1"/>
            <p:nvPr/>
          </p:nvSpPr>
          <p:spPr>
            <a:xfrm>
              <a:off x="1860" y="336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03455" name="Line 54"/>
            <p:cNvSpPr>
              <a:spLocks noChangeShapeType="1"/>
            </p:cNvSpPr>
            <p:nvPr/>
          </p:nvSpPr>
          <p:spPr bwMode="auto">
            <a:xfrm>
              <a:off x="1096" y="25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Text Box 55"/>
          <p:cNvSpPr txBox="1"/>
          <p:nvPr/>
        </p:nvSpPr>
        <p:spPr>
          <a:xfrm>
            <a:off x="5918202" y="3832549"/>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(0,5,10)</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(0, 5, 10)</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f,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49511" name="AutoShape 56"/>
          <p:cNvSpPr/>
          <p:nvPr/>
        </p:nvSpPr>
        <p:spPr>
          <a:xfrm>
            <a:off x="8018463" y="5408613"/>
            <a:ext cx="146050" cy="290512"/>
          </a:xfrm>
          <a:prstGeom prst="downArrow">
            <a:avLst>
              <a:gd name="adj1" fmla="val 50000"/>
              <a:gd name="adj2" fmla="val 4972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58"/>
          <p:cNvGrpSpPr>
            <a:grpSpLocks/>
          </p:cNvGrpSpPr>
          <p:nvPr/>
        </p:nvGrpSpPr>
        <p:grpSpPr bwMode="auto">
          <a:xfrm>
            <a:off x="2171700" y="492126"/>
            <a:ext cx="2797176" cy="2868613"/>
            <a:chOff x="408" y="310"/>
            <a:chExt cx="1762" cy="1807"/>
          </a:xfrm>
        </p:grpSpPr>
        <p:sp>
          <p:nvSpPr>
            <p:cNvPr id="10448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0" descr="羊皮纸"/>
            <p:cNvSpPr/>
            <p:nvPr/>
          </p:nvSpPr>
          <p:spPr>
            <a:xfrm>
              <a:off x="40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69" name="Oval 11" descr="羊皮纸"/>
            <p:cNvSpPr/>
            <p:nvPr/>
          </p:nvSpPr>
          <p:spPr>
            <a:xfrm>
              <a:off x="74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70" name="Oval 12" descr="羊皮纸"/>
            <p:cNvSpPr/>
            <p:nvPr/>
          </p:nvSpPr>
          <p:spPr>
            <a:xfrm>
              <a:off x="74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50571" name="Oval 13" descr="羊皮纸"/>
            <p:cNvSpPr/>
            <p:nvPr/>
          </p:nvSpPr>
          <p:spPr>
            <a:xfrm>
              <a:off x="112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72" name="Oval 14" descr="羊皮纸"/>
            <p:cNvSpPr/>
            <p:nvPr/>
          </p:nvSpPr>
          <p:spPr>
            <a:xfrm>
              <a:off x="146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73" name="Oval 15" descr="羊皮纸"/>
            <p:cNvSpPr/>
            <p:nvPr/>
          </p:nvSpPr>
          <p:spPr>
            <a:xfrm>
              <a:off x="146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74" name="Oval 16" descr="羊皮纸"/>
            <p:cNvSpPr/>
            <p:nvPr/>
          </p:nvSpPr>
          <p:spPr>
            <a:xfrm flipH="1">
              <a:off x="184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7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1" name="Text Box 27"/>
          <p:cNvSpPr txBox="1"/>
          <p:nvPr/>
        </p:nvSpPr>
        <p:spPr>
          <a:xfrm>
            <a:off x="5731259" y="754064"/>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(5,4,25)</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(5, 4, 25)</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2" name="AutoShape 28"/>
          <p:cNvSpPr/>
          <p:nvPr/>
        </p:nvSpPr>
        <p:spPr>
          <a:xfrm>
            <a:off x="8161722" y="2312988"/>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4453" name="Group 59"/>
          <p:cNvGrpSpPr>
            <a:grpSpLocks/>
          </p:cNvGrpSpPr>
          <p:nvPr/>
        </p:nvGrpSpPr>
        <p:grpSpPr bwMode="auto">
          <a:xfrm>
            <a:off x="2171701" y="3492501"/>
            <a:ext cx="2760663" cy="2855913"/>
            <a:chOff x="471" y="2200"/>
            <a:chExt cx="1739" cy="1799"/>
          </a:xfrm>
        </p:grpSpPr>
        <p:sp>
          <p:nvSpPr>
            <p:cNvPr id="104456" name="Line 53"/>
            <p:cNvSpPr>
              <a:spLocks noChangeShapeType="1"/>
            </p:cNvSpPr>
            <p:nvPr/>
          </p:nvSpPr>
          <p:spPr bwMode="auto">
            <a:xfrm>
              <a:off x="1095" y="252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30"/>
            <p:cNvSpPr>
              <a:spLocks noChangeShapeType="1"/>
            </p:cNvSpPr>
            <p:nvPr/>
          </p:nvSpPr>
          <p:spPr bwMode="auto">
            <a:xfrm>
              <a:off x="1719" y="261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31"/>
            <p:cNvSpPr>
              <a:spLocks noChangeShapeType="1"/>
            </p:cNvSpPr>
            <p:nvPr/>
          </p:nvSpPr>
          <p:spPr bwMode="auto">
            <a:xfrm>
              <a:off x="1335" y="314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32"/>
            <p:cNvSpPr>
              <a:spLocks noChangeShapeType="1"/>
            </p:cNvSpPr>
            <p:nvPr/>
          </p:nvSpPr>
          <p:spPr bwMode="auto">
            <a:xfrm>
              <a:off x="615" y="314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33"/>
            <p:cNvSpPr>
              <a:spLocks noChangeShapeType="1"/>
            </p:cNvSpPr>
            <p:nvPr/>
          </p:nvSpPr>
          <p:spPr bwMode="auto">
            <a:xfrm flipH="1">
              <a:off x="615" y="256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34"/>
            <p:cNvSpPr>
              <a:spLocks noChangeShapeType="1"/>
            </p:cNvSpPr>
            <p:nvPr/>
          </p:nvSpPr>
          <p:spPr bwMode="auto">
            <a:xfrm>
              <a:off x="1095" y="372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5"/>
            <p:cNvSpPr>
              <a:spLocks noChangeShapeType="1"/>
            </p:cNvSpPr>
            <p:nvPr/>
          </p:nvSpPr>
          <p:spPr bwMode="auto">
            <a:xfrm flipH="1">
              <a:off x="1719" y="319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36"/>
            <p:cNvSpPr>
              <a:spLocks noChangeShapeType="1"/>
            </p:cNvSpPr>
            <p:nvPr/>
          </p:nvSpPr>
          <p:spPr bwMode="auto">
            <a:xfrm flipV="1">
              <a:off x="1047" y="252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4" name="Oval 37" descr="羊皮纸"/>
            <p:cNvSpPr/>
            <p:nvPr/>
          </p:nvSpPr>
          <p:spPr>
            <a:xfrm>
              <a:off x="47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5" name="Oval 38" descr="羊皮纸"/>
            <p:cNvSpPr/>
            <p:nvPr/>
          </p:nvSpPr>
          <p:spPr>
            <a:xfrm>
              <a:off x="80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6" name="Oval 39" descr="羊皮纸"/>
            <p:cNvSpPr/>
            <p:nvPr/>
          </p:nvSpPr>
          <p:spPr>
            <a:xfrm>
              <a:off x="80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4</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7" name="Oval 40" descr="羊皮纸"/>
            <p:cNvSpPr/>
            <p:nvPr/>
          </p:nvSpPr>
          <p:spPr>
            <a:xfrm>
              <a:off x="119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48" name="Oval 41" descr="羊皮纸"/>
            <p:cNvSpPr/>
            <p:nvPr/>
          </p:nvSpPr>
          <p:spPr>
            <a:xfrm>
              <a:off x="152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49" name="Oval 42" descr="羊皮纸"/>
            <p:cNvSpPr/>
            <p:nvPr/>
          </p:nvSpPr>
          <p:spPr>
            <a:xfrm>
              <a:off x="152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50" name="Oval 43" descr="羊皮纸"/>
            <p:cNvSpPr/>
            <p:nvPr/>
          </p:nvSpPr>
          <p:spPr>
            <a:xfrm flipH="1">
              <a:off x="191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51" name="Text Box 44"/>
            <p:cNvSpPr txBox="1"/>
            <p:nvPr/>
          </p:nvSpPr>
          <p:spPr>
            <a:xfrm>
              <a:off x="1143" y="22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2" name="Text Box 45"/>
            <p:cNvSpPr txBox="1"/>
            <p:nvPr/>
          </p:nvSpPr>
          <p:spPr>
            <a:xfrm>
              <a:off x="471" y="256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0553" name="Text Box 46"/>
            <p:cNvSpPr txBox="1"/>
            <p:nvPr/>
          </p:nvSpPr>
          <p:spPr>
            <a:xfrm>
              <a:off x="471" y="333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0554" name="Text Box 47"/>
            <p:cNvSpPr txBox="1"/>
            <p:nvPr/>
          </p:nvSpPr>
          <p:spPr>
            <a:xfrm>
              <a:off x="1143"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5" name="Text Box 48"/>
            <p:cNvSpPr txBox="1"/>
            <p:nvPr/>
          </p:nvSpPr>
          <p:spPr>
            <a:xfrm>
              <a:off x="855" y="32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6" name="Text Box 49"/>
            <p:cNvSpPr txBox="1"/>
            <p:nvPr/>
          </p:nvSpPr>
          <p:spPr>
            <a:xfrm>
              <a:off x="1143" y="368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0557" name="Text Box 50"/>
            <p:cNvSpPr txBox="1"/>
            <p:nvPr/>
          </p:nvSpPr>
          <p:spPr>
            <a:xfrm>
              <a:off x="1859"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8" name="Text Box 51"/>
            <p:cNvSpPr txBox="1"/>
            <p:nvPr/>
          </p:nvSpPr>
          <p:spPr>
            <a:xfrm>
              <a:off x="1475" y="320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9" name="Text Box 52"/>
            <p:cNvSpPr txBox="1"/>
            <p:nvPr/>
          </p:nvSpPr>
          <p:spPr>
            <a:xfrm>
              <a:off x="1859" y="330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4" name="Text Box 54"/>
          <p:cNvSpPr txBox="1"/>
          <p:nvPr/>
        </p:nvSpPr>
        <p:spPr>
          <a:xfrm>
            <a:off x="5740785" y="3741739"/>
            <a:ext cx="5251759"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(4,3,22)</a:t>
            </a:r>
            <a:r>
              <a:rPr lang="en-US" altLang="zh-CN" sz="2800" b="1" noProof="1">
                <a:solidFill>
                  <a:srgbClr val="CC0000"/>
                </a:solidFill>
                <a:latin typeface="Arial" panose="020B0604020202020204" pitchFamily="34" charset="0"/>
                <a:ea typeface="宋体" panose="02010600030101010101" pitchFamily="2" charset="-122"/>
              </a:rPr>
              <a:t>,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(4, 3, 22)</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5" name="AutoShape 55"/>
          <p:cNvSpPr/>
          <p:nvPr/>
        </p:nvSpPr>
        <p:spPr>
          <a:xfrm>
            <a:off x="7850573" y="5337175"/>
            <a:ext cx="179387" cy="304800"/>
          </a:xfrm>
          <a:prstGeom prst="downArrow">
            <a:avLst>
              <a:gd name="adj1" fmla="val 50000"/>
              <a:gd name="adj2" fmla="val 42477"/>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6"/>
          <p:cNvGrpSpPr>
            <a:grpSpLocks/>
          </p:cNvGrpSpPr>
          <p:nvPr/>
        </p:nvGrpSpPr>
        <p:grpSpPr bwMode="auto">
          <a:xfrm>
            <a:off x="2271714" y="638175"/>
            <a:ext cx="2760663" cy="2897188"/>
            <a:chOff x="471" y="402"/>
            <a:chExt cx="1739" cy="1825"/>
          </a:xfrm>
        </p:grpSpPr>
        <p:sp>
          <p:nvSpPr>
            <p:cNvPr id="105504" name="Line 26"/>
            <p:cNvSpPr>
              <a:spLocks noChangeShapeType="1"/>
            </p:cNvSpPr>
            <p:nvPr/>
          </p:nvSpPr>
          <p:spPr bwMode="auto">
            <a:xfrm>
              <a:off x="1095" y="722"/>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Line 3"/>
            <p:cNvSpPr>
              <a:spLocks noChangeShapeType="1"/>
            </p:cNvSpPr>
            <p:nvPr/>
          </p:nvSpPr>
          <p:spPr bwMode="auto">
            <a:xfrm>
              <a:off x="1719" y="818"/>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4"/>
            <p:cNvSpPr>
              <a:spLocks noChangeShapeType="1"/>
            </p:cNvSpPr>
            <p:nvPr/>
          </p:nvSpPr>
          <p:spPr bwMode="auto">
            <a:xfrm>
              <a:off x="1335" y="134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5"/>
            <p:cNvSpPr>
              <a:spLocks noChangeShapeType="1"/>
            </p:cNvSpPr>
            <p:nvPr/>
          </p:nvSpPr>
          <p:spPr bwMode="auto">
            <a:xfrm>
              <a:off x="615" y="1346"/>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Line 6"/>
            <p:cNvSpPr>
              <a:spLocks noChangeShapeType="1"/>
            </p:cNvSpPr>
            <p:nvPr/>
          </p:nvSpPr>
          <p:spPr bwMode="auto">
            <a:xfrm flipH="1">
              <a:off x="615" y="770"/>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7"/>
            <p:cNvSpPr>
              <a:spLocks noChangeShapeType="1"/>
            </p:cNvSpPr>
            <p:nvPr/>
          </p:nvSpPr>
          <p:spPr bwMode="auto">
            <a:xfrm>
              <a:off x="1095" y="192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8"/>
            <p:cNvSpPr>
              <a:spLocks noChangeShapeType="1"/>
            </p:cNvSpPr>
            <p:nvPr/>
          </p:nvSpPr>
          <p:spPr bwMode="auto">
            <a:xfrm flipH="1">
              <a:off x="1719" y="1394"/>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9"/>
            <p:cNvSpPr>
              <a:spLocks noChangeShapeType="1"/>
            </p:cNvSpPr>
            <p:nvPr/>
          </p:nvSpPr>
          <p:spPr bwMode="auto">
            <a:xfrm flipV="1">
              <a:off x="1047" y="722"/>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2" name="Oval 10" descr="羊皮纸"/>
            <p:cNvSpPr/>
            <p:nvPr/>
          </p:nvSpPr>
          <p:spPr>
            <a:xfrm>
              <a:off x="47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3" name="Oval 11" descr="羊皮纸"/>
            <p:cNvSpPr/>
            <p:nvPr/>
          </p:nvSpPr>
          <p:spPr>
            <a:xfrm>
              <a:off x="80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4" name="Oval 12" descr="羊皮纸"/>
            <p:cNvSpPr/>
            <p:nvPr/>
          </p:nvSpPr>
          <p:spPr>
            <a:xfrm>
              <a:off x="80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5" name="Oval 13" descr="羊皮纸"/>
            <p:cNvSpPr/>
            <p:nvPr/>
          </p:nvSpPr>
          <p:spPr>
            <a:xfrm>
              <a:off x="119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96" name="Oval 14" descr="羊皮纸"/>
            <p:cNvSpPr/>
            <p:nvPr/>
          </p:nvSpPr>
          <p:spPr>
            <a:xfrm>
              <a:off x="152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97" name="Oval 15" descr="羊皮纸"/>
            <p:cNvSpPr/>
            <p:nvPr/>
          </p:nvSpPr>
          <p:spPr>
            <a:xfrm>
              <a:off x="152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8" name="Oval 16" descr="羊皮纸"/>
            <p:cNvSpPr/>
            <p:nvPr/>
          </p:nvSpPr>
          <p:spPr>
            <a:xfrm flipH="1">
              <a:off x="191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1599" name="Text Box 17"/>
            <p:cNvSpPr txBox="1"/>
            <p:nvPr/>
          </p:nvSpPr>
          <p:spPr>
            <a:xfrm>
              <a:off x="1143" y="40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0" name="Text Box 18"/>
            <p:cNvSpPr txBox="1"/>
            <p:nvPr/>
          </p:nvSpPr>
          <p:spPr>
            <a:xfrm>
              <a:off x="471" y="79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1601" name="Text Box 19"/>
            <p:cNvSpPr txBox="1"/>
            <p:nvPr/>
          </p:nvSpPr>
          <p:spPr>
            <a:xfrm>
              <a:off x="471" y="156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1602" name="Text Box 20"/>
            <p:cNvSpPr txBox="1"/>
            <p:nvPr/>
          </p:nvSpPr>
          <p:spPr>
            <a:xfrm>
              <a:off x="1143"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3" name="Text Box 21"/>
            <p:cNvSpPr txBox="1"/>
            <p:nvPr/>
          </p:nvSpPr>
          <p:spPr>
            <a:xfrm>
              <a:off x="855" y="141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4" name="Text Box 22"/>
            <p:cNvSpPr txBox="1"/>
            <p:nvPr/>
          </p:nvSpPr>
          <p:spPr>
            <a:xfrm>
              <a:off x="1143" y="19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1605" name="Text Box 23"/>
            <p:cNvSpPr txBox="1"/>
            <p:nvPr/>
          </p:nvSpPr>
          <p:spPr>
            <a:xfrm>
              <a:off x="1859"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6" name="Text Box 24"/>
            <p:cNvSpPr txBox="1"/>
            <p:nvPr/>
          </p:nvSpPr>
          <p:spPr>
            <a:xfrm>
              <a:off x="1475" y="14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7" name="Text Box 25"/>
            <p:cNvSpPr txBox="1"/>
            <p:nvPr/>
          </p:nvSpPr>
          <p:spPr>
            <a:xfrm>
              <a:off x="1859" y="150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151555" name="Text Box 27"/>
          <p:cNvSpPr txBox="1"/>
          <p:nvPr/>
        </p:nvSpPr>
        <p:spPr>
          <a:xfrm>
            <a:off x="6023669" y="744538"/>
            <a:ext cx="4968875"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(3,2,12)</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(3, 2, 12)</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6" name="AutoShape 28"/>
          <p:cNvSpPr/>
          <p:nvPr/>
        </p:nvSpPr>
        <p:spPr>
          <a:xfrm>
            <a:off x="7871519" y="2584450"/>
            <a:ext cx="131763"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5477" name="Group 57"/>
          <p:cNvGrpSpPr>
            <a:grpSpLocks/>
          </p:cNvGrpSpPr>
          <p:nvPr/>
        </p:nvGrpSpPr>
        <p:grpSpPr bwMode="auto">
          <a:xfrm>
            <a:off x="2281239" y="3503614"/>
            <a:ext cx="2760663" cy="2897187"/>
            <a:chOff x="477" y="2207"/>
            <a:chExt cx="1739" cy="1825"/>
          </a:xfrm>
        </p:grpSpPr>
        <p:sp>
          <p:nvSpPr>
            <p:cNvPr id="105480" name="Line 30"/>
            <p:cNvSpPr>
              <a:spLocks noChangeShapeType="1"/>
            </p:cNvSpPr>
            <p:nvPr/>
          </p:nvSpPr>
          <p:spPr bwMode="auto">
            <a:xfrm>
              <a:off x="1725" y="2623"/>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31"/>
            <p:cNvSpPr>
              <a:spLocks noChangeShapeType="1"/>
            </p:cNvSpPr>
            <p:nvPr/>
          </p:nvSpPr>
          <p:spPr bwMode="auto">
            <a:xfrm>
              <a:off x="1341" y="315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32"/>
            <p:cNvSpPr>
              <a:spLocks noChangeShapeType="1"/>
            </p:cNvSpPr>
            <p:nvPr/>
          </p:nvSpPr>
          <p:spPr bwMode="auto">
            <a:xfrm>
              <a:off x="621" y="3151"/>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Line 33"/>
            <p:cNvSpPr>
              <a:spLocks noChangeShapeType="1"/>
            </p:cNvSpPr>
            <p:nvPr/>
          </p:nvSpPr>
          <p:spPr bwMode="auto">
            <a:xfrm flipH="1">
              <a:off x="621" y="257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4" name="Line 34"/>
            <p:cNvSpPr>
              <a:spLocks noChangeShapeType="1"/>
            </p:cNvSpPr>
            <p:nvPr/>
          </p:nvSpPr>
          <p:spPr bwMode="auto">
            <a:xfrm>
              <a:off x="1101" y="3727"/>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5" name="Line 35"/>
            <p:cNvSpPr>
              <a:spLocks noChangeShapeType="1"/>
            </p:cNvSpPr>
            <p:nvPr/>
          </p:nvSpPr>
          <p:spPr bwMode="auto">
            <a:xfrm flipH="1">
              <a:off x="1725" y="3199"/>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6" name="Line 36"/>
            <p:cNvSpPr>
              <a:spLocks noChangeShapeType="1"/>
            </p:cNvSpPr>
            <p:nvPr/>
          </p:nvSpPr>
          <p:spPr bwMode="auto">
            <a:xfrm flipV="1">
              <a:off x="1053" y="252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Oval 37" descr="羊皮纸"/>
            <p:cNvSpPr/>
            <p:nvPr/>
          </p:nvSpPr>
          <p:spPr>
            <a:xfrm>
              <a:off x="47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8" name="Oval 38" descr="羊皮纸"/>
            <p:cNvSpPr/>
            <p:nvPr/>
          </p:nvSpPr>
          <p:spPr>
            <a:xfrm>
              <a:off x="81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9" name="Oval 39" descr="羊皮纸"/>
            <p:cNvSpPr/>
            <p:nvPr/>
          </p:nvSpPr>
          <p:spPr>
            <a:xfrm>
              <a:off x="81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0" name="Oval 40" descr="羊皮纸"/>
            <p:cNvSpPr/>
            <p:nvPr/>
          </p:nvSpPr>
          <p:spPr>
            <a:xfrm>
              <a:off x="119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71" name="Oval 41" descr="羊皮纸"/>
            <p:cNvSpPr/>
            <p:nvPr/>
          </p:nvSpPr>
          <p:spPr>
            <a:xfrm>
              <a:off x="153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72" name="Oval 42" descr="羊皮纸"/>
            <p:cNvSpPr/>
            <p:nvPr/>
          </p:nvSpPr>
          <p:spPr>
            <a:xfrm>
              <a:off x="153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3" name="Oval 43" descr="羊皮纸"/>
            <p:cNvSpPr/>
            <p:nvPr/>
          </p:nvSpPr>
          <p:spPr>
            <a:xfrm flipH="1">
              <a:off x="191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4" name="Text Box 44"/>
            <p:cNvSpPr txBox="1"/>
            <p:nvPr/>
          </p:nvSpPr>
          <p:spPr>
            <a:xfrm>
              <a:off x="1149" y="22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5" name="Text Box 45"/>
            <p:cNvSpPr txBox="1"/>
            <p:nvPr/>
          </p:nvSpPr>
          <p:spPr>
            <a:xfrm>
              <a:off x="477" y="26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6" name="Text Box 46"/>
            <p:cNvSpPr txBox="1"/>
            <p:nvPr/>
          </p:nvSpPr>
          <p:spPr>
            <a:xfrm>
              <a:off x="477" y="336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7" name="Text Box 47"/>
            <p:cNvSpPr txBox="1"/>
            <p:nvPr/>
          </p:nvSpPr>
          <p:spPr>
            <a:xfrm>
              <a:off x="1149"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8" name="Text Box 48"/>
            <p:cNvSpPr txBox="1"/>
            <p:nvPr/>
          </p:nvSpPr>
          <p:spPr>
            <a:xfrm>
              <a:off x="861" y="322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9" name="Text Box 49"/>
            <p:cNvSpPr txBox="1"/>
            <p:nvPr/>
          </p:nvSpPr>
          <p:spPr>
            <a:xfrm>
              <a:off x="1149" y="372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0" name="Text Box 50"/>
            <p:cNvSpPr txBox="1"/>
            <p:nvPr/>
          </p:nvSpPr>
          <p:spPr>
            <a:xfrm>
              <a:off x="1865"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1" name="Text Box 51"/>
            <p:cNvSpPr txBox="1"/>
            <p:nvPr/>
          </p:nvSpPr>
          <p:spPr>
            <a:xfrm>
              <a:off x="1481" y="321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82" name="Text Box 52"/>
            <p:cNvSpPr txBox="1"/>
            <p:nvPr/>
          </p:nvSpPr>
          <p:spPr>
            <a:xfrm>
              <a:off x="1865" y="331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5503" name="Line 53"/>
            <p:cNvSpPr>
              <a:spLocks noChangeShapeType="1"/>
            </p:cNvSpPr>
            <p:nvPr/>
          </p:nvSpPr>
          <p:spPr bwMode="auto">
            <a:xfrm>
              <a:off x="1101" y="252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58" name="Text Box 54"/>
          <p:cNvSpPr txBox="1"/>
          <p:nvPr/>
        </p:nvSpPr>
        <p:spPr>
          <a:xfrm>
            <a:off x="6023669" y="3675063"/>
            <a:ext cx="4824413"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(2,1,16)</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(2, 1, 16)</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9" name="AutoShape 55"/>
          <p:cNvSpPr/>
          <p:nvPr/>
        </p:nvSpPr>
        <p:spPr>
          <a:xfrm>
            <a:off x="7581006" y="5516563"/>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14" name="Rectangle 34"/>
          <p:cNvSpPr>
            <a:spLocks noGrp="1" noChangeArrowheads="1"/>
          </p:cNvSpPr>
          <p:nvPr>
            <p:ph idx="1"/>
          </p:nvPr>
        </p:nvSpPr>
        <p:spPr>
          <a:xfrm>
            <a:off x="1963738" y="4121151"/>
            <a:ext cx="8229600" cy="1941513"/>
          </a:xfrm>
        </p:spPr>
        <p:txBody>
          <a:bodyPr/>
          <a:lstStyle/>
          <a:p>
            <a:pPr eaLnBrk="1" hangingPunct="1">
              <a:buClr>
                <a:srgbClr val="800080"/>
              </a:buClr>
              <a:buSzPct val="50000"/>
              <a:defRPr/>
            </a:pPr>
            <a:r>
              <a:rPr lang="zh-CN" altLang="en-US" sz="3000" b="1" noProof="1">
                <a:effectLst>
                  <a:outerShdw blurRad="38100" dist="38100" dir="2700000">
                    <a:srgbClr val="C0C0C0"/>
                  </a:outerShdw>
                </a:effectLst>
                <a:latin typeface="Times New Roman" panose="02020603050405020304" pitchFamily="18" charset="0"/>
                <a:ea typeface="宋体" panose="02010600030101010101" pitchFamily="2" charset="-122"/>
              </a:rPr>
              <a:t>最小生成树中边集合里存入的各条边为：</a:t>
            </a:r>
          </a:p>
          <a:p>
            <a:pPr eaLnBrk="1" hangingPunct="1">
              <a:buClr>
                <a:srgbClr val="800080"/>
              </a:buClr>
              <a:buSzPct val="50000"/>
              <a:buFont typeface="Wingdings" panose="05000000000000000000" pitchFamily="2" charset="2"/>
              <a:buNone/>
              <a:defRPr/>
            </a:pPr>
            <a:r>
              <a:rPr lang="zh-CN" altLang="en-US" sz="28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(0, 5, 10), (5, 4, 25), (4, 3, 22),</a:t>
            </a:r>
          </a:p>
          <a:p>
            <a:pPr eaLnBrk="1" hangingPunct="1">
              <a:buFont typeface="Wingdings" panose="05000000000000000000" pitchFamily="2" charset="2"/>
              <a:buNone/>
              <a:defRPr/>
            </a:pP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(3, 2, 12), (2, 1, 16), (1, 6, 14)</a:t>
            </a:r>
          </a:p>
        </p:txBody>
      </p:sp>
      <p:sp>
        <p:nvSpPr>
          <p:cNvPr id="106499" name="Line 3"/>
          <p:cNvSpPr>
            <a:spLocks noChangeShapeType="1"/>
          </p:cNvSpPr>
          <p:nvPr/>
        </p:nvSpPr>
        <p:spPr bwMode="auto">
          <a:xfrm flipH="1">
            <a:off x="3048001" y="2273301"/>
            <a:ext cx="392113" cy="652463"/>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00" name="Group 32"/>
          <p:cNvGrpSpPr>
            <a:grpSpLocks/>
          </p:cNvGrpSpPr>
          <p:nvPr/>
        </p:nvGrpSpPr>
        <p:grpSpPr bwMode="auto">
          <a:xfrm>
            <a:off x="2165351" y="601664"/>
            <a:ext cx="2760663" cy="2897187"/>
            <a:chOff x="404" y="379"/>
            <a:chExt cx="1739" cy="1825"/>
          </a:xfrm>
        </p:grpSpPr>
        <p:sp>
          <p:nvSpPr>
            <p:cNvPr id="106503"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4" name="Line 6"/>
            <p:cNvSpPr>
              <a:spLocks noChangeShapeType="1"/>
            </p:cNvSpPr>
            <p:nvPr/>
          </p:nvSpPr>
          <p:spPr bwMode="auto">
            <a:xfrm>
              <a:off x="1268" y="132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5"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6"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7"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8"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9"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Oval 12" descr="羊皮纸"/>
            <p:cNvSpPr/>
            <p:nvPr/>
          </p:nvSpPr>
          <p:spPr>
            <a:xfrm>
              <a:off x="40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1" name="Oval 13" descr="羊皮纸"/>
            <p:cNvSpPr/>
            <p:nvPr/>
          </p:nvSpPr>
          <p:spPr>
            <a:xfrm>
              <a:off x="74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2" name="Oval 14" descr="羊皮纸"/>
            <p:cNvSpPr/>
            <p:nvPr/>
          </p:nvSpPr>
          <p:spPr>
            <a:xfrm>
              <a:off x="74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3" name="Oval 15" descr="羊皮纸"/>
            <p:cNvSpPr/>
            <p:nvPr/>
          </p:nvSpPr>
          <p:spPr>
            <a:xfrm>
              <a:off x="112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6</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4" name="Oval 16" descr="羊皮纸"/>
            <p:cNvSpPr/>
            <p:nvPr/>
          </p:nvSpPr>
          <p:spPr>
            <a:xfrm>
              <a:off x="146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1</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5" name="Oval 17" descr="羊皮纸"/>
            <p:cNvSpPr/>
            <p:nvPr/>
          </p:nvSpPr>
          <p:spPr>
            <a:xfrm>
              <a:off x="146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6" name="Oval 18" descr="羊皮纸"/>
            <p:cNvSpPr/>
            <p:nvPr/>
          </p:nvSpPr>
          <p:spPr>
            <a:xfrm flipH="1">
              <a:off x="184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7" name="Text Box 19"/>
            <p:cNvSpPr txBox="1"/>
            <p:nvPr/>
          </p:nvSpPr>
          <p:spPr>
            <a:xfrm>
              <a:off x="1076" y="37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598"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599"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0"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1"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2"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3"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4" name="Text Box 26"/>
            <p:cNvSpPr txBox="1"/>
            <p:nvPr/>
          </p:nvSpPr>
          <p:spPr>
            <a:xfrm>
              <a:off x="1422" y="138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5"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6526" name="Line 28"/>
            <p:cNvSpPr>
              <a:spLocks noChangeShapeType="1"/>
            </p:cNvSpPr>
            <p:nvPr/>
          </p:nvSpPr>
          <p:spPr bwMode="auto">
            <a:xfrm>
              <a:off x="1028" y="699"/>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81" name="Text Box 29"/>
          <p:cNvSpPr txBox="1"/>
          <p:nvPr/>
        </p:nvSpPr>
        <p:spPr>
          <a:xfrm>
            <a:off x="5815582" y="700088"/>
            <a:ext cx="4960938" cy="283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(1,6,14)</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(1, 6, 14)</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a:t>
            </a:r>
          </a:p>
        </p:txBody>
      </p:sp>
      <p:sp>
        <p:nvSpPr>
          <p:cNvPr id="152582" name="AutoShape 30"/>
          <p:cNvSpPr/>
          <p:nvPr/>
        </p:nvSpPr>
        <p:spPr>
          <a:xfrm>
            <a:off x="8833420" y="2816225"/>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
        <p:nvSpPr>
          <p:cNvPr id="2" name="圆角矩形标注 1"/>
          <p:cNvSpPr/>
          <p:nvPr/>
        </p:nvSpPr>
        <p:spPr bwMode="auto">
          <a:xfrm>
            <a:off x="8256588" y="5085213"/>
            <a:ext cx="2231900" cy="1246188"/>
          </a:xfrm>
          <a:prstGeom prst="wedgeRoundRectCallout">
            <a:avLst>
              <a:gd name="adj1" fmla="val -45498"/>
              <a:gd name="adj2" fmla="val -78262"/>
              <a:gd name="adj3" fmla="val 16667"/>
            </a:avLst>
          </a:prstGeom>
          <a:solidFill>
            <a:srgbClr val="00FF00"/>
          </a:solidFill>
          <a:ln>
            <a:solidFill>
              <a:srgbClr val="00FF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选不同的起始顶点得到的</a:t>
            </a:r>
            <a:r>
              <a:rPr kumimoji="1" lang="en-US" altLang="zh-CN" b="1" dirty="0">
                <a:solidFill>
                  <a:schemeClr val="bg1"/>
                </a:solidFill>
                <a:latin typeface="Tahoma" panose="020B0604030504040204" pitchFamily="34" charset="0"/>
                <a:ea typeface="黑体" panose="02010609060101010101" pitchFamily="49" charset="-122"/>
              </a:rPr>
              <a:t>MST</a:t>
            </a:r>
            <a:r>
              <a:rPr kumimoji="1" lang="zh-CN" altLang="en-US" b="1" dirty="0">
                <a:solidFill>
                  <a:schemeClr val="bg1"/>
                </a:solidFill>
                <a:latin typeface="Tahoma" panose="020B0604030504040204" pitchFamily="34" charset="0"/>
                <a:ea typeface="黑体" panose="02010609060101010101" pitchFamily="49" charset="-122"/>
              </a:rPr>
              <a:t>是否相同？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35591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6" name="Oval 3"/>
          <p:cNvSpPr>
            <a:spLocks noChangeArrowheads="1"/>
          </p:cNvSpPr>
          <p:nvPr/>
        </p:nvSpPr>
        <p:spPr bwMode="auto">
          <a:xfrm>
            <a:off x="63785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7" name="Oval 4"/>
          <p:cNvSpPr>
            <a:spLocks noChangeArrowheads="1"/>
          </p:cNvSpPr>
          <p:nvPr/>
        </p:nvSpPr>
        <p:spPr bwMode="auto">
          <a:xfrm>
            <a:off x="8131175" y="2063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8" name="Oval 5"/>
          <p:cNvSpPr>
            <a:spLocks noChangeArrowheads="1"/>
          </p:cNvSpPr>
          <p:nvPr/>
        </p:nvSpPr>
        <p:spPr bwMode="auto">
          <a:xfrm>
            <a:off x="66071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9" name="Oval 6"/>
          <p:cNvSpPr>
            <a:spLocks noChangeArrowheads="1"/>
          </p:cNvSpPr>
          <p:nvPr/>
        </p:nvSpPr>
        <p:spPr bwMode="auto">
          <a:xfrm>
            <a:off x="4930775" y="2825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10" name="Oval 7"/>
          <p:cNvSpPr>
            <a:spLocks noChangeArrowheads="1"/>
          </p:cNvSpPr>
          <p:nvPr/>
        </p:nvSpPr>
        <p:spPr bwMode="auto">
          <a:xfrm>
            <a:off x="29495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1" name="Oval 8"/>
          <p:cNvSpPr>
            <a:spLocks noChangeArrowheads="1"/>
          </p:cNvSpPr>
          <p:nvPr/>
        </p:nvSpPr>
        <p:spPr bwMode="auto">
          <a:xfrm>
            <a:off x="5235575" y="4883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2" name="Line 9"/>
          <p:cNvSpPr>
            <a:spLocks noChangeShapeType="1"/>
          </p:cNvSpPr>
          <p:nvPr/>
        </p:nvSpPr>
        <p:spPr bwMode="auto">
          <a:xfrm>
            <a:off x="4092575" y="1530350"/>
            <a:ext cx="2286000" cy="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4016375" y="1682750"/>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5387975" y="1682750"/>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H="1">
            <a:off x="3254375" y="1682750"/>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3482975" y="3206750"/>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5464175" y="3206750"/>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6911975" y="1530350"/>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7064375" y="2520950"/>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6683375" y="1758950"/>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3406775" y="4197350"/>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H="1">
            <a:off x="5768975" y="4197350"/>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1033025" y="25415"/>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24" name="Text Box 21"/>
          <p:cNvSpPr txBox="1">
            <a:spLocks noChangeArrowheads="1"/>
          </p:cNvSpPr>
          <p:nvPr/>
        </p:nvSpPr>
        <p:spPr bwMode="auto">
          <a:xfrm>
            <a:off x="4762501" y="10271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19</a:t>
            </a:r>
            <a:endParaRPr lang="en-US" altLang="zh-CN" dirty="0"/>
          </a:p>
        </p:txBody>
      </p:sp>
      <p:sp>
        <p:nvSpPr>
          <p:cNvPr id="25" name="Text Box 22"/>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6" name="Text Box 23"/>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7" name="Text Box 24"/>
          <p:cNvSpPr txBox="1">
            <a:spLocks noChangeArrowheads="1"/>
          </p:cNvSpPr>
          <p:nvPr/>
        </p:nvSpPr>
        <p:spPr bwMode="auto">
          <a:xfrm>
            <a:off x="2949576" y="2387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8" name="Text Box 25"/>
          <p:cNvSpPr txBox="1">
            <a:spLocks noChangeArrowheads="1"/>
          </p:cNvSpPr>
          <p:nvPr/>
        </p:nvSpPr>
        <p:spPr bwMode="auto">
          <a:xfrm>
            <a:off x="4000501" y="4521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27</a:t>
            </a:r>
          </a:p>
        </p:txBody>
      </p:sp>
      <p:sp>
        <p:nvSpPr>
          <p:cNvPr id="29" name="Text Box 26"/>
          <p:cNvSpPr txBox="1">
            <a:spLocks noChangeArrowheads="1"/>
          </p:cNvSpPr>
          <p:nvPr/>
        </p:nvSpPr>
        <p:spPr bwMode="auto">
          <a:xfrm>
            <a:off x="3924301" y="3073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30" name="Text Box 27"/>
          <p:cNvSpPr txBox="1">
            <a:spLocks noChangeArrowheads="1"/>
          </p:cNvSpPr>
          <p:nvPr/>
        </p:nvSpPr>
        <p:spPr bwMode="auto">
          <a:xfrm>
            <a:off x="5753100" y="2921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31" name="Text Box 28"/>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2" name="Text Box 29"/>
          <p:cNvSpPr txBox="1">
            <a:spLocks noChangeArrowheads="1"/>
          </p:cNvSpPr>
          <p:nvPr/>
        </p:nvSpPr>
        <p:spPr bwMode="auto">
          <a:xfrm>
            <a:off x="7429500" y="31496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3" name="Oval 30"/>
          <p:cNvSpPr>
            <a:spLocks noChangeArrowheads="1"/>
          </p:cNvSpPr>
          <p:nvPr/>
        </p:nvSpPr>
        <p:spPr bwMode="auto">
          <a:xfrm>
            <a:off x="35591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4" name="Line 31"/>
          <p:cNvSpPr>
            <a:spLocks noChangeShapeType="1"/>
          </p:cNvSpPr>
          <p:nvPr/>
        </p:nvSpPr>
        <p:spPr bwMode="auto">
          <a:xfrm>
            <a:off x="4016375" y="1682750"/>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4930775" y="2825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6" name="Line 33"/>
          <p:cNvSpPr>
            <a:spLocks noChangeShapeType="1"/>
          </p:cNvSpPr>
          <p:nvPr/>
        </p:nvSpPr>
        <p:spPr bwMode="auto">
          <a:xfrm>
            <a:off x="5464175" y="3206750"/>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4"/>
          <p:cNvSpPr txBox="1">
            <a:spLocks noChangeArrowheads="1"/>
          </p:cNvSpPr>
          <p:nvPr/>
        </p:nvSpPr>
        <p:spPr bwMode="auto">
          <a:xfrm>
            <a:off x="5540376" y="17129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8" name="Oval 35"/>
          <p:cNvSpPr>
            <a:spLocks noChangeArrowheads="1"/>
          </p:cNvSpPr>
          <p:nvPr/>
        </p:nvSpPr>
        <p:spPr bwMode="auto">
          <a:xfrm>
            <a:off x="66071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9" name="Line 36"/>
          <p:cNvSpPr>
            <a:spLocks noChangeShapeType="1"/>
          </p:cNvSpPr>
          <p:nvPr/>
        </p:nvSpPr>
        <p:spPr bwMode="auto">
          <a:xfrm flipH="1">
            <a:off x="7064375" y="2520950"/>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8131175" y="2063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41" name="Line 38"/>
          <p:cNvSpPr>
            <a:spLocks noChangeShapeType="1"/>
          </p:cNvSpPr>
          <p:nvPr/>
        </p:nvSpPr>
        <p:spPr bwMode="auto">
          <a:xfrm>
            <a:off x="6911975" y="1530350"/>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9"/>
          <p:cNvSpPr>
            <a:spLocks noChangeArrowheads="1"/>
          </p:cNvSpPr>
          <p:nvPr/>
        </p:nvSpPr>
        <p:spPr bwMode="auto">
          <a:xfrm>
            <a:off x="63785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3" name="Line 40"/>
          <p:cNvSpPr>
            <a:spLocks noChangeShapeType="1"/>
          </p:cNvSpPr>
          <p:nvPr/>
        </p:nvSpPr>
        <p:spPr bwMode="auto">
          <a:xfrm flipV="1">
            <a:off x="3482975" y="3206750"/>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1"/>
          <p:cNvSpPr>
            <a:spLocks noChangeArrowheads="1"/>
          </p:cNvSpPr>
          <p:nvPr/>
        </p:nvSpPr>
        <p:spPr bwMode="auto">
          <a:xfrm>
            <a:off x="29495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5" name="Line 42"/>
          <p:cNvSpPr>
            <a:spLocks noChangeShapeType="1"/>
          </p:cNvSpPr>
          <p:nvPr/>
        </p:nvSpPr>
        <p:spPr bwMode="auto">
          <a:xfrm flipH="1">
            <a:off x="5768975" y="4197350"/>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3"/>
          <p:cNvSpPr>
            <a:spLocks noChangeArrowheads="1"/>
          </p:cNvSpPr>
          <p:nvPr/>
        </p:nvSpPr>
        <p:spPr bwMode="auto">
          <a:xfrm>
            <a:off x="5235575" y="4883150"/>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7" name="Text Box 44"/>
          <p:cNvSpPr txBox="1">
            <a:spLocks noChangeArrowheads="1"/>
          </p:cNvSpPr>
          <p:nvPr/>
        </p:nvSpPr>
        <p:spPr bwMode="auto">
          <a:xfrm>
            <a:off x="6743700" y="223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8" name="Text Box 45"/>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9" name="Text Box 46"/>
          <p:cNvSpPr txBox="1">
            <a:spLocks noChangeArrowheads="1"/>
          </p:cNvSpPr>
          <p:nvPr/>
        </p:nvSpPr>
        <p:spPr bwMode="auto">
          <a:xfrm>
            <a:off x="5768975" y="29321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50" name="Text Box 47"/>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51" name="Text Box 48"/>
          <p:cNvSpPr txBox="1">
            <a:spLocks noChangeArrowheads="1"/>
          </p:cNvSpPr>
          <p:nvPr/>
        </p:nvSpPr>
        <p:spPr bwMode="auto">
          <a:xfrm>
            <a:off x="7439025" y="31607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2" name="Text Box 49"/>
          <p:cNvSpPr txBox="1">
            <a:spLocks noChangeArrowheads="1"/>
          </p:cNvSpPr>
          <p:nvPr/>
        </p:nvSpPr>
        <p:spPr bwMode="auto">
          <a:xfrm>
            <a:off x="3940176" y="3054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3" name="Text Box 50"/>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4" name="Text Box 51"/>
          <p:cNvSpPr txBox="1">
            <a:spLocks noChangeArrowheads="1"/>
          </p:cNvSpPr>
          <p:nvPr/>
        </p:nvSpPr>
        <p:spPr bwMode="auto">
          <a:xfrm>
            <a:off x="2339975" y="5492751"/>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a:solidFill>
                  <a:srgbClr val="000082"/>
                </a:solidFill>
              </a:rPr>
              <a:t>所得生成树权值和</a:t>
            </a:r>
            <a:endParaRPr lang="zh-CN" altLang="en-US" sz="2800"/>
          </a:p>
        </p:txBody>
      </p:sp>
      <p:sp>
        <p:nvSpPr>
          <p:cNvPr id="55" name="Text Box 52"/>
          <p:cNvSpPr txBox="1">
            <a:spLocks noChangeArrowheads="1"/>
          </p:cNvSpPr>
          <p:nvPr/>
        </p:nvSpPr>
        <p:spPr bwMode="auto">
          <a:xfrm>
            <a:off x="5235576" y="5492750"/>
            <a:ext cx="41569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800">
                <a:solidFill>
                  <a:srgbClr val="000082"/>
                </a:solidFill>
              </a:rPr>
              <a:t>= 14+8+3+5+16+21 = 67</a:t>
            </a:r>
            <a:endParaRPr lang="en-US" altLang="zh-CN" sz="2800"/>
          </a:p>
        </p:txBody>
      </p:sp>
      <p:pic>
        <p:nvPicPr>
          <p:cNvPr id="5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5680"/>
            <a:ext cx="2216150" cy="1477963"/>
          </a:xfrm>
        </p:spPr>
      </p:pic>
      <p:sp>
        <p:nvSpPr>
          <p:cNvPr id="2" name="文本框 1"/>
          <p:cNvSpPr txBox="1"/>
          <p:nvPr/>
        </p:nvSpPr>
        <p:spPr>
          <a:xfrm>
            <a:off x="9664701" y="1507331"/>
            <a:ext cx="977609" cy="1569660"/>
          </a:xfrm>
          <a:prstGeom prst="rect">
            <a:avLst/>
          </a:prstGeom>
          <a:noFill/>
        </p:spPr>
        <p:txBody>
          <a:bodyPr wrap="square" rtlCol="0">
            <a:spAutoFit/>
          </a:bodyPr>
          <a:lstStyle/>
          <a:p>
            <a:r>
              <a:rPr lang="en-US" altLang="zh-CN" dirty="0"/>
              <a:t>1</a:t>
            </a:r>
            <a:r>
              <a:rPr lang="zh-CN" altLang="en-US" dirty="0"/>
              <a:t>：</a:t>
            </a:r>
            <a:r>
              <a:rPr lang="en-US" altLang="zh-CN" dirty="0"/>
              <a:t>a</a:t>
            </a:r>
          </a:p>
          <a:p>
            <a:r>
              <a:rPr lang="en-US" altLang="zh-CN" dirty="0"/>
              <a:t>2</a:t>
            </a:r>
            <a:r>
              <a:rPr lang="zh-CN" altLang="en-US" dirty="0"/>
              <a:t>：</a:t>
            </a:r>
            <a:r>
              <a:rPr lang="en-US" altLang="zh-CN" dirty="0"/>
              <a:t>b</a:t>
            </a:r>
          </a:p>
          <a:p>
            <a:r>
              <a:rPr lang="en-US" altLang="zh-CN" dirty="0"/>
              <a:t>3</a:t>
            </a:r>
            <a:r>
              <a:rPr lang="zh-CN" altLang="en-US" dirty="0"/>
              <a:t>：</a:t>
            </a:r>
            <a:r>
              <a:rPr lang="en-US" altLang="zh-CN" dirty="0"/>
              <a:t>c</a:t>
            </a:r>
          </a:p>
          <a:p>
            <a:r>
              <a:rPr lang="en-US" altLang="zh-CN" dirty="0"/>
              <a:t>4</a:t>
            </a:r>
            <a:r>
              <a:rPr lang="zh-CN" altLang="en-US" dirty="0"/>
              <a:t>：</a:t>
            </a:r>
            <a:r>
              <a:rPr lang="en-US" altLang="zh-CN" dirty="0"/>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0"/>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1"/>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2"/>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4"/>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5"/>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6"/>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7"/>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8"/>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9"/>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0"/>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2"/>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37"/>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ppt_x</p:attrName>
                                        </p:attrNameLst>
                                      </p:cBhvr>
                                      <p:tavLst>
                                        <p:tav tm="0">
                                          <p:val>
                                            <p:strVal val="#ppt_x"/>
                                          </p:val>
                                        </p:tav>
                                        <p:tav tm="100000">
                                          <p:val>
                                            <p:strVal val="#ppt_x"/>
                                          </p:val>
                                        </p:tav>
                                      </p:tavLst>
                                    </p:anim>
                                    <p:anim calcmode="lin" valueType="num">
                                      <p:cBhvr>
                                        <p:cTn id="107" dur="500" fill="hold"/>
                                        <p:tgtEl>
                                          <p:spTgt spid="34"/>
                                        </p:tgtEl>
                                        <p:attrNameLst>
                                          <p:attrName>ppt_y</p:attrName>
                                        </p:attrNameLst>
                                      </p:cBhvr>
                                      <p:tavLst>
                                        <p:tav tm="0">
                                          <p:val>
                                            <p:strVal val="#ppt_y-#ppt_h/2"/>
                                          </p:val>
                                        </p:tav>
                                        <p:tav tm="100000">
                                          <p:val>
                                            <p:strVal val="#ppt_y"/>
                                          </p:val>
                                        </p:tav>
                                      </p:tavLst>
                                    </p:anim>
                                    <p:anim calcmode="lin" valueType="num">
                                      <p:cBhvr>
                                        <p:cTn id="108" dur="500" fill="hold"/>
                                        <p:tgtEl>
                                          <p:spTgt spid="34"/>
                                        </p:tgtEl>
                                        <p:attrNameLst>
                                          <p:attrName>ppt_w</p:attrName>
                                        </p:attrNameLst>
                                      </p:cBhvr>
                                      <p:tavLst>
                                        <p:tav tm="0">
                                          <p:val>
                                            <p:strVal val="#ppt_w"/>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up)">
                                      <p:cBhvr>
                                        <p:cTn id="114" dur="500"/>
                                        <p:tgtEl>
                                          <p:spTgt spid="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p:cTn id="119" dur="500" fill="hold"/>
                                        <p:tgtEl>
                                          <p:spTgt spid="36"/>
                                        </p:tgtEl>
                                        <p:attrNameLst>
                                          <p:attrName>ppt_x</p:attrName>
                                        </p:attrNameLst>
                                      </p:cBhvr>
                                      <p:tavLst>
                                        <p:tav tm="0">
                                          <p:val>
                                            <p:strVal val="#ppt_x-#ppt_w/2"/>
                                          </p:val>
                                        </p:tav>
                                        <p:tav tm="100000">
                                          <p:val>
                                            <p:strVal val="#ppt_x"/>
                                          </p:val>
                                        </p:tav>
                                      </p:tavLst>
                                    </p:anim>
                                    <p:anim calcmode="lin" valueType="num">
                                      <p:cBhvr>
                                        <p:cTn id="120" dur="500" fill="hold"/>
                                        <p:tgtEl>
                                          <p:spTgt spid="36"/>
                                        </p:tgtEl>
                                        <p:attrNameLst>
                                          <p:attrName>ppt_y</p:attrName>
                                        </p:attrNameLst>
                                      </p:cBhvr>
                                      <p:tavLst>
                                        <p:tav tm="0">
                                          <p:val>
                                            <p:strVal val="#ppt_y"/>
                                          </p:val>
                                        </p:tav>
                                        <p:tav tm="100000">
                                          <p:val>
                                            <p:strVal val="#ppt_y"/>
                                          </p:val>
                                        </p:tav>
                                      </p:tavLst>
                                    </p:anim>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up)">
                                      <p:cBhvr>
                                        <p:cTn id="127" dur="500"/>
                                        <p:tgtEl>
                                          <p:spTgt spid="3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ppt_x</p:attrName>
                                        </p:attrNameLst>
                                      </p:cBhvr>
                                      <p:tavLst>
                                        <p:tav tm="0">
                                          <p:val>
                                            <p:strVal val="#ppt_x"/>
                                          </p:val>
                                        </p:tav>
                                        <p:tav tm="100000">
                                          <p:val>
                                            <p:strVal val="#ppt_x"/>
                                          </p:val>
                                        </p:tav>
                                      </p:tavLst>
                                    </p:anim>
                                    <p:anim calcmode="lin" valueType="num">
                                      <p:cBhvr>
                                        <p:cTn id="133" dur="500" fill="hold"/>
                                        <p:tgtEl>
                                          <p:spTgt spid="39"/>
                                        </p:tgtEl>
                                        <p:attrNameLst>
                                          <p:attrName>ppt_y</p:attrName>
                                        </p:attrNameLst>
                                      </p:cBhvr>
                                      <p:tavLst>
                                        <p:tav tm="0">
                                          <p:val>
                                            <p:strVal val="#ppt_y+#ppt_h/2"/>
                                          </p:val>
                                        </p:tav>
                                        <p:tav tm="100000">
                                          <p:val>
                                            <p:strVal val="#ppt_y"/>
                                          </p:val>
                                        </p:tav>
                                      </p:tavLst>
                                    </p:anim>
                                    <p:anim calcmode="lin" valueType="num">
                                      <p:cBhvr>
                                        <p:cTn id="134" dur="500" fill="hold"/>
                                        <p:tgtEl>
                                          <p:spTgt spid="39"/>
                                        </p:tgtEl>
                                        <p:attrNameLst>
                                          <p:attrName>ppt_w</p:attrName>
                                        </p:attrNameLst>
                                      </p:cBhvr>
                                      <p:tavLst>
                                        <p:tav tm="0">
                                          <p:val>
                                            <p:strVal val="#ppt_w"/>
                                          </p:val>
                                        </p:tav>
                                        <p:tav tm="100000">
                                          <p:val>
                                            <p:strVal val="#ppt_w"/>
                                          </p:val>
                                        </p:tav>
                                      </p:tavLst>
                                    </p:anim>
                                    <p:anim calcmode="lin" valueType="num">
                                      <p:cBhvr>
                                        <p:cTn id="13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left)">
                                      <p:cBhvr>
                                        <p:cTn id="140" dur="500"/>
                                        <p:tgtEl>
                                          <p:spTgt spid="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2"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500" fill="hold"/>
                                        <p:tgtEl>
                                          <p:spTgt spid="41"/>
                                        </p:tgtEl>
                                        <p:attrNameLst>
                                          <p:attrName>ppt_x</p:attrName>
                                        </p:attrNameLst>
                                      </p:cBhvr>
                                      <p:tavLst>
                                        <p:tav tm="0">
                                          <p:val>
                                            <p:strVal val="#ppt_x+#ppt_w/2"/>
                                          </p:val>
                                        </p:tav>
                                        <p:tav tm="100000">
                                          <p:val>
                                            <p:strVal val="#ppt_x"/>
                                          </p:val>
                                        </p:tav>
                                      </p:tavLst>
                                    </p:anim>
                                    <p:anim calcmode="lin" valueType="num">
                                      <p:cBhvr>
                                        <p:cTn id="146" dur="500" fill="hold"/>
                                        <p:tgtEl>
                                          <p:spTgt spid="41"/>
                                        </p:tgtEl>
                                        <p:attrNameLst>
                                          <p:attrName>ppt_y</p:attrName>
                                        </p:attrNameLst>
                                      </p:cBhvr>
                                      <p:tavLst>
                                        <p:tav tm="0">
                                          <p:val>
                                            <p:strVal val="#ppt_y"/>
                                          </p:val>
                                        </p:tav>
                                        <p:tav tm="100000">
                                          <p:val>
                                            <p:strVal val="#ppt_y"/>
                                          </p:val>
                                        </p:tav>
                                      </p:tavLst>
                                    </p:anim>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up)">
                                      <p:cBhvr>
                                        <p:cTn id="153" dur="500"/>
                                        <p:tgtEl>
                                          <p:spTgt spid="4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2"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 calcmode="lin" valueType="num">
                                      <p:cBhvr>
                                        <p:cTn id="158" dur="500" fill="hold"/>
                                        <p:tgtEl>
                                          <p:spTgt spid="43"/>
                                        </p:tgtEl>
                                        <p:attrNameLst>
                                          <p:attrName>ppt_x</p:attrName>
                                        </p:attrNameLst>
                                      </p:cBhvr>
                                      <p:tavLst>
                                        <p:tav tm="0">
                                          <p:val>
                                            <p:strVal val="#ppt_x+#ppt_w/2"/>
                                          </p:val>
                                        </p:tav>
                                        <p:tav tm="100000">
                                          <p:val>
                                            <p:strVal val="#ppt_x"/>
                                          </p:val>
                                        </p:tav>
                                      </p:tavLst>
                                    </p:anim>
                                    <p:anim calcmode="lin" valueType="num">
                                      <p:cBhvr>
                                        <p:cTn id="159" dur="500" fill="hold"/>
                                        <p:tgtEl>
                                          <p:spTgt spid="43"/>
                                        </p:tgtEl>
                                        <p:attrNameLst>
                                          <p:attrName>ppt_y</p:attrName>
                                        </p:attrNameLst>
                                      </p:cBhvr>
                                      <p:tavLst>
                                        <p:tav tm="0">
                                          <p:val>
                                            <p:strVal val="#ppt_y"/>
                                          </p:val>
                                        </p:tav>
                                        <p:tav tm="100000">
                                          <p:val>
                                            <p:strVal val="#ppt_y"/>
                                          </p:val>
                                        </p:tav>
                                      </p:tavLst>
                                    </p:anim>
                                    <p:anim calcmode="lin" valueType="num">
                                      <p:cBhvr>
                                        <p:cTn id="160" dur="500" fill="hold"/>
                                        <p:tgtEl>
                                          <p:spTgt spid="43"/>
                                        </p:tgtEl>
                                        <p:attrNameLst>
                                          <p:attrName>ppt_w</p:attrName>
                                        </p:attrNameLst>
                                      </p:cBhvr>
                                      <p:tavLst>
                                        <p:tav tm="0">
                                          <p:val>
                                            <p:fltVal val="0"/>
                                          </p:val>
                                        </p:tav>
                                        <p:tav tm="100000">
                                          <p:val>
                                            <p:strVal val="#ppt_w"/>
                                          </p:val>
                                        </p:tav>
                                      </p:tavLst>
                                    </p:anim>
                                    <p:anim calcmode="lin" valueType="num">
                                      <p:cBhvr>
                                        <p:cTn id="16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up)">
                                      <p:cBhvr>
                                        <p:cTn id="166" dur="500"/>
                                        <p:tgtEl>
                                          <p:spTgt spid="44"/>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p:cTn id="171" dur="500" fill="hold"/>
                                        <p:tgtEl>
                                          <p:spTgt spid="45"/>
                                        </p:tgtEl>
                                        <p:attrNameLst>
                                          <p:attrName>ppt_x</p:attrName>
                                        </p:attrNameLst>
                                      </p:cBhvr>
                                      <p:tavLst>
                                        <p:tav tm="0">
                                          <p:val>
                                            <p:strVal val="#ppt_x"/>
                                          </p:val>
                                        </p:tav>
                                        <p:tav tm="100000">
                                          <p:val>
                                            <p:strVal val="#ppt_x"/>
                                          </p:val>
                                        </p:tav>
                                      </p:tavLst>
                                    </p:anim>
                                    <p:anim calcmode="lin" valueType="num">
                                      <p:cBhvr>
                                        <p:cTn id="172" dur="500" fill="hold"/>
                                        <p:tgtEl>
                                          <p:spTgt spid="45"/>
                                        </p:tgtEl>
                                        <p:attrNameLst>
                                          <p:attrName>ppt_y</p:attrName>
                                        </p:attrNameLst>
                                      </p:cBhvr>
                                      <p:tavLst>
                                        <p:tav tm="0">
                                          <p:val>
                                            <p:strVal val="#ppt_y-#ppt_h/2"/>
                                          </p:val>
                                        </p:tav>
                                        <p:tav tm="100000">
                                          <p:val>
                                            <p:strVal val="#ppt_y"/>
                                          </p:val>
                                        </p:tav>
                                      </p:tavLst>
                                    </p:anim>
                                    <p:anim calcmode="lin" valueType="num">
                                      <p:cBhvr>
                                        <p:cTn id="173" dur="500" fill="hold"/>
                                        <p:tgtEl>
                                          <p:spTgt spid="45"/>
                                        </p:tgtEl>
                                        <p:attrNameLst>
                                          <p:attrName>ppt_w</p:attrName>
                                        </p:attrNameLst>
                                      </p:cBhvr>
                                      <p:tavLst>
                                        <p:tav tm="0">
                                          <p:val>
                                            <p:strVal val="#ppt_w"/>
                                          </p:val>
                                        </p:tav>
                                        <p:tav tm="100000">
                                          <p:val>
                                            <p:strVal val="#ppt_w"/>
                                          </p:val>
                                        </p:tav>
                                      </p:tavLst>
                                    </p:anim>
                                    <p:anim calcmode="lin" valueType="num">
                                      <p:cBhvr>
                                        <p:cTn id="17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wipe(up)">
                                      <p:cBhvr>
                                        <p:cTn id="179" dur="500"/>
                                        <p:tgtEl>
                                          <p:spTgt spid="4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 calcmode="lin" valueType="num">
                                      <p:cBhvr additive="base">
                                        <p:cTn id="184" dur="500" fill="hold"/>
                                        <p:tgtEl>
                                          <p:spTgt spid="54"/>
                                        </p:tgtEl>
                                        <p:attrNameLst>
                                          <p:attrName>ppt_x</p:attrName>
                                        </p:attrNameLst>
                                      </p:cBhvr>
                                      <p:tavLst>
                                        <p:tav tm="0">
                                          <p:val>
                                            <p:strVal val="1+#ppt_w/2"/>
                                          </p:val>
                                        </p:tav>
                                        <p:tav tm="100000">
                                          <p:val>
                                            <p:strVal val="#ppt_x"/>
                                          </p:val>
                                        </p:tav>
                                      </p:tavLst>
                                    </p:anim>
                                    <p:anim calcmode="lin" valueType="num">
                                      <p:cBhvr additive="base">
                                        <p:cTn id="18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 presetClass="entr" presetSubtype="16" fill="hold" grpId="0" nodeType="click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box(in)">
                                      <p:cBhvr>
                                        <p:cTn id="190" dur="500"/>
                                        <p:tgtEl>
                                          <p:spTgt spid="48"/>
                                        </p:tgtEl>
                                      </p:cBhvr>
                                    </p:animEffect>
                                  </p:childTnLst>
                                </p:cTn>
                              </p:par>
                            </p:childTnLst>
                          </p:cTn>
                        </p:par>
                        <p:par>
                          <p:cTn id="191" fill="hold" nodeType="afterGroup">
                            <p:stCondLst>
                              <p:cond delay="500"/>
                            </p:stCondLst>
                            <p:childTnLst>
                              <p:par>
                                <p:cTn id="192" presetID="4" presetClass="entr" presetSubtype="16" fill="hold" grpId="0"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ox(in)">
                                      <p:cBhvr>
                                        <p:cTn id="194" dur="500"/>
                                        <p:tgtEl>
                                          <p:spTgt spid="49"/>
                                        </p:tgtEl>
                                      </p:cBhvr>
                                    </p:animEffect>
                                  </p:childTnLst>
                                </p:cTn>
                              </p:par>
                            </p:childTnLst>
                          </p:cTn>
                        </p:par>
                        <p:par>
                          <p:cTn id="195" fill="hold" nodeType="afterGroup">
                            <p:stCondLst>
                              <p:cond delay="1000"/>
                            </p:stCondLst>
                            <p:childTnLst>
                              <p:par>
                                <p:cTn id="196" presetID="4" presetClass="entr" presetSubtype="16" fill="hold" grpId="0" nodeType="after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box(in)">
                                      <p:cBhvr>
                                        <p:cTn id="198" dur="500"/>
                                        <p:tgtEl>
                                          <p:spTgt spid="51"/>
                                        </p:tgtEl>
                                      </p:cBhvr>
                                    </p:animEffect>
                                  </p:childTnLst>
                                </p:cTn>
                              </p:par>
                            </p:childTnLst>
                          </p:cTn>
                        </p:par>
                        <p:par>
                          <p:cTn id="199" fill="hold" nodeType="afterGroup">
                            <p:stCondLst>
                              <p:cond delay="1500"/>
                            </p:stCondLst>
                            <p:childTnLst>
                              <p:par>
                                <p:cTn id="200" presetID="4" presetClass="entr" presetSubtype="16" fill="hold" grpId="0" nodeType="after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ox(in)">
                                      <p:cBhvr>
                                        <p:cTn id="202" dur="500"/>
                                        <p:tgtEl>
                                          <p:spTgt spid="50"/>
                                        </p:tgtEl>
                                      </p:cBhvr>
                                    </p:animEffect>
                                  </p:childTnLst>
                                </p:cTn>
                              </p:par>
                            </p:childTnLst>
                          </p:cTn>
                        </p:par>
                        <p:par>
                          <p:cTn id="203" fill="hold" nodeType="afterGroup">
                            <p:stCondLst>
                              <p:cond delay="2000"/>
                            </p:stCondLst>
                            <p:childTnLst>
                              <p:par>
                                <p:cTn id="204" presetID="4" presetClass="entr" presetSubtype="16" fill="hold" grpId="0" nodeType="after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box(in)">
                                      <p:cBhvr>
                                        <p:cTn id="206" dur="500"/>
                                        <p:tgtEl>
                                          <p:spTgt spid="52"/>
                                        </p:tgtEl>
                                      </p:cBhvr>
                                    </p:animEffect>
                                  </p:childTnLst>
                                </p:cTn>
                              </p:par>
                            </p:childTnLst>
                          </p:cTn>
                        </p:par>
                        <p:par>
                          <p:cTn id="207" fill="hold" nodeType="afterGroup">
                            <p:stCondLst>
                              <p:cond delay="2500"/>
                            </p:stCondLst>
                            <p:childTnLst>
                              <p:par>
                                <p:cTn id="208" presetID="4" presetClass="entr" presetSubtype="16"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box(in)">
                                      <p:cBhvr>
                                        <p:cTn id="210" dur="500"/>
                                        <p:tgtEl>
                                          <p:spTgt spid="53"/>
                                        </p:tgtEl>
                                      </p:cBhvr>
                                    </p:animEffect>
                                  </p:childTnLst>
                                </p:cTn>
                              </p:par>
                            </p:childTnLst>
                          </p:cTn>
                        </p:par>
                        <p:par>
                          <p:cTn id="211" fill="hold" nodeType="afterGroup">
                            <p:stCondLst>
                              <p:cond delay="3000"/>
                            </p:stCondLst>
                            <p:childTnLst>
                              <p:par>
                                <p:cTn id="212" presetID="2" presetClass="entr" presetSubtype="4" fill="hold" grpId="0" nodeType="after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nimBg="1" autoUpdateAnimBg="0"/>
      <p:bldP spid="34" grpId="0" animBg="1"/>
      <p:bldP spid="35" grpId="0" animBg="1" autoUpdateAnimBg="0"/>
      <p:bldP spid="36" grpId="0" animBg="1"/>
      <p:bldP spid="37" grpId="0" autoUpdateAnimBg="0"/>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nimBg="1"/>
      <p:bldP spid="46" grpId="0" animBg="1"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600" dirty="0" smtClean="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4222</TotalTime>
  <Pages>0</Pages>
  <Words>19467</Words>
  <Characters>0</Characters>
  <Application>Microsoft Office PowerPoint</Application>
  <DocSecurity>0</DocSecurity>
  <PresentationFormat>宽屏</PresentationFormat>
  <Lines>0</Lines>
  <Paragraphs>4127</Paragraphs>
  <Slides>200</Slides>
  <Notes>54</Notes>
  <HiddenSlides>1</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3</vt:i4>
      </vt:variant>
      <vt:variant>
        <vt:lpstr>幻灯片标题</vt:lpstr>
      </vt:variant>
      <vt:variant>
        <vt:i4>200</vt:i4>
      </vt:variant>
    </vt:vector>
  </HeadingPairs>
  <TitlesOfParts>
    <vt:vector size="229" baseType="lpstr">
      <vt:lpstr>ITC Officina Sans Book</vt:lpstr>
      <vt:lpstr>Monotype Sorts</vt:lpstr>
      <vt:lpstr>仿宋_GB2312</vt:lpstr>
      <vt:lpstr>黑体</vt:lpstr>
      <vt:lpstr>华文仿宋</vt:lpstr>
      <vt:lpstr>华文行楷</vt:lpstr>
      <vt:lpstr>华文新魏</vt:lpstr>
      <vt:lpstr>楷体</vt:lpstr>
      <vt:lpstr>楷体_GB2312</vt:lpstr>
      <vt:lpstr>隶书</vt:lpstr>
      <vt:lpstr>宋体</vt:lpstr>
      <vt:lpstr>文泉驿微米黑</vt:lpstr>
      <vt:lpstr>Arial</vt:lpstr>
      <vt:lpstr>Calibri</vt:lpstr>
      <vt:lpstr>Calibri Light</vt:lpstr>
      <vt:lpstr>Comic Sans MS</vt:lpstr>
      <vt:lpstr>Corbel</vt:lpstr>
      <vt:lpstr>Courier New</vt:lpstr>
      <vt:lpstr>Garamond</vt:lpstr>
      <vt:lpstr>Symbol</vt:lpstr>
      <vt:lpstr>Tahoma</vt:lpstr>
      <vt:lpstr>Times New Roman</vt:lpstr>
      <vt:lpstr>Verdana</vt:lpstr>
      <vt:lpstr>Webdings</vt:lpstr>
      <vt:lpstr>Wingdings</vt:lpstr>
      <vt:lpstr>3_Blends</vt:lpstr>
      <vt:lpstr>Equation.3</vt:lpstr>
      <vt:lpstr>Equation</vt:lpstr>
      <vt:lpstr>MathType 7.0 Equation</vt:lpstr>
      <vt:lpstr>数 据 结 构 第8章 图</vt:lpstr>
      <vt:lpstr>第七、九、十章要点回顾</vt:lpstr>
      <vt:lpstr>PowerPoint 演示文稿</vt:lpstr>
      <vt:lpstr>Motivation</vt:lpstr>
      <vt:lpstr>PowerPoint 演示文稿</vt:lpstr>
      <vt:lpstr>PowerPoint 演示文稿</vt:lpstr>
      <vt:lpstr>PowerPoint 演示文稿</vt:lpstr>
      <vt:lpstr>PowerPoint 演示文稿</vt:lpstr>
      <vt:lpstr>PowerPoint 演示文稿</vt:lpstr>
      <vt:lpstr>图的应用领域</vt:lpstr>
      <vt:lpstr>8.1  图的定义及抽象数据类型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  图的存储结构</vt:lpstr>
      <vt:lpstr>图的模板基类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两种图存储结构的比较</vt:lpstr>
      <vt:lpstr>邻接矩阵的优缺点</vt:lpstr>
      <vt:lpstr>邻接表的优缺点</vt:lpstr>
      <vt:lpstr>补充知识</vt:lpstr>
      <vt:lpstr>PowerPoint 演示文稿</vt:lpstr>
      <vt:lpstr>8.3  图的遍历</vt:lpstr>
      <vt:lpstr>PowerPoint 演示文稿</vt:lpstr>
      <vt:lpstr>PowerPoint 演示文稿</vt:lpstr>
      <vt:lpstr>图的生成树/森林</vt:lpstr>
      <vt:lpstr>连通图的生成树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广度优先搜索算法分析</vt:lpstr>
      <vt:lpstr>PowerPoint 演示文稿</vt:lpstr>
      <vt:lpstr>PowerPoint 演示文稿</vt:lpstr>
      <vt:lpstr>上堂课要点回顾</vt:lpstr>
      <vt:lpstr>PowerPoint 演示文稿</vt:lpstr>
      <vt:lpstr>8.4  最小生成树</vt:lpstr>
      <vt:lpstr>PowerPoint 演示文稿</vt:lpstr>
      <vt:lpstr>PowerPoint 演示文稿</vt:lpstr>
      <vt:lpstr>PowerPoint 演示文稿</vt:lpstr>
      <vt:lpstr>PowerPoint 演示文稿</vt:lpstr>
      <vt:lpstr>构造最小生成树的准则</vt:lpstr>
      <vt:lpstr>PowerPoint 演示文稿</vt:lpstr>
      <vt:lpstr>PowerPoint 演示文稿</vt:lpstr>
      <vt:lpstr>PowerPoint 演示文稿</vt:lpstr>
      <vt:lpstr>PowerPoint 演示文稿</vt:lpstr>
      <vt:lpstr>PowerPoint 演示文稿</vt:lpstr>
      <vt:lpstr>普里姆(Prim)算法的伪代码</vt:lpstr>
      <vt:lpstr>Prim算法的设计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Kruskal算法设计</vt:lpstr>
      <vt:lpstr>PowerPoint 演示文稿</vt:lpstr>
      <vt:lpstr>Kruskal算法的复杂度分析</vt:lpstr>
      <vt:lpstr>Kruskal算法的实现 </vt:lpstr>
      <vt:lpstr>PowerPoint 演示文稿</vt:lpstr>
      <vt:lpstr>8.5 最短路径 </vt:lpstr>
      <vt:lpstr>最短路径问题</vt:lpstr>
      <vt:lpstr>现实世界中的最短路径</vt:lpstr>
      <vt:lpstr>PowerPoint 演示文稿</vt:lpstr>
      <vt:lpstr>8.5.1 Dijkstra算法基本思想</vt:lpstr>
      <vt:lpstr>艾兹格·W·迪杰斯特拉(Edsger Wybe Dijkstra) （1930-2002）</vt:lpstr>
      <vt:lpstr>Dijkstra算法的由来</vt:lpstr>
      <vt:lpstr>KISS(Keep It Simple &amp; Stupid)</vt:lpstr>
      <vt:lpstr>8.5.1 Dijkstra算法</vt:lpstr>
      <vt:lpstr>PowerPoint 演示文稿</vt:lpstr>
      <vt:lpstr>Dijkstra算法的设计</vt:lpstr>
      <vt:lpstr>PowerPoint 演示文稿</vt:lpstr>
      <vt:lpstr>PowerPoint 演示文稿</vt:lpstr>
      <vt:lpstr>PowerPoint 演示文稿</vt:lpstr>
      <vt:lpstr>PowerPoint 演示文稿</vt:lpstr>
      <vt:lpstr>Dijkstra算法时间复杂度分析</vt:lpstr>
      <vt:lpstr>8.5.3 Floyd算法    ---求每一对顶点之间的最短路径</vt:lpstr>
      <vt:lpstr>罗伯特·弗洛伊德(Robert W．Floyd) （1936－2001）</vt:lpstr>
      <vt:lpstr>8.5.3 Floyd算法</vt:lpstr>
      <vt:lpstr>8.5.3 Floyd算法  应用实例(1)</vt:lpstr>
      <vt:lpstr>PowerPoint 演示文稿</vt:lpstr>
      <vt:lpstr>PowerPoint 演示文稿</vt:lpstr>
      <vt:lpstr>PowerPoint 演示文稿</vt:lpstr>
      <vt:lpstr>PowerPoint 演示文稿</vt:lpstr>
      <vt:lpstr>8.5.3 Floyd算法实现</vt:lpstr>
      <vt:lpstr>求图中所有点对的最短路径</vt:lpstr>
      <vt:lpstr>课堂作业-最短路径</vt:lpstr>
      <vt:lpstr>课后作业</vt:lpstr>
      <vt:lpstr>补充知识：A*算法</vt:lpstr>
      <vt:lpstr>Dijkstra vs. A*</vt:lpstr>
      <vt:lpstr>基于Dijkstra算法的最短路径搜索</vt:lpstr>
      <vt:lpstr>基于Dijkstra算法的最短路径搜索</vt:lpstr>
      <vt:lpstr>Dijkstra算法</vt:lpstr>
      <vt:lpstr>Dijkstra算法</vt:lpstr>
      <vt:lpstr>A*算法</vt:lpstr>
      <vt:lpstr>A*算法的一些相关概念</vt:lpstr>
      <vt:lpstr>新的代价(距离)函数</vt:lpstr>
      <vt:lpstr>让我们试试启发式</vt:lpstr>
      <vt:lpstr>A*算法</vt:lpstr>
      <vt:lpstr>启发式函数</vt:lpstr>
      <vt:lpstr>A*算法的具体实现</vt:lpstr>
      <vt:lpstr>A*算法分析</vt:lpstr>
      <vt:lpstr>A*算法与Dijkstra算法对比分析</vt:lpstr>
      <vt:lpstr>PowerPoint 演示文稿</vt:lpstr>
      <vt:lpstr>上堂课要点回顾</vt:lpstr>
      <vt:lpstr>数据结构课程内容</vt:lpstr>
      <vt:lpstr>PowerPoint 演示文稿</vt:lpstr>
      <vt:lpstr>PowerPoint 演示文稿</vt:lpstr>
      <vt:lpstr>PowerPoint 演示文稿</vt:lpstr>
      <vt:lpstr>PowerPoint 演示文稿</vt:lpstr>
      <vt:lpstr>PowerPoint 演示文稿</vt:lpstr>
      <vt:lpstr>8.6 拓扑排序</vt:lpstr>
      <vt:lpstr>顶点表示活动的网络 (AOV 网)</vt:lpstr>
      <vt:lpstr>PowerPoint 演示文稿</vt:lpstr>
      <vt:lpstr>PowerPoint 演示文稿</vt:lpstr>
      <vt:lpstr>拓扑排序算法</vt:lpstr>
      <vt:lpstr>PowerPoint 演示文稿</vt:lpstr>
      <vt:lpstr>PowerPoint 演示文稿</vt:lpstr>
      <vt:lpstr>回路检测问题 ——拓扑排序的应用</vt:lpstr>
      <vt:lpstr>PowerPoint 演示文稿</vt:lpstr>
      <vt:lpstr>PowerPoint 演示文稿</vt:lpstr>
      <vt:lpstr>PowerPoint 演示文稿</vt:lpstr>
      <vt:lpstr>拓扑排序算法分析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边表示活动的网络 (AOE 网)</vt:lpstr>
      <vt:lpstr>PowerPoint 演示文稿</vt:lpstr>
      <vt:lpstr>PowerPoint 演示文稿</vt:lpstr>
      <vt:lpstr>关键路径的历史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关键路径法算法</vt:lpstr>
      <vt:lpstr>PowerPoint 演示文稿</vt:lpstr>
      <vt:lpstr>PowerPoint 演示文稿</vt:lpstr>
      <vt:lpstr>第五次上机作业（TBA）</vt:lpstr>
      <vt:lpstr>PowerPoint 演示文稿</vt:lpstr>
      <vt:lpstr>第五次上机作业（TBA）</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subject/>
  <dc:creator>Jiang</dc:creator>
  <cp:keywords/>
  <dc:description/>
  <cp:lastModifiedBy>Xinwei</cp:lastModifiedBy>
  <cp:revision>304</cp:revision>
  <dcterms:created xsi:type="dcterms:W3CDTF">2016-08-11T01:29:18Z</dcterms:created>
  <dcterms:modified xsi:type="dcterms:W3CDTF">2021-11-21T09:11:12Z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